
<file path=[Content_Types].xml><?xml version="1.0" encoding="utf-8"?>
<Types xmlns="http://schemas.openxmlformats.org/package/2006/content-types">
  <Default Extension="1" ContentType="image/jpeg"/>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66"/>
  </p:notesMasterIdLst>
  <p:handoutMasterIdLst>
    <p:handoutMasterId r:id="rId67"/>
  </p:handoutMasterIdLst>
  <p:sldIdLst>
    <p:sldId id="1071" r:id="rId5"/>
    <p:sldId id="628" r:id="rId6"/>
    <p:sldId id="686" r:id="rId7"/>
    <p:sldId id="728" r:id="rId8"/>
    <p:sldId id="738" r:id="rId9"/>
    <p:sldId id="977" r:id="rId10"/>
    <p:sldId id="1033" r:id="rId11"/>
    <p:sldId id="736" r:id="rId12"/>
    <p:sldId id="1072" r:id="rId13"/>
    <p:sldId id="1112" r:id="rId14"/>
    <p:sldId id="1073" r:id="rId15"/>
    <p:sldId id="1074" r:id="rId16"/>
    <p:sldId id="1075" r:id="rId17"/>
    <p:sldId id="1036" r:id="rId18"/>
    <p:sldId id="1140" r:id="rId19"/>
    <p:sldId id="1141" r:id="rId20"/>
    <p:sldId id="985" r:id="rId21"/>
    <p:sldId id="1016" r:id="rId22"/>
    <p:sldId id="1038" r:id="rId23"/>
    <p:sldId id="1042" r:id="rId24"/>
    <p:sldId id="1113" r:id="rId25"/>
    <p:sldId id="1040" r:id="rId26"/>
    <p:sldId id="1083" r:id="rId27"/>
    <p:sldId id="1084" r:id="rId28"/>
    <p:sldId id="1085" r:id="rId29"/>
    <p:sldId id="1114" r:id="rId30"/>
    <p:sldId id="1086" r:id="rId31"/>
    <p:sldId id="1090" r:id="rId32"/>
    <p:sldId id="883" r:id="rId33"/>
    <p:sldId id="1049" r:id="rId34"/>
    <p:sldId id="1050" r:id="rId35"/>
    <p:sldId id="1053" r:id="rId36"/>
    <p:sldId id="1092" r:id="rId37"/>
    <p:sldId id="982" r:id="rId38"/>
    <p:sldId id="757" r:id="rId39"/>
    <p:sldId id="758" r:id="rId40"/>
    <p:sldId id="759" r:id="rId41"/>
    <p:sldId id="1134" r:id="rId42"/>
    <p:sldId id="1135" r:id="rId43"/>
    <p:sldId id="989" r:id="rId44"/>
    <p:sldId id="1055" r:id="rId45"/>
    <p:sldId id="1101" r:id="rId46"/>
    <p:sldId id="1136" r:id="rId47"/>
    <p:sldId id="1057" r:id="rId48"/>
    <p:sldId id="1110" r:id="rId49"/>
    <p:sldId id="1111" r:id="rId50"/>
    <p:sldId id="1133" r:id="rId51"/>
    <p:sldId id="1104" r:id="rId52"/>
    <p:sldId id="1139" r:id="rId53"/>
    <p:sldId id="1105" r:id="rId54"/>
    <p:sldId id="1137" r:id="rId55"/>
    <p:sldId id="1058" r:id="rId56"/>
    <p:sldId id="1138" r:id="rId57"/>
    <p:sldId id="812" r:id="rId58"/>
    <p:sldId id="813" r:id="rId59"/>
    <p:sldId id="814" r:id="rId60"/>
    <p:sldId id="815" r:id="rId61"/>
    <p:sldId id="816" r:id="rId62"/>
    <p:sldId id="818" r:id="rId63"/>
    <p:sldId id="819" r:id="rId64"/>
    <p:sldId id="820" r:id="rId65"/>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mon" initials="c" lastIdx="13" clrIdx="0"/>
  <p:cmAuthor id="7" name="Maggie Koelbl" initials="MK" lastIdx="49" clrIdx="7">
    <p:extLst>
      <p:ext uri="{19B8F6BF-5375-455C-9EA6-DF929625EA0E}">
        <p15:presenceInfo xmlns:p15="http://schemas.microsoft.com/office/powerpoint/2012/main" userId="S::maggie.koelbl@tntp.org::a9be8ef9-2520-42a1-9dd4-b51d87476d55" providerId="AD"/>
      </p:ext>
    </p:extLst>
  </p:cmAuthor>
  <p:cmAuthor id="1" name="Jeff Wilson" initials="JW" lastIdx="1" clrIdx="1"/>
  <p:cmAuthor id="2" name="evidyarthi" initials="e" lastIdx="2" clrIdx="2"/>
  <p:cmAuthor id="3" name="evidyarthi" initials="ev" lastIdx="6" clrIdx="3"/>
  <p:cmAuthor id="4" name="Clairelise Rodriguez" initials="CR" lastIdx="3" clrIdx="4">
    <p:extLst>
      <p:ext uri="{19B8F6BF-5375-455C-9EA6-DF929625EA0E}">
        <p15:presenceInfo xmlns:p15="http://schemas.microsoft.com/office/powerpoint/2012/main" userId="S-1-5-21-1767168217-3281307705-1420346298-5065" providerId="AD"/>
      </p:ext>
    </p:extLst>
  </p:cmAuthor>
  <p:cmAuthor id="5" name="Maggie Wilson" initials="MW" lastIdx="46" clrIdx="5">
    <p:extLst>
      <p:ext uri="{19B8F6BF-5375-455C-9EA6-DF929625EA0E}">
        <p15:presenceInfo xmlns:p15="http://schemas.microsoft.com/office/powerpoint/2012/main" userId="S-1-5-21-1767168217-3281307705-1420346298-4936" providerId="AD"/>
      </p:ext>
    </p:extLst>
  </p:cmAuthor>
  <p:cmAuthor id="6" name="Tim Hughes" initials="TH" lastIdx="10" clrIdx="6">
    <p:extLst>
      <p:ext uri="{19B8F6BF-5375-455C-9EA6-DF929625EA0E}">
        <p15:presenceInfo xmlns:p15="http://schemas.microsoft.com/office/powerpoint/2012/main" userId="S-1-5-21-1767168217-3281307705-1420346298-59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DB6"/>
    <a:srgbClr val="133558"/>
    <a:srgbClr val="024873"/>
    <a:srgbClr val="000000"/>
    <a:srgbClr val="E96B2E"/>
    <a:srgbClr val="595959"/>
    <a:srgbClr val="00A4C7"/>
    <a:srgbClr val="BFBFBF"/>
    <a:srgbClr val="F8F8F8"/>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992" autoAdjust="0"/>
  </p:normalViewPr>
  <p:slideViewPr>
    <p:cSldViewPr snapToGrid="0">
      <p:cViewPr varScale="1">
        <p:scale>
          <a:sx n="44" d="100"/>
          <a:sy n="44" d="100"/>
        </p:scale>
        <p:origin x="1944" y="3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F59DF-8940-4A52-A01A-D013C7087104}"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en-US"/>
        </a:p>
      </dgm:t>
    </dgm:pt>
    <dgm:pt modelId="{CEFC9BAD-41D3-4A17-8288-10F5E3209CE2}">
      <dgm:prSet phldrT="[Text]"/>
      <dgm:spPr/>
      <dgm:t>
        <a:bodyPr/>
        <a:lstStyle/>
        <a:p>
          <a:r>
            <a:rPr lang="en-US" b="1"/>
            <a:t>Explicit SEL Skills Instruction</a:t>
          </a:r>
        </a:p>
      </dgm:t>
    </dgm:pt>
    <dgm:pt modelId="{F5181987-6EDB-4921-87FC-C4D0C79273B4}" type="parTrans" cxnId="{11183473-30F1-4881-83FE-CAC8A183F5FB}">
      <dgm:prSet/>
      <dgm:spPr/>
      <dgm:t>
        <a:bodyPr/>
        <a:lstStyle/>
        <a:p>
          <a:endParaRPr lang="en-US"/>
        </a:p>
      </dgm:t>
    </dgm:pt>
    <dgm:pt modelId="{3C909987-3AE4-4A01-B7BD-743A20FCD641}" type="sibTrans" cxnId="{11183473-30F1-4881-83FE-CAC8A183F5FB}">
      <dgm:prSet/>
      <dgm:spPr/>
      <dgm:t>
        <a:bodyPr/>
        <a:lstStyle/>
        <a:p>
          <a:endParaRPr lang="en-US"/>
        </a:p>
      </dgm:t>
    </dgm:pt>
    <dgm:pt modelId="{0AD9239E-917E-4A62-A2E6-2C1A30CAD0AC}">
      <dgm:prSet phldrT="[Text]"/>
      <dgm:spPr/>
      <dgm:t>
        <a:bodyPr/>
        <a:lstStyle/>
        <a:p>
          <a:r>
            <a:rPr lang="en-US" b="1"/>
            <a:t>Specific, planned activities </a:t>
          </a:r>
          <a:r>
            <a:rPr lang="en-US"/>
            <a:t>for large or small groups of children to teach and practice a </a:t>
          </a:r>
          <a:r>
            <a:rPr lang="en-US" b="1"/>
            <a:t>targeted social-emotional skill</a:t>
          </a:r>
        </a:p>
      </dgm:t>
    </dgm:pt>
    <dgm:pt modelId="{6330592C-604A-4BA9-A76B-5CCB70B0B306}" type="parTrans" cxnId="{3C76883E-293F-4CDD-88B4-7D7F839F1EF3}">
      <dgm:prSet/>
      <dgm:spPr/>
      <dgm:t>
        <a:bodyPr/>
        <a:lstStyle/>
        <a:p>
          <a:endParaRPr lang="en-US"/>
        </a:p>
      </dgm:t>
    </dgm:pt>
    <dgm:pt modelId="{B63D870B-DD9E-4824-8110-6C4507035CBF}" type="sibTrans" cxnId="{3C76883E-293F-4CDD-88B4-7D7F839F1EF3}">
      <dgm:prSet/>
      <dgm:spPr/>
      <dgm:t>
        <a:bodyPr/>
        <a:lstStyle/>
        <a:p>
          <a:endParaRPr lang="en-US"/>
        </a:p>
      </dgm:t>
    </dgm:pt>
    <dgm:pt modelId="{E0E174AD-3E46-41FF-A9FB-06E0A172175F}">
      <dgm:prSet phldrT="[Text]"/>
      <dgm:spPr/>
      <dgm:t>
        <a:bodyPr/>
        <a:lstStyle/>
        <a:p>
          <a:r>
            <a:rPr lang="en-US" b="1"/>
            <a:t>Teacher Instructional Practices</a:t>
          </a:r>
        </a:p>
      </dgm:t>
    </dgm:pt>
    <dgm:pt modelId="{5C222248-5C3D-481B-B37C-E6F3AEBC812F}" type="parTrans" cxnId="{93DDF5D5-4636-43AD-913C-9E49813BD3B9}">
      <dgm:prSet/>
      <dgm:spPr/>
      <dgm:t>
        <a:bodyPr/>
        <a:lstStyle/>
        <a:p>
          <a:endParaRPr lang="en-US"/>
        </a:p>
      </dgm:t>
    </dgm:pt>
    <dgm:pt modelId="{722AA8CC-2867-4B35-8620-C74227A6744D}" type="sibTrans" cxnId="{93DDF5D5-4636-43AD-913C-9E49813BD3B9}">
      <dgm:prSet/>
      <dgm:spPr/>
      <dgm:t>
        <a:bodyPr/>
        <a:lstStyle/>
        <a:p>
          <a:endParaRPr lang="en-US"/>
        </a:p>
      </dgm:t>
    </dgm:pt>
    <dgm:pt modelId="{55C5792C-1238-4ED7-BF02-16903D135B7C}">
      <dgm:prSet phldrT="[Text]"/>
      <dgm:spPr/>
      <dgm:t>
        <a:bodyPr/>
        <a:lstStyle/>
        <a:p>
          <a:r>
            <a:rPr lang="en-US" dirty="0"/>
            <a:t>Noticing and capitalizing on naturally occurring opportunities </a:t>
          </a:r>
          <a:r>
            <a:rPr lang="en-US" b="1" dirty="0"/>
            <a:t>(“teachable moments”)</a:t>
          </a:r>
        </a:p>
      </dgm:t>
    </dgm:pt>
    <dgm:pt modelId="{C31B6DCB-C1D4-4BE5-8AA5-D88C0000F7A8}" type="parTrans" cxnId="{12734313-82D0-45A1-86FA-811AD0585C0F}">
      <dgm:prSet/>
      <dgm:spPr/>
      <dgm:t>
        <a:bodyPr/>
        <a:lstStyle/>
        <a:p>
          <a:endParaRPr lang="en-US"/>
        </a:p>
      </dgm:t>
    </dgm:pt>
    <dgm:pt modelId="{AA5AF27F-7F3A-42A8-A401-4F56C497FD35}" type="sibTrans" cxnId="{12734313-82D0-45A1-86FA-811AD0585C0F}">
      <dgm:prSet/>
      <dgm:spPr/>
      <dgm:t>
        <a:bodyPr/>
        <a:lstStyle/>
        <a:p>
          <a:endParaRPr lang="en-US"/>
        </a:p>
      </dgm:t>
    </dgm:pt>
    <dgm:pt modelId="{04EBDEFA-D80D-43A9-A77B-2F9697965B08}">
      <dgm:prSet phldrT="[Text]"/>
      <dgm:spPr/>
      <dgm:t>
        <a:bodyPr/>
        <a:lstStyle/>
        <a:p>
          <a:r>
            <a:rPr lang="en-US"/>
            <a:t>Promoting SEL through </a:t>
          </a:r>
          <a:r>
            <a:rPr lang="en-US" b="1"/>
            <a:t>interactions and relationships</a:t>
          </a:r>
        </a:p>
      </dgm:t>
    </dgm:pt>
    <dgm:pt modelId="{CC93AEA0-B2B5-49DD-BB23-4C959928614D}" type="parTrans" cxnId="{5EE7CE06-D92B-4C25-AC7F-19F604D1D803}">
      <dgm:prSet/>
      <dgm:spPr/>
      <dgm:t>
        <a:bodyPr/>
        <a:lstStyle/>
        <a:p>
          <a:endParaRPr lang="en-US"/>
        </a:p>
      </dgm:t>
    </dgm:pt>
    <dgm:pt modelId="{3084F3CF-BA47-4808-A253-4A86099F604F}" type="sibTrans" cxnId="{5EE7CE06-D92B-4C25-AC7F-19F604D1D803}">
      <dgm:prSet/>
      <dgm:spPr/>
      <dgm:t>
        <a:bodyPr/>
        <a:lstStyle/>
        <a:p>
          <a:endParaRPr lang="en-US"/>
        </a:p>
      </dgm:t>
    </dgm:pt>
    <dgm:pt modelId="{927D658D-493F-4936-A1C4-BE83D61E0E83}">
      <dgm:prSet phldrT="[Text]"/>
      <dgm:spPr/>
      <dgm:t>
        <a:bodyPr/>
        <a:lstStyle/>
        <a:p>
          <a:r>
            <a:rPr lang="en-US" b="1"/>
            <a:t>Integration with Academics</a:t>
          </a:r>
        </a:p>
      </dgm:t>
    </dgm:pt>
    <dgm:pt modelId="{53F967A7-FD5C-48D9-B416-911B17D0D99D}" type="parTrans" cxnId="{0CAFBC6A-20B7-4502-83BC-973DB79A2A02}">
      <dgm:prSet/>
      <dgm:spPr/>
      <dgm:t>
        <a:bodyPr/>
        <a:lstStyle/>
        <a:p>
          <a:endParaRPr lang="en-US"/>
        </a:p>
      </dgm:t>
    </dgm:pt>
    <dgm:pt modelId="{DB109230-16AC-47EA-8B36-FB913E1A243D}" type="sibTrans" cxnId="{0CAFBC6A-20B7-4502-83BC-973DB79A2A02}">
      <dgm:prSet/>
      <dgm:spPr/>
      <dgm:t>
        <a:bodyPr/>
        <a:lstStyle/>
        <a:p>
          <a:endParaRPr lang="en-US"/>
        </a:p>
      </dgm:t>
    </dgm:pt>
    <dgm:pt modelId="{65F5D86D-5C9A-40FF-8276-6013C8EA26A9}">
      <dgm:prSet phldrT="[Text]"/>
      <dgm:spPr/>
      <dgm:t>
        <a:bodyPr/>
        <a:lstStyle/>
        <a:p>
          <a:r>
            <a:rPr lang="en-US"/>
            <a:t>Reinforcing opportunities for </a:t>
          </a:r>
          <a:r>
            <a:rPr lang="en-US" b="1"/>
            <a:t>SEL throughout the entire day</a:t>
          </a:r>
        </a:p>
      </dgm:t>
    </dgm:pt>
    <dgm:pt modelId="{01E88DDA-7210-4365-83A9-9F7D38A05C8E}" type="parTrans" cxnId="{3F877912-DC8F-4E0D-A55E-E09B66F14C71}">
      <dgm:prSet/>
      <dgm:spPr/>
      <dgm:t>
        <a:bodyPr/>
        <a:lstStyle/>
        <a:p>
          <a:endParaRPr lang="en-US"/>
        </a:p>
      </dgm:t>
    </dgm:pt>
    <dgm:pt modelId="{582192EB-F494-406B-B453-CBCF4943B0BE}" type="sibTrans" cxnId="{3F877912-DC8F-4E0D-A55E-E09B66F14C71}">
      <dgm:prSet/>
      <dgm:spPr/>
      <dgm:t>
        <a:bodyPr/>
        <a:lstStyle/>
        <a:p>
          <a:endParaRPr lang="en-US"/>
        </a:p>
      </dgm:t>
    </dgm:pt>
    <dgm:pt modelId="{6BB9CEC1-2149-416C-9E65-039D3257B0C8}">
      <dgm:prSet phldrT="[Text]"/>
      <dgm:spPr/>
      <dgm:t>
        <a:bodyPr/>
        <a:lstStyle/>
        <a:p>
          <a:r>
            <a:rPr lang="en-US" dirty="0"/>
            <a:t>Intentionally </a:t>
          </a:r>
          <a:r>
            <a:rPr lang="en-US" b="1" dirty="0"/>
            <a:t>planning for SEL practice </a:t>
          </a:r>
          <a:r>
            <a:rPr lang="en-US" dirty="0"/>
            <a:t>during centers, reading and literacy, math, science, social studies, etc.</a:t>
          </a:r>
        </a:p>
      </dgm:t>
    </dgm:pt>
    <dgm:pt modelId="{D5AB7D1B-2324-40F2-A6E0-544753A5755E}" type="parTrans" cxnId="{A0E08544-FC0D-4E5A-8FDB-1DF32D779FD9}">
      <dgm:prSet/>
      <dgm:spPr/>
      <dgm:t>
        <a:bodyPr/>
        <a:lstStyle/>
        <a:p>
          <a:endParaRPr lang="en-US"/>
        </a:p>
      </dgm:t>
    </dgm:pt>
    <dgm:pt modelId="{9E6689F8-2E0B-4820-9AE2-1C45DD0DBC75}" type="sibTrans" cxnId="{A0E08544-FC0D-4E5A-8FDB-1DF32D779FD9}">
      <dgm:prSet/>
      <dgm:spPr/>
      <dgm:t>
        <a:bodyPr/>
        <a:lstStyle/>
        <a:p>
          <a:endParaRPr lang="en-US"/>
        </a:p>
      </dgm:t>
    </dgm:pt>
    <dgm:pt modelId="{D347EF00-6B04-4B0A-AFAC-76F89E703185}">
      <dgm:prSet phldrT="[Text]"/>
      <dgm:spPr/>
      <dgm:t>
        <a:bodyPr/>
        <a:lstStyle/>
        <a:p>
          <a:r>
            <a:rPr lang="en-US" b="1"/>
            <a:t>Organizational, Culture, and Climate Strategies</a:t>
          </a:r>
        </a:p>
      </dgm:t>
    </dgm:pt>
    <dgm:pt modelId="{D389A627-22EE-43AC-85B8-09863D47E0C4}" type="parTrans" cxnId="{91C9F285-F292-4F62-8A7F-9B7CCC6C810C}">
      <dgm:prSet/>
      <dgm:spPr/>
      <dgm:t>
        <a:bodyPr/>
        <a:lstStyle/>
        <a:p>
          <a:endParaRPr lang="en-US"/>
        </a:p>
      </dgm:t>
    </dgm:pt>
    <dgm:pt modelId="{A8FC2E69-D32A-4CD4-899F-DABFAFB7FA6A}" type="sibTrans" cxnId="{91C9F285-F292-4F62-8A7F-9B7CCC6C810C}">
      <dgm:prSet/>
      <dgm:spPr/>
      <dgm:t>
        <a:bodyPr/>
        <a:lstStyle/>
        <a:p>
          <a:endParaRPr lang="en-US"/>
        </a:p>
      </dgm:t>
    </dgm:pt>
    <dgm:pt modelId="{2C2D8388-307B-4347-9261-CB96E46FD48F}">
      <dgm:prSet phldrT="[Text]"/>
      <dgm:spPr/>
      <dgm:t>
        <a:bodyPr/>
        <a:lstStyle/>
        <a:p>
          <a:endParaRPr lang="en-US"/>
        </a:p>
      </dgm:t>
    </dgm:pt>
    <dgm:pt modelId="{B6D95E9E-9DCB-4B44-B037-8930301BAF84}" type="parTrans" cxnId="{A4D4279C-6003-4F6D-825D-A86A263DC110}">
      <dgm:prSet/>
      <dgm:spPr/>
      <dgm:t>
        <a:bodyPr/>
        <a:lstStyle/>
        <a:p>
          <a:endParaRPr lang="en-US"/>
        </a:p>
      </dgm:t>
    </dgm:pt>
    <dgm:pt modelId="{ED3EA9E1-2991-4C5A-A876-B7058A3CBDAB}" type="sibTrans" cxnId="{A4D4279C-6003-4F6D-825D-A86A263DC110}">
      <dgm:prSet/>
      <dgm:spPr/>
      <dgm:t>
        <a:bodyPr/>
        <a:lstStyle/>
        <a:p>
          <a:endParaRPr lang="en-US"/>
        </a:p>
      </dgm:t>
    </dgm:pt>
    <dgm:pt modelId="{BDA92DF1-38B7-4C25-8424-A858DC04AE44}">
      <dgm:prSet phldrT="[Text]"/>
      <dgm:spPr/>
      <dgm:t>
        <a:bodyPr/>
        <a:lstStyle/>
        <a:p>
          <a:r>
            <a:rPr lang="en-US"/>
            <a:t>Center and classrooms </a:t>
          </a:r>
          <a:r>
            <a:rPr lang="en-US" b="1"/>
            <a:t>are warm, inviting,</a:t>
          </a:r>
          <a:r>
            <a:rPr lang="en-US"/>
            <a:t> and </a:t>
          </a:r>
          <a:r>
            <a:rPr lang="en-US" b="1"/>
            <a:t>promote physical and emotional safety</a:t>
          </a:r>
        </a:p>
      </dgm:t>
    </dgm:pt>
    <dgm:pt modelId="{A96B30C2-2588-4B65-86A1-48513476BEB0}" type="parTrans" cxnId="{5A8BDDCA-1B63-4DD9-9F6D-E2CC01B4F91F}">
      <dgm:prSet/>
      <dgm:spPr/>
      <dgm:t>
        <a:bodyPr/>
        <a:lstStyle/>
        <a:p>
          <a:endParaRPr lang="en-US"/>
        </a:p>
      </dgm:t>
    </dgm:pt>
    <dgm:pt modelId="{A27DA4C6-B5C1-45DA-A863-8EE184BAD622}" type="sibTrans" cxnId="{5A8BDDCA-1B63-4DD9-9F6D-E2CC01B4F91F}">
      <dgm:prSet/>
      <dgm:spPr/>
      <dgm:t>
        <a:bodyPr/>
        <a:lstStyle/>
        <a:p>
          <a:endParaRPr lang="en-US"/>
        </a:p>
      </dgm:t>
    </dgm:pt>
    <dgm:pt modelId="{5AD943E6-EFF4-4101-9A1B-300DC53DE3DE}" type="pres">
      <dgm:prSet presAssocID="{A3AF59DF-8940-4A52-A01A-D013C7087104}" presName="diagram" presStyleCnt="0">
        <dgm:presLayoutVars>
          <dgm:dir/>
          <dgm:resizeHandles val="exact"/>
        </dgm:presLayoutVars>
      </dgm:prSet>
      <dgm:spPr/>
    </dgm:pt>
    <dgm:pt modelId="{9DE25009-DFAC-48C1-A3E0-4C6DB88D13A5}" type="pres">
      <dgm:prSet presAssocID="{CEFC9BAD-41D3-4A17-8288-10F5E3209CE2}" presName="node" presStyleLbl="node1" presStyleIdx="0" presStyleCnt="4">
        <dgm:presLayoutVars>
          <dgm:bulletEnabled val="1"/>
        </dgm:presLayoutVars>
      </dgm:prSet>
      <dgm:spPr/>
    </dgm:pt>
    <dgm:pt modelId="{3298EB71-26D4-4A3A-9B7B-506EE8E9D6CE}" type="pres">
      <dgm:prSet presAssocID="{3C909987-3AE4-4A01-B7BD-743A20FCD641}" presName="sibTrans" presStyleCnt="0"/>
      <dgm:spPr/>
    </dgm:pt>
    <dgm:pt modelId="{07D0A35F-113F-4C47-BB5F-5D97D621D9D8}" type="pres">
      <dgm:prSet presAssocID="{E0E174AD-3E46-41FF-A9FB-06E0A172175F}" presName="node" presStyleLbl="node1" presStyleIdx="1" presStyleCnt="4">
        <dgm:presLayoutVars>
          <dgm:bulletEnabled val="1"/>
        </dgm:presLayoutVars>
      </dgm:prSet>
      <dgm:spPr/>
    </dgm:pt>
    <dgm:pt modelId="{B24CF3F2-C7C8-4326-878E-62E54AD174A7}" type="pres">
      <dgm:prSet presAssocID="{722AA8CC-2867-4B35-8620-C74227A6744D}" presName="sibTrans" presStyleCnt="0"/>
      <dgm:spPr/>
    </dgm:pt>
    <dgm:pt modelId="{263AEFDC-0E21-41CA-84E1-CA8274DE8369}" type="pres">
      <dgm:prSet presAssocID="{927D658D-493F-4936-A1C4-BE83D61E0E83}" presName="node" presStyleLbl="node1" presStyleIdx="2" presStyleCnt="4">
        <dgm:presLayoutVars>
          <dgm:bulletEnabled val="1"/>
        </dgm:presLayoutVars>
      </dgm:prSet>
      <dgm:spPr/>
    </dgm:pt>
    <dgm:pt modelId="{C13B4DE3-C0D6-4325-A43D-1BA3EE9AF059}" type="pres">
      <dgm:prSet presAssocID="{DB109230-16AC-47EA-8B36-FB913E1A243D}" presName="sibTrans" presStyleCnt="0"/>
      <dgm:spPr/>
    </dgm:pt>
    <dgm:pt modelId="{3B69C981-24EE-42FE-90C7-1DA51E214700}" type="pres">
      <dgm:prSet presAssocID="{D347EF00-6B04-4B0A-AFAC-76F89E703185}" presName="node" presStyleLbl="node1" presStyleIdx="3" presStyleCnt="4">
        <dgm:presLayoutVars>
          <dgm:bulletEnabled val="1"/>
        </dgm:presLayoutVars>
      </dgm:prSet>
      <dgm:spPr/>
    </dgm:pt>
  </dgm:ptLst>
  <dgm:cxnLst>
    <dgm:cxn modelId="{E5325E02-BAF0-4C82-97AB-149BD9237C60}" type="presOf" srcId="{55C5792C-1238-4ED7-BF02-16903D135B7C}" destId="{07D0A35F-113F-4C47-BB5F-5D97D621D9D8}" srcOrd="0" destOrd="1" presId="urn:microsoft.com/office/officeart/2005/8/layout/default"/>
    <dgm:cxn modelId="{91104706-126E-46CD-823E-AD5A34020153}" type="presOf" srcId="{927D658D-493F-4936-A1C4-BE83D61E0E83}" destId="{263AEFDC-0E21-41CA-84E1-CA8274DE8369}" srcOrd="0" destOrd="0" presId="urn:microsoft.com/office/officeart/2005/8/layout/default"/>
    <dgm:cxn modelId="{5EE7CE06-D92B-4C25-AC7F-19F604D1D803}" srcId="{E0E174AD-3E46-41FF-A9FB-06E0A172175F}" destId="{04EBDEFA-D80D-43A9-A77B-2F9697965B08}" srcOrd="1" destOrd="0" parTransId="{CC93AEA0-B2B5-49DD-BB23-4C959928614D}" sibTransId="{3084F3CF-BA47-4808-A253-4A86099F604F}"/>
    <dgm:cxn modelId="{3F877912-DC8F-4E0D-A55E-E09B66F14C71}" srcId="{927D658D-493F-4936-A1C4-BE83D61E0E83}" destId="{65F5D86D-5C9A-40FF-8276-6013C8EA26A9}" srcOrd="0" destOrd="0" parTransId="{01E88DDA-7210-4365-83A9-9F7D38A05C8E}" sibTransId="{582192EB-F494-406B-B453-CBCF4943B0BE}"/>
    <dgm:cxn modelId="{12734313-82D0-45A1-86FA-811AD0585C0F}" srcId="{E0E174AD-3E46-41FF-A9FB-06E0A172175F}" destId="{55C5792C-1238-4ED7-BF02-16903D135B7C}" srcOrd="0" destOrd="0" parTransId="{C31B6DCB-C1D4-4BE5-8AA5-D88C0000F7A8}" sibTransId="{AA5AF27F-7F3A-42A8-A401-4F56C497FD35}"/>
    <dgm:cxn modelId="{68D7051F-EF6E-4BCB-9FD4-2FACB835848F}" type="presOf" srcId="{65F5D86D-5C9A-40FF-8276-6013C8EA26A9}" destId="{263AEFDC-0E21-41CA-84E1-CA8274DE8369}" srcOrd="0" destOrd="1" presId="urn:microsoft.com/office/officeart/2005/8/layout/default"/>
    <dgm:cxn modelId="{1001C829-6B5E-4212-912E-D8E76950AC69}" type="presOf" srcId="{6BB9CEC1-2149-416C-9E65-039D3257B0C8}" destId="{263AEFDC-0E21-41CA-84E1-CA8274DE8369}" srcOrd="0" destOrd="2" presId="urn:microsoft.com/office/officeart/2005/8/layout/default"/>
    <dgm:cxn modelId="{3C76883E-293F-4CDD-88B4-7D7F839F1EF3}" srcId="{CEFC9BAD-41D3-4A17-8288-10F5E3209CE2}" destId="{0AD9239E-917E-4A62-A2E6-2C1A30CAD0AC}" srcOrd="0" destOrd="0" parTransId="{6330592C-604A-4BA9-A76B-5CCB70B0B306}" sibTransId="{B63D870B-DD9E-4824-8110-6C4507035CBF}"/>
    <dgm:cxn modelId="{A0E08544-FC0D-4E5A-8FDB-1DF32D779FD9}" srcId="{927D658D-493F-4936-A1C4-BE83D61E0E83}" destId="{6BB9CEC1-2149-416C-9E65-039D3257B0C8}" srcOrd="1" destOrd="0" parTransId="{D5AB7D1B-2324-40F2-A6E0-544753A5755E}" sibTransId="{9E6689F8-2E0B-4820-9AE2-1C45DD0DBC75}"/>
    <dgm:cxn modelId="{0CAFBC6A-20B7-4502-83BC-973DB79A2A02}" srcId="{A3AF59DF-8940-4A52-A01A-D013C7087104}" destId="{927D658D-493F-4936-A1C4-BE83D61E0E83}" srcOrd="2" destOrd="0" parTransId="{53F967A7-FD5C-48D9-B416-911B17D0D99D}" sibTransId="{DB109230-16AC-47EA-8B36-FB913E1A243D}"/>
    <dgm:cxn modelId="{BE133B52-D50F-4933-913E-F57ED00B2EE6}" type="presOf" srcId="{04EBDEFA-D80D-43A9-A77B-2F9697965B08}" destId="{07D0A35F-113F-4C47-BB5F-5D97D621D9D8}" srcOrd="0" destOrd="2" presId="urn:microsoft.com/office/officeart/2005/8/layout/default"/>
    <dgm:cxn modelId="{11183473-30F1-4881-83FE-CAC8A183F5FB}" srcId="{A3AF59DF-8940-4A52-A01A-D013C7087104}" destId="{CEFC9BAD-41D3-4A17-8288-10F5E3209CE2}" srcOrd="0" destOrd="0" parTransId="{F5181987-6EDB-4921-87FC-C4D0C79273B4}" sibTransId="{3C909987-3AE4-4A01-B7BD-743A20FCD641}"/>
    <dgm:cxn modelId="{64378C85-5E7F-47B1-B59A-B5C10D3FDA1B}" type="presOf" srcId="{CEFC9BAD-41D3-4A17-8288-10F5E3209CE2}" destId="{9DE25009-DFAC-48C1-A3E0-4C6DB88D13A5}" srcOrd="0" destOrd="0" presId="urn:microsoft.com/office/officeart/2005/8/layout/default"/>
    <dgm:cxn modelId="{91C9F285-F292-4F62-8A7F-9B7CCC6C810C}" srcId="{A3AF59DF-8940-4A52-A01A-D013C7087104}" destId="{D347EF00-6B04-4B0A-AFAC-76F89E703185}" srcOrd="3" destOrd="0" parTransId="{D389A627-22EE-43AC-85B8-09863D47E0C4}" sibTransId="{A8FC2E69-D32A-4CD4-899F-DABFAFB7FA6A}"/>
    <dgm:cxn modelId="{AAA46293-4606-413C-ABC1-5D603D9C30F2}" type="presOf" srcId="{0AD9239E-917E-4A62-A2E6-2C1A30CAD0AC}" destId="{9DE25009-DFAC-48C1-A3E0-4C6DB88D13A5}" srcOrd="0" destOrd="1" presId="urn:microsoft.com/office/officeart/2005/8/layout/default"/>
    <dgm:cxn modelId="{34C2D794-C46D-4B18-B023-D83F0FBB563B}" type="presOf" srcId="{D347EF00-6B04-4B0A-AFAC-76F89E703185}" destId="{3B69C981-24EE-42FE-90C7-1DA51E214700}" srcOrd="0" destOrd="0" presId="urn:microsoft.com/office/officeart/2005/8/layout/default"/>
    <dgm:cxn modelId="{5B24869A-B8D6-48D1-ADBB-AC194249343D}" type="presOf" srcId="{BDA92DF1-38B7-4C25-8424-A858DC04AE44}" destId="{3B69C981-24EE-42FE-90C7-1DA51E214700}" srcOrd="0" destOrd="1" presId="urn:microsoft.com/office/officeart/2005/8/layout/default"/>
    <dgm:cxn modelId="{9D69B99B-0DD8-4D0D-9CE8-1954F4B25B5E}" type="presOf" srcId="{A3AF59DF-8940-4A52-A01A-D013C7087104}" destId="{5AD943E6-EFF4-4101-9A1B-300DC53DE3DE}" srcOrd="0" destOrd="0" presId="urn:microsoft.com/office/officeart/2005/8/layout/default"/>
    <dgm:cxn modelId="{A4D4279C-6003-4F6D-825D-A86A263DC110}" srcId="{D347EF00-6B04-4B0A-AFAC-76F89E703185}" destId="{2C2D8388-307B-4347-9261-CB96E46FD48F}" srcOrd="1" destOrd="0" parTransId="{B6D95E9E-9DCB-4B44-B037-8930301BAF84}" sibTransId="{ED3EA9E1-2991-4C5A-A876-B7058A3CBDAB}"/>
    <dgm:cxn modelId="{A8E089A4-9976-46FA-8628-B40C837F77E1}" type="presOf" srcId="{E0E174AD-3E46-41FF-A9FB-06E0A172175F}" destId="{07D0A35F-113F-4C47-BB5F-5D97D621D9D8}" srcOrd="0" destOrd="0" presId="urn:microsoft.com/office/officeart/2005/8/layout/default"/>
    <dgm:cxn modelId="{5A8BDDCA-1B63-4DD9-9F6D-E2CC01B4F91F}" srcId="{D347EF00-6B04-4B0A-AFAC-76F89E703185}" destId="{BDA92DF1-38B7-4C25-8424-A858DC04AE44}" srcOrd="0" destOrd="0" parTransId="{A96B30C2-2588-4B65-86A1-48513476BEB0}" sibTransId="{A27DA4C6-B5C1-45DA-A863-8EE184BAD622}"/>
    <dgm:cxn modelId="{0208AED3-387B-4978-824F-1990D35B6481}" type="presOf" srcId="{2C2D8388-307B-4347-9261-CB96E46FD48F}" destId="{3B69C981-24EE-42FE-90C7-1DA51E214700}" srcOrd="0" destOrd="2" presId="urn:microsoft.com/office/officeart/2005/8/layout/default"/>
    <dgm:cxn modelId="{93DDF5D5-4636-43AD-913C-9E49813BD3B9}" srcId="{A3AF59DF-8940-4A52-A01A-D013C7087104}" destId="{E0E174AD-3E46-41FF-A9FB-06E0A172175F}" srcOrd="1" destOrd="0" parTransId="{5C222248-5C3D-481B-B37C-E6F3AEBC812F}" sibTransId="{722AA8CC-2867-4B35-8620-C74227A6744D}"/>
    <dgm:cxn modelId="{3A5F0024-D1E7-4820-8E03-704C39CF8600}" type="presParOf" srcId="{5AD943E6-EFF4-4101-9A1B-300DC53DE3DE}" destId="{9DE25009-DFAC-48C1-A3E0-4C6DB88D13A5}" srcOrd="0" destOrd="0" presId="urn:microsoft.com/office/officeart/2005/8/layout/default"/>
    <dgm:cxn modelId="{549FBE87-7972-4ED7-B85E-999833C40635}" type="presParOf" srcId="{5AD943E6-EFF4-4101-9A1B-300DC53DE3DE}" destId="{3298EB71-26D4-4A3A-9B7B-506EE8E9D6CE}" srcOrd="1" destOrd="0" presId="urn:microsoft.com/office/officeart/2005/8/layout/default"/>
    <dgm:cxn modelId="{D797393C-D2BA-4494-8543-A993F2DABFD8}" type="presParOf" srcId="{5AD943E6-EFF4-4101-9A1B-300DC53DE3DE}" destId="{07D0A35F-113F-4C47-BB5F-5D97D621D9D8}" srcOrd="2" destOrd="0" presId="urn:microsoft.com/office/officeart/2005/8/layout/default"/>
    <dgm:cxn modelId="{A1C9688B-8B5C-4423-B641-59636A3C73CE}" type="presParOf" srcId="{5AD943E6-EFF4-4101-9A1B-300DC53DE3DE}" destId="{B24CF3F2-C7C8-4326-878E-62E54AD174A7}" srcOrd="3" destOrd="0" presId="urn:microsoft.com/office/officeart/2005/8/layout/default"/>
    <dgm:cxn modelId="{890EC74A-FDB8-421E-AEE8-23F69549C2F8}" type="presParOf" srcId="{5AD943E6-EFF4-4101-9A1B-300DC53DE3DE}" destId="{263AEFDC-0E21-41CA-84E1-CA8274DE8369}" srcOrd="4" destOrd="0" presId="urn:microsoft.com/office/officeart/2005/8/layout/default"/>
    <dgm:cxn modelId="{4B9716DA-E329-4E45-A796-5E0919CFA2C4}" type="presParOf" srcId="{5AD943E6-EFF4-4101-9A1B-300DC53DE3DE}" destId="{C13B4DE3-C0D6-4325-A43D-1BA3EE9AF059}" srcOrd="5" destOrd="0" presId="urn:microsoft.com/office/officeart/2005/8/layout/default"/>
    <dgm:cxn modelId="{51032A03-E47D-4BDD-820E-33529B4CEDEE}" type="presParOf" srcId="{5AD943E6-EFF4-4101-9A1B-300DC53DE3DE}" destId="{3B69C981-24EE-42FE-90C7-1DA51E21470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56BFD3-655A-4DF7-BD25-28E638F83006}"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F9467345-BAA9-45FB-A1CF-B637CE44C04B}">
      <dgm:prSet phldrT="[Text]"/>
      <dgm:spPr/>
      <dgm:t>
        <a:bodyPr/>
        <a:lstStyle/>
        <a:p>
          <a:r>
            <a:rPr lang="en-US" dirty="0"/>
            <a:t>Be Intentional</a:t>
          </a:r>
        </a:p>
      </dgm:t>
    </dgm:pt>
    <dgm:pt modelId="{9A7C2354-6A63-4FCE-85DE-C7A8135C4ACA}" type="parTrans" cxnId="{DB6F782B-C0AD-4A5F-A5EA-3D0B909A90CD}">
      <dgm:prSet/>
      <dgm:spPr/>
      <dgm:t>
        <a:bodyPr/>
        <a:lstStyle/>
        <a:p>
          <a:endParaRPr lang="en-US"/>
        </a:p>
      </dgm:t>
    </dgm:pt>
    <dgm:pt modelId="{9653A14D-E4AC-41FE-8261-583C3CF3E783}" type="sibTrans" cxnId="{DB6F782B-C0AD-4A5F-A5EA-3D0B909A90CD}">
      <dgm:prSet/>
      <dgm:spPr/>
      <dgm:t>
        <a:bodyPr/>
        <a:lstStyle/>
        <a:p>
          <a:endParaRPr lang="en-US"/>
        </a:p>
      </dgm:t>
    </dgm:pt>
    <dgm:pt modelId="{F31A7659-A17F-4C6E-9ADA-1B0CC12E94D4}">
      <dgm:prSet phldrT="[Text]"/>
      <dgm:spPr/>
      <dgm:t>
        <a:bodyPr/>
        <a:lstStyle/>
        <a:p>
          <a:r>
            <a:rPr lang="en-US" dirty="0"/>
            <a:t>Let Children Do the Thinking</a:t>
          </a:r>
        </a:p>
      </dgm:t>
    </dgm:pt>
    <dgm:pt modelId="{39D8E138-FA3A-4A78-A5CF-1CA07EA5FCBB}" type="parTrans" cxnId="{F4B07ECC-C549-424F-ADE9-6B22758B7879}">
      <dgm:prSet/>
      <dgm:spPr/>
      <dgm:t>
        <a:bodyPr/>
        <a:lstStyle/>
        <a:p>
          <a:endParaRPr lang="en-US"/>
        </a:p>
      </dgm:t>
    </dgm:pt>
    <dgm:pt modelId="{3FF73BE9-0CFD-44C0-B680-D55C9F75DCDD}" type="sibTrans" cxnId="{F4B07ECC-C549-424F-ADE9-6B22758B7879}">
      <dgm:prSet/>
      <dgm:spPr/>
      <dgm:t>
        <a:bodyPr/>
        <a:lstStyle/>
        <a:p>
          <a:endParaRPr lang="en-US"/>
        </a:p>
      </dgm:t>
    </dgm:pt>
    <dgm:pt modelId="{C38C56B5-EEBB-4BBE-8434-E9A0D9FF4947}">
      <dgm:prSet phldrT="[Text]"/>
      <dgm:spPr/>
      <dgm:t>
        <a:bodyPr/>
        <a:lstStyle/>
        <a:p>
          <a:r>
            <a:rPr lang="en-US" dirty="0"/>
            <a:t>Accessibility + Rigor</a:t>
          </a:r>
        </a:p>
      </dgm:t>
    </dgm:pt>
    <dgm:pt modelId="{903932B5-6532-4E5D-9582-F07E0BF5DF34}" type="parTrans" cxnId="{A5F22108-1C69-4958-A44A-E7890FA3AFF0}">
      <dgm:prSet/>
      <dgm:spPr/>
      <dgm:t>
        <a:bodyPr/>
        <a:lstStyle/>
        <a:p>
          <a:endParaRPr lang="en-US"/>
        </a:p>
      </dgm:t>
    </dgm:pt>
    <dgm:pt modelId="{63AD28F2-01E9-47D8-830E-8837E4504BBB}" type="sibTrans" cxnId="{A5F22108-1C69-4958-A44A-E7890FA3AFF0}">
      <dgm:prSet/>
      <dgm:spPr/>
      <dgm:t>
        <a:bodyPr/>
        <a:lstStyle/>
        <a:p>
          <a:endParaRPr lang="en-US"/>
        </a:p>
      </dgm:t>
    </dgm:pt>
    <dgm:pt modelId="{AEB0EF09-F6FC-4FCF-86EB-3BD0D26E09F1}">
      <dgm:prSet phldrT="[Text]"/>
      <dgm:spPr>
        <a:solidFill>
          <a:srgbClr val="00B050"/>
        </a:solidFill>
      </dgm:spPr>
      <dgm:t>
        <a:bodyPr/>
        <a:lstStyle/>
        <a:p>
          <a:r>
            <a:rPr lang="en-US" dirty="0"/>
            <a:t>Active and Engaging</a:t>
          </a:r>
        </a:p>
      </dgm:t>
    </dgm:pt>
    <dgm:pt modelId="{9E63D915-13B0-4973-BF8D-B3D92FCCC600}" type="parTrans" cxnId="{DA449064-FE7C-4653-BF4C-F49E400EADB3}">
      <dgm:prSet/>
      <dgm:spPr/>
      <dgm:t>
        <a:bodyPr/>
        <a:lstStyle/>
        <a:p>
          <a:endParaRPr lang="en-US"/>
        </a:p>
      </dgm:t>
    </dgm:pt>
    <dgm:pt modelId="{066A9907-2400-401A-B723-6B9F09C49793}" type="sibTrans" cxnId="{DA449064-FE7C-4653-BF4C-F49E400EADB3}">
      <dgm:prSet/>
      <dgm:spPr/>
      <dgm:t>
        <a:bodyPr/>
        <a:lstStyle/>
        <a:p>
          <a:endParaRPr lang="en-US"/>
        </a:p>
      </dgm:t>
    </dgm:pt>
    <dgm:pt modelId="{5270A1EA-C112-4416-AF90-04A15F13317F}" type="pres">
      <dgm:prSet presAssocID="{A356BFD3-655A-4DF7-BD25-28E638F83006}" presName="matrix" presStyleCnt="0">
        <dgm:presLayoutVars>
          <dgm:chMax val="1"/>
          <dgm:dir/>
          <dgm:resizeHandles val="exact"/>
        </dgm:presLayoutVars>
      </dgm:prSet>
      <dgm:spPr/>
    </dgm:pt>
    <dgm:pt modelId="{853275C7-8260-4257-8DC7-F3B802293CE3}" type="pres">
      <dgm:prSet presAssocID="{A356BFD3-655A-4DF7-BD25-28E638F83006}" presName="diamond" presStyleLbl="bgShp" presStyleIdx="0" presStyleCnt="1"/>
      <dgm:spPr/>
    </dgm:pt>
    <dgm:pt modelId="{F6487DA5-60CE-4610-AC55-0F1AC22EF007}" type="pres">
      <dgm:prSet presAssocID="{A356BFD3-655A-4DF7-BD25-28E638F83006}" presName="quad1" presStyleLbl="node1" presStyleIdx="0" presStyleCnt="4">
        <dgm:presLayoutVars>
          <dgm:chMax val="0"/>
          <dgm:chPref val="0"/>
          <dgm:bulletEnabled val="1"/>
        </dgm:presLayoutVars>
      </dgm:prSet>
      <dgm:spPr/>
    </dgm:pt>
    <dgm:pt modelId="{320F9505-8BA2-4A3A-A45F-8E0EE6FF592D}" type="pres">
      <dgm:prSet presAssocID="{A356BFD3-655A-4DF7-BD25-28E638F83006}" presName="quad2" presStyleLbl="node1" presStyleIdx="1" presStyleCnt="4">
        <dgm:presLayoutVars>
          <dgm:chMax val="0"/>
          <dgm:chPref val="0"/>
          <dgm:bulletEnabled val="1"/>
        </dgm:presLayoutVars>
      </dgm:prSet>
      <dgm:spPr/>
    </dgm:pt>
    <dgm:pt modelId="{424367A0-754A-4AD1-85E5-BCCEBD9F1960}" type="pres">
      <dgm:prSet presAssocID="{A356BFD3-655A-4DF7-BD25-28E638F83006}" presName="quad3" presStyleLbl="node1" presStyleIdx="2" presStyleCnt="4">
        <dgm:presLayoutVars>
          <dgm:chMax val="0"/>
          <dgm:chPref val="0"/>
          <dgm:bulletEnabled val="1"/>
        </dgm:presLayoutVars>
      </dgm:prSet>
      <dgm:spPr/>
    </dgm:pt>
    <dgm:pt modelId="{D42396AC-8348-48CA-8768-C1231529DDED}" type="pres">
      <dgm:prSet presAssocID="{A356BFD3-655A-4DF7-BD25-28E638F83006}" presName="quad4" presStyleLbl="node1" presStyleIdx="3" presStyleCnt="4">
        <dgm:presLayoutVars>
          <dgm:chMax val="0"/>
          <dgm:chPref val="0"/>
          <dgm:bulletEnabled val="1"/>
        </dgm:presLayoutVars>
      </dgm:prSet>
      <dgm:spPr/>
    </dgm:pt>
  </dgm:ptLst>
  <dgm:cxnLst>
    <dgm:cxn modelId="{A5F22108-1C69-4958-A44A-E7890FA3AFF0}" srcId="{A356BFD3-655A-4DF7-BD25-28E638F83006}" destId="{C38C56B5-EEBB-4BBE-8434-E9A0D9FF4947}" srcOrd="2" destOrd="0" parTransId="{903932B5-6532-4E5D-9582-F07E0BF5DF34}" sibTransId="{63AD28F2-01E9-47D8-830E-8837E4504BBB}"/>
    <dgm:cxn modelId="{01DEF60C-4354-4814-9823-031D9FEA879A}" type="presOf" srcId="{AEB0EF09-F6FC-4FCF-86EB-3BD0D26E09F1}" destId="{D42396AC-8348-48CA-8768-C1231529DDED}" srcOrd="0" destOrd="0" presId="urn:microsoft.com/office/officeart/2005/8/layout/matrix3"/>
    <dgm:cxn modelId="{DB6F782B-C0AD-4A5F-A5EA-3D0B909A90CD}" srcId="{A356BFD3-655A-4DF7-BD25-28E638F83006}" destId="{F9467345-BAA9-45FB-A1CF-B637CE44C04B}" srcOrd="0" destOrd="0" parTransId="{9A7C2354-6A63-4FCE-85DE-C7A8135C4ACA}" sibTransId="{9653A14D-E4AC-41FE-8261-583C3CF3E783}"/>
    <dgm:cxn modelId="{DA449064-FE7C-4653-BF4C-F49E400EADB3}" srcId="{A356BFD3-655A-4DF7-BD25-28E638F83006}" destId="{AEB0EF09-F6FC-4FCF-86EB-3BD0D26E09F1}" srcOrd="3" destOrd="0" parTransId="{9E63D915-13B0-4973-BF8D-B3D92FCCC600}" sibTransId="{066A9907-2400-401A-B723-6B9F09C49793}"/>
    <dgm:cxn modelId="{C09C9F51-221C-47D2-BA6D-EA876FAA2FA1}" type="presOf" srcId="{A356BFD3-655A-4DF7-BD25-28E638F83006}" destId="{5270A1EA-C112-4416-AF90-04A15F13317F}" srcOrd="0" destOrd="0" presId="urn:microsoft.com/office/officeart/2005/8/layout/matrix3"/>
    <dgm:cxn modelId="{97A7A97D-B4F5-4FFF-B92A-DC8C7BAA2587}" type="presOf" srcId="{F31A7659-A17F-4C6E-9ADA-1B0CC12E94D4}" destId="{320F9505-8BA2-4A3A-A45F-8E0EE6FF592D}" srcOrd="0" destOrd="0" presId="urn:microsoft.com/office/officeart/2005/8/layout/matrix3"/>
    <dgm:cxn modelId="{E13B6892-F8DB-454F-9B1A-72C6959DDBC5}" type="presOf" srcId="{F9467345-BAA9-45FB-A1CF-B637CE44C04B}" destId="{F6487DA5-60CE-4610-AC55-0F1AC22EF007}" srcOrd="0" destOrd="0" presId="urn:microsoft.com/office/officeart/2005/8/layout/matrix3"/>
    <dgm:cxn modelId="{D93034B6-E13F-45AA-9F12-E20011A9F67C}" type="presOf" srcId="{C38C56B5-EEBB-4BBE-8434-E9A0D9FF4947}" destId="{424367A0-754A-4AD1-85E5-BCCEBD9F1960}" srcOrd="0" destOrd="0" presId="urn:microsoft.com/office/officeart/2005/8/layout/matrix3"/>
    <dgm:cxn modelId="{F4B07ECC-C549-424F-ADE9-6B22758B7879}" srcId="{A356BFD3-655A-4DF7-BD25-28E638F83006}" destId="{F31A7659-A17F-4C6E-9ADA-1B0CC12E94D4}" srcOrd="1" destOrd="0" parTransId="{39D8E138-FA3A-4A78-A5CF-1CA07EA5FCBB}" sibTransId="{3FF73BE9-0CFD-44C0-B680-D55C9F75DCDD}"/>
    <dgm:cxn modelId="{BD750549-74EF-4484-A549-B1877A01C222}" type="presParOf" srcId="{5270A1EA-C112-4416-AF90-04A15F13317F}" destId="{853275C7-8260-4257-8DC7-F3B802293CE3}" srcOrd="0" destOrd="0" presId="urn:microsoft.com/office/officeart/2005/8/layout/matrix3"/>
    <dgm:cxn modelId="{87D8855F-1D07-4876-AEC7-AE2F625153B4}" type="presParOf" srcId="{5270A1EA-C112-4416-AF90-04A15F13317F}" destId="{F6487DA5-60CE-4610-AC55-0F1AC22EF007}" srcOrd="1" destOrd="0" presId="urn:microsoft.com/office/officeart/2005/8/layout/matrix3"/>
    <dgm:cxn modelId="{DEE28D59-049B-4B4A-A99B-9145CD4D7866}" type="presParOf" srcId="{5270A1EA-C112-4416-AF90-04A15F13317F}" destId="{320F9505-8BA2-4A3A-A45F-8E0EE6FF592D}" srcOrd="2" destOrd="0" presId="urn:microsoft.com/office/officeart/2005/8/layout/matrix3"/>
    <dgm:cxn modelId="{E5FF5B47-C768-409F-B659-D17AA540A1A5}" type="presParOf" srcId="{5270A1EA-C112-4416-AF90-04A15F13317F}" destId="{424367A0-754A-4AD1-85E5-BCCEBD9F1960}" srcOrd="3" destOrd="0" presId="urn:microsoft.com/office/officeart/2005/8/layout/matrix3"/>
    <dgm:cxn modelId="{C89EC997-3460-4A80-827B-3037FB420433}" type="presParOf" srcId="{5270A1EA-C112-4416-AF90-04A15F13317F}" destId="{D42396AC-8348-48CA-8768-C1231529DDED}"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56BFD3-655A-4DF7-BD25-28E638F83006}"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F9467345-BAA9-45FB-A1CF-B637CE44C04B}">
      <dgm:prSet phldrT="[Text]"/>
      <dgm:spPr/>
      <dgm:t>
        <a:bodyPr/>
        <a:lstStyle/>
        <a:p>
          <a:r>
            <a:rPr lang="en-US" dirty="0"/>
            <a:t>Be Intentional</a:t>
          </a:r>
        </a:p>
      </dgm:t>
    </dgm:pt>
    <dgm:pt modelId="{9A7C2354-6A63-4FCE-85DE-C7A8135C4ACA}" type="parTrans" cxnId="{DB6F782B-C0AD-4A5F-A5EA-3D0B909A90CD}">
      <dgm:prSet/>
      <dgm:spPr/>
      <dgm:t>
        <a:bodyPr/>
        <a:lstStyle/>
        <a:p>
          <a:endParaRPr lang="en-US"/>
        </a:p>
      </dgm:t>
    </dgm:pt>
    <dgm:pt modelId="{9653A14D-E4AC-41FE-8261-583C3CF3E783}" type="sibTrans" cxnId="{DB6F782B-C0AD-4A5F-A5EA-3D0B909A90CD}">
      <dgm:prSet/>
      <dgm:spPr/>
      <dgm:t>
        <a:bodyPr/>
        <a:lstStyle/>
        <a:p>
          <a:endParaRPr lang="en-US"/>
        </a:p>
      </dgm:t>
    </dgm:pt>
    <dgm:pt modelId="{F31A7659-A17F-4C6E-9ADA-1B0CC12E94D4}">
      <dgm:prSet phldrT="[Text]"/>
      <dgm:spPr/>
      <dgm:t>
        <a:bodyPr/>
        <a:lstStyle/>
        <a:p>
          <a:r>
            <a:rPr lang="en-US" dirty="0"/>
            <a:t>Let Children Do the Thinking</a:t>
          </a:r>
        </a:p>
      </dgm:t>
    </dgm:pt>
    <dgm:pt modelId="{39D8E138-FA3A-4A78-A5CF-1CA07EA5FCBB}" type="parTrans" cxnId="{F4B07ECC-C549-424F-ADE9-6B22758B7879}">
      <dgm:prSet/>
      <dgm:spPr/>
      <dgm:t>
        <a:bodyPr/>
        <a:lstStyle/>
        <a:p>
          <a:endParaRPr lang="en-US"/>
        </a:p>
      </dgm:t>
    </dgm:pt>
    <dgm:pt modelId="{3FF73BE9-0CFD-44C0-B680-D55C9F75DCDD}" type="sibTrans" cxnId="{F4B07ECC-C549-424F-ADE9-6B22758B7879}">
      <dgm:prSet/>
      <dgm:spPr/>
      <dgm:t>
        <a:bodyPr/>
        <a:lstStyle/>
        <a:p>
          <a:endParaRPr lang="en-US"/>
        </a:p>
      </dgm:t>
    </dgm:pt>
    <dgm:pt modelId="{C38C56B5-EEBB-4BBE-8434-E9A0D9FF4947}">
      <dgm:prSet phldrT="[Text]"/>
      <dgm:spPr/>
      <dgm:t>
        <a:bodyPr/>
        <a:lstStyle/>
        <a:p>
          <a:r>
            <a:rPr lang="en-US" dirty="0"/>
            <a:t>Accessibility + Rigor</a:t>
          </a:r>
        </a:p>
      </dgm:t>
    </dgm:pt>
    <dgm:pt modelId="{903932B5-6532-4E5D-9582-F07E0BF5DF34}" type="parTrans" cxnId="{A5F22108-1C69-4958-A44A-E7890FA3AFF0}">
      <dgm:prSet/>
      <dgm:spPr/>
      <dgm:t>
        <a:bodyPr/>
        <a:lstStyle/>
        <a:p>
          <a:endParaRPr lang="en-US"/>
        </a:p>
      </dgm:t>
    </dgm:pt>
    <dgm:pt modelId="{63AD28F2-01E9-47D8-830E-8837E4504BBB}" type="sibTrans" cxnId="{A5F22108-1C69-4958-A44A-E7890FA3AFF0}">
      <dgm:prSet/>
      <dgm:spPr/>
      <dgm:t>
        <a:bodyPr/>
        <a:lstStyle/>
        <a:p>
          <a:endParaRPr lang="en-US"/>
        </a:p>
      </dgm:t>
    </dgm:pt>
    <dgm:pt modelId="{AEB0EF09-F6FC-4FCF-86EB-3BD0D26E09F1}">
      <dgm:prSet phldrT="[Text]"/>
      <dgm:spPr>
        <a:solidFill>
          <a:srgbClr val="00B050"/>
        </a:solidFill>
      </dgm:spPr>
      <dgm:t>
        <a:bodyPr/>
        <a:lstStyle/>
        <a:p>
          <a:r>
            <a:rPr lang="en-US" dirty="0"/>
            <a:t>Active and Engaging</a:t>
          </a:r>
        </a:p>
      </dgm:t>
    </dgm:pt>
    <dgm:pt modelId="{9E63D915-13B0-4973-BF8D-B3D92FCCC600}" type="parTrans" cxnId="{DA449064-FE7C-4653-BF4C-F49E400EADB3}">
      <dgm:prSet/>
      <dgm:spPr/>
      <dgm:t>
        <a:bodyPr/>
        <a:lstStyle/>
        <a:p>
          <a:endParaRPr lang="en-US"/>
        </a:p>
      </dgm:t>
    </dgm:pt>
    <dgm:pt modelId="{066A9907-2400-401A-B723-6B9F09C49793}" type="sibTrans" cxnId="{DA449064-FE7C-4653-BF4C-F49E400EADB3}">
      <dgm:prSet/>
      <dgm:spPr/>
      <dgm:t>
        <a:bodyPr/>
        <a:lstStyle/>
        <a:p>
          <a:endParaRPr lang="en-US"/>
        </a:p>
      </dgm:t>
    </dgm:pt>
    <dgm:pt modelId="{5270A1EA-C112-4416-AF90-04A15F13317F}" type="pres">
      <dgm:prSet presAssocID="{A356BFD3-655A-4DF7-BD25-28E638F83006}" presName="matrix" presStyleCnt="0">
        <dgm:presLayoutVars>
          <dgm:chMax val="1"/>
          <dgm:dir/>
          <dgm:resizeHandles val="exact"/>
        </dgm:presLayoutVars>
      </dgm:prSet>
      <dgm:spPr/>
    </dgm:pt>
    <dgm:pt modelId="{853275C7-8260-4257-8DC7-F3B802293CE3}" type="pres">
      <dgm:prSet presAssocID="{A356BFD3-655A-4DF7-BD25-28E638F83006}" presName="diamond" presStyleLbl="bgShp" presStyleIdx="0" presStyleCnt="1"/>
      <dgm:spPr/>
    </dgm:pt>
    <dgm:pt modelId="{F6487DA5-60CE-4610-AC55-0F1AC22EF007}" type="pres">
      <dgm:prSet presAssocID="{A356BFD3-655A-4DF7-BD25-28E638F83006}" presName="quad1" presStyleLbl="node1" presStyleIdx="0" presStyleCnt="4">
        <dgm:presLayoutVars>
          <dgm:chMax val="0"/>
          <dgm:chPref val="0"/>
          <dgm:bulletEnabled val="1"/>
        </dgm:presLayoutVars>
      </dgm:prSet>
      <dgm:spPr/>
    </dgm:pt>
    <dgm:pt modelId="{320F9505-8BA2-4A3A-A45F-8E0EE6FF592D}" type="pres">
      <dgm:prSet presAssocID="{A356BFD3-655A-4DF7-BD25-28E638F83006}" presName="quad2" presStyleLbl="node1" presStyleIdx="1" presStyleCnt="4">
        <dgm:presLayoutVars>
          <dgm:chMax val="0"/>
          <dgm:chPref val="0"/>
          <dgm:bulletEnabled val="1"/>
        </dgm:presLayoutVars>
      </dgm:prSet>
      <dgm:spPr/>
    </dgm:pt>
    <dgm:pt modelId="{424367A0-754A-4AD1-85E5-BCCEBD9F1960}" type="pres">
      <dgm:prSet presAssocID="{A356BFD3-655A-4DF7-BD25-28E638F83006}" presName="quad3" presStyleLbl="node1" presStyleIdx="2" presStyleCnt="4">
        <dgm:presLayoutVars>
          <dgm:chMax val="0"/>
          <dgm:chPref val="0"/>
          <dgm:bulletEnabled val="1"/>
        </dgm:presLayoutVars>
      </dgm:prSet>
      <dgm:spPr/>
    </dgm:pt>
    <dgm:pt modelId="{D42396AC-8348-48CA-8768-C1231529DDED}" type="pres">
      <dgm:prSet presAssocID="{A356BFD3-655A-4DF7-BD25-28E638F83006}" presName="quad4" presStyleLbl="node1" presStyleIdx="3" presStyleCnt="4">
        <dgm:presLayoutVars>
          <dgm:chMax val="0"/>
          <dgm:chPref val="0"/>
          <dgm:bulletEnabled val="1"/>
        </dgm:presLayoutVars>
      </dgm:prSet>
      <dgm:spPr/>
    </dgm:pt>
  </dgm:ptLst>
  <dgm:cxnLst>
    <dgm:cxn modelId="{A5F22108-1C69-4958-A44A-E7890FA3AFF0}" srcId="{A356BFD3-655A-4DF7-BD25-28E638F83006}" destId="{C38C56B5-EEBB-4BBE-8434-E9A0D9FF4947}" srcOrd="2" destOrd="0" parTransId="{903932B5-6532-4E5D-9582-F07E0BF5DF34}" sibTransId="{63AD28F2-01E9-47D8-830E-8837E4504BBB}"/>
    <dgm:cxn modelId="{01DEF60C-4354-4814-9823-031D9FEA879A}" type="presOf" srcId="{AEB0EF09-F6FC-4FCF-86EB-3BD0D26E09F1}" destId="{D42396AC-8348-48CA-8768-C1231529DDED}" srcOrd="0" destOrd="0" presId="urn:microsoft.com/office/officeart/2005/8/layout/matrix3"/>
    <dgm:cxn modelId="{DB6F782B-C0AD-4A5F-A5EA-3D0B909A90CD}" srcId="{A356BFD3-655A-4DF7-BD25-28E638F83006}" destId="{F9467345-BAA9-45FB-A1CF-B637CE44C04B}" srcOrd="0" destOrd="0" parTransId="{9A7C2354-6A63-4FCE-85DE-C7A8135C4ACA}" sibTransId="{9653A14D-E4AC-41FE-8261-583C3CF3E783}"/>
    <dgm:cxn modelId="{DA449064-FE7C-4653-BF4C-F49E400EADB3}" srcId="{A356BFD3-655A-4DF7-BD25-28E638F83006}" destId="{AEB0EF09-F6FC-4FCF-86EB-3BD0D26E09F1}" srcOrd="3" destOrd="0" parTransId="{9E63D915-13B0-4973-BF8D-B3D92FCCC600}" sibTransId="{066A9907-2400-401A-B723-6B9F09C49793}"/>
    <dgm:cxn modelId="{C09C9F51-221C-47D2-BA6D-EA876FAA2FA1}" type="presOf" srcId="{A356BFD3-655A-4DF7-BD25-28E638F83006}" destId="{5270A1EA-C112-4416-AF90-04A15F13317F}" srcOrd="0" destOrd="0" presId="urn:microsoft.com/office/officeart/2005/8/layout/matrix3"/>
    <dgm:cxn modelId="{97A7A97D-B4F5-4FFF-B92A-DC8C7BAA2587}" type="presOf" srcId="{F31A7659-A17F-4C6E-9ADA-1B0CC12E94D4}" destId="{320F9505-8BA2-4A3A-A45F-8E0EE6FF592D}" srcOrd="0" destOrd="0" presId="urn:microsoft.com/office/officeart/2005/8/layout/matrix3"/>
    <dgm:cxn modelId="{E13B6892-F8DB-454F-9B1A-72C6959DDBC5}" type="presOf" srcId="{F9467345-BAA9-45FB-A1CF-B637CE44C04B}" destId="{F6487DA5-60CE-4610-AC55-0F1AC22EF007}" srcOrd="0" destOrd="0" presId="urn:microsoft.com/office/officeart/2005/8/layout/matrix3"/>
    <dgm:cxn modelId="{D93034B6-E13F-45AA-9F12-E20011A9F67C}" type="presOf" srcId="{C38C56B5-EEBB-4BBE-8434-E9A0D9FF4947}" destId="{424367A0-754A-4AD1-85E5-BCCEBD9F1960}" srcOrd="0" destOrd="0" presId="urn:microsoft.com/office/officeart/2005/8/layout/matrix3"/>
    <dgm:cxn modelId="{F4B07ECC-C549-424F-ADE9-6B22758B7879}" srcId="{A356BFD3-655A-4DF7-BD25-28E638F83006}" destId="{F31A7659-A17F-4C6E-9ADA-1B0CC12E94D4}" srcOrd="1" destOrd="0" parTransId="{39D8E138-FA3A-4A78-A5CF-1CA07EA5FCBB}" sibTransId="{3FF73BE9-0CFD-44C0-B680-D55C9F75DCDD}"/>
    <dgm:cxn modelId="{BD750549-74EF-4484-A549-B1877A01C222}" type="presParOf" srcId="{5270A1EA-C112-4416-AF90-04A15F13317F}" destId="{853275C7-8260-4257-8DC7-F3B802293CE3}" srcOrd="0" destOrd="0" presId="urn:microsoft.com/office/officeart/2005/8/layout/matrix3"/>
    <dgm:cxn modelId="{87D8855F-1D07-4876-AEC7-AE2F625153B4}" type="presParOf" srcId="{5270A1EA-C112-4416-AF90-04A15F13317F}" destId="{F6487DA5-60CE-4610-AC55-0F1AC22EF007}" srcOrd="1" destOrd="0" presId="urn:microsoft.com/office/officeart/2005/8/layout/matrix3"/>
    <dgm:cxn modelId="{DEE28D59-049B-4B4A-A99B-9145CD4D7866}" type="presParOf" srcId="{5270A1EA-C112-4416-AF90-04A15F13317F}" destId="{320F9505-8BA2-4A3A-A45F-8E0EE6FF592D}" srcOrd="2" destOrd="0" presId="urn:microsoft.com/office/officeart/2005/8/layout/matrix3"/>
    <dgm:cxn modelId="{E5FF5B47-C768-409F-B659-D17AA540A1A5}" type="presParOf" srcId="{5270A1EA-C112-4416-AF90-04A15F13317F}" destId="{424367A0-754A-4AD1-85E5-BCCEBD9F1960}" srcOrd="3" destOrd="0" presId="urn:microsoft.com/office/officeart/2005/8/layout/matrix3"/>
    <dgm:cxn modelId="{C89EC997-3460-4A80-827B-3037FB420433}" type="presParOf" srcId="{5270A1EA-C112-4416-AF90-04A15F13317F}" destId="{D42396AC-8348-48CA-8768-C1231529DDE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25009-DFAC-48C1-A3E0-4C6DB88D13A5}">
      <dsp:nvSpPr>
        <dsp:cNvPr id="0" name=""/>
        <dsp:cNvSpPr/>
      </dsp:nvSpPr>
      <dsp:spPr>
        <a:xfrm>
          <a:off x="941" y="194812"/>
          <a:ext cx="3670008" cy="2202005"/>
        </a:xfrm>
        <a:prstGeom prst="rect">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Explicit SEL Skills Instruction</a:t>
          </a:r>
        </a:p>
        <a:p>
          <a:pPr marL="171450" lvl="1" indent="-171450" algn="l" defTabSz="711200">
            <a:lnSpc>
              <a:spcPct val="90000"/>
            </a:lnSpc>
            <a:spcBef>
              <a:spcPct val="0"/>
            </a:spcBef>
            <a:spcAft>
              <a:spcPct val="15000"/>
            </a:spcAft>
            <a:buChar char="•"/>
          </a:pPr>
          <a:r>
            <a:rPr lang="en-US" sz="1600" b="1" kern="1200"/>
            <a:t>Specific, planned activities </a:t>
          </a:r>
          <a:r>
            <a:rPr lang="en-US" sz="1600" kern="1200"/>
            <a:t>for large or small groups of children to teach and practice a </a:t>
          </a:r>
          <a:r>
            <a:rPr lang="en-US" sz="1600" b="1" kern="1200"/>
            <a:t>targeted social-emotional skill</a:t>
          </a:r>
        </a:p>
      </dsp:txBody>
      <dsp:txXfrm>
        <a:off x="941" y="194812"/>
        <a:ext cx="3670008" cy="2202005"/>
      </dsp:txXfrm>
    </dsp:sp>
    <dsp:sp modelId="{07D0A35F-113F-4C47-BB5F-5D97D621D9D8}">
      <dsp:nvSpPr>
        <dsp:cNvPr id="0" name=""/>
        <dsp:cNvSpPr/>
      </dsp:nvSpPr>
      <dsp:spPr>
        <a:xfrm>
          <a:off x="4037950" y="194812"/>
          <a:ext cx="3670008" cy="2202005"/>
        </a:xfrm>
        <a:prstGeom prst="rect">
          <a:avLst/>
        </a:prstGeom>
        <a:solidFill>
          <a:schemeClr val="accent1">
            <a:shade val="80000"/>
            <a:hueOff val="226232"/>
            <a:satOff val="-15116"/>
            <a:lumOff val="116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Teacher Instructional Practices</a:t>
          </a:r>
        </a:p>
        <a:p>
          <a:pPr marL="171450" lvl="1" indent="-171450" algn="l" defTabSz="711200">
            <a:lnSpc>
              <a:spcPct val="90000"/>
            </a:lnSpc>
            <a:spcBef>
              <a:spcPct val="0"/>
            </a:spcBef>
            <a:spcAft>
              <a:spcPct val="15000"/>
            </a:spcAft>
            <a:buChar char="•"/>
          </a:pPr>
          <a:r>
            <a:rPr lang="en-US" sz="1600" kern="1200" dirty="0"/>
            <a:t>Noticing and capitalizing on naturally occurring opportunities </a:t>
          </a:r>
          <a:r>
            <a:rPr lang="en-US" sz="1600" b="1" kern="1200" dirty="0"/>
            <a:t>(“teachable moments”)</a:t>
          </a:r>
        </a:p>
        <a:p>
          <a:pPr marL="171450" lvl="1" indent="-171450" algn="l" defTabSz="711200">
            <a:lnSpc>
              <a:spcPct val="90000"/>
            </a:lnSpc>
            <a:spcBef>
              <a:spcPct val="0"/>
            </a:spcBef>
            <a:spcAft>
              <a:spcPct val="15000"/>
            </a:spcAft>
            <a:buChar char="•"/>
          </a:pPr>
          <a:r>
            <a:rPr lang="en-US" sz="1600" kern="1200"/>
            <a:t>Promoting SEL through </a:t>
          </a:r>
          <a:r>
            <a:rPr lang="en-US" sz="1600" b="1" kern="1200"/>
            <a:t>interactions and relationships</a:t>
          </a:r>
        </a:p>
      </dsp:txBody>
      <dsp:txXfrm>
        <a:off x="4037950" y="194812"/>
        <a:ext cx="3670008" cy="2202005"/>
      </dsp:txXfrm>
    </dsp:sp>
    <dsp:sp modelId="{263AEFDC-0E21-41CA-84E1-CA8274DE8369}">
      <dsp:nvSpPr>
        <dsp:cNvPr id="0" name=""/>
        <dsp:cNvSpPr/>
      </dsp:nvSpPr>
      <dsp:spPr>
        <a:xfrm>
          <a:off x="941" y="2763818"/>
          <a:ext cx="3670008" cy="2202005"/>
        </a:xfrm>
        <a:prstGeom prst="rect">
          <a:avLst/>
        </a:prstGeom>
        <a:solidFill>
          <a:schemeClr val="accent1">
            <a:shade val="80000"/>
            <a:hueOff val="452463"/>
            <a:satOff val="-30232"/>
            <a:lumOff val="232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Integration with Academics</a:t>
          </a:r>
        </a:p>
        <a:p>
          <a:pPr marL="171450" lvl="1" indent="-171450" algn="l" defTabSz="711200">
            <a:lnSpc>
              <a:spcPct val="90000"/>
            </a:lnSpc>
            <a:spcBef>
              <a:spcPct val="0"/>
            </a:spcBef>
            <a:spcAft>
              <a:spcPct val="15000"/>
            </a:spcAft>
            <a:buChar char="•"/>
          </a:pPr>
          <a:r>
            <a:rPr lang="en-US" sz="1600" kern="1200"/>
            <a:t>Reinforcing opportunities for </a:t>
          </a:r>
          <a:r>
            <a:rPr lang="en-US" sz="1600" b="1" kern="1200"/>
            <a:t>SEL throughout the entire day</a:t>
          </a:r>
        </a:p>
        <a:p>
          <a:pPr marL="171450" lvl="1" indent="-171450" algn="l" defTabSz="711200">
            <a:lnSpc>
              <a:spcPct val="90000"/>
            </a:lnSpc>
            <a:spcBef>
              <a:spcPct val="0"/>
            </a:spcBef>
            <a:spcAft>
              <a:spcPct val="15000"/>
            </a:spcAft>
            <a:buChar char="•"/>
          </a:pPr>
          <a:r>
            <a:rPr lang="en-US" sz="1600" kern="1200" dirty="0"/>
            <a:t>Intentionally </a:t>
          </a:r>
          <a:r>
            <a:rPr lang="en-US" sz="1600" b="1" kern="1200" dirty="0"/>
            <a:t>planning for SEL practice </a:t>
          </a:r>
          <a:r>
            <a:rPr lang="en-US" sz="1600" kern="1200" dirty="0"/>
            <a:t>during centers, reading and literacy, math, science, social studies, etc.</a:t>
          </a:r>
        </a:p>
      </dsp:txBody>
      <dsp:txXfrm>
        <a:off x="941" y="2763818"/>
        <a:ext cx="3670008" cy="2202005"/>
      </dsp:txXfrm>
    </dsp:sp>
    <dsp:sp modelId="{3B69C981-24EE-42FE-90C7-1DA51E214700}">
      <dsp:nvSpPr>
        <dsp:cNvPr id="0" name=""/>
        <dsp:cNvSpPr/>
      </dsp:nvSpPr>
      <dsp:spPr>
        <a:xfrm>
          <a:off x="4037950" y="2763818"/>
          <a:ext cx="3670008" cy="2202005"/>
        </a:xfrm>
        <a:prstGeom prst="rect">
          <a:avLst/>
        </a:prstGeom>
        <a:solidFill>
          <a:schemeClr val="accent1">
            <a:shade val="80000"/>
            <a:hueOff val="678695"/>
            <a:satOff val="-45348"/>
            <a:lumOff val="348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Organizational, Culture, and Climate Strategies</a:t>
          </a:r>
        </a:p>
        <a:p>
          <a:pPr marL="171450" lvl="1" indent="-171450" algn="l" defTabSz="711200">
            <a:lnSpc>
              <a:spcPct val="90000"/>
            </a:lnSpc>
            <a:spcBef>
              <a:spcPct val="0"/>
            </a:spcBef>
            <a:spcAft>
              <a:spcPct val="15000"/>
            </a:spcAft>
            <a:buChar char="•"/>
          </a:pPr>
          <a:r>
            <a:rPr lang="en-US" sz="1600" kern="1200"/>
            <a:t>Center and classrooms </a:t>
          </a:r>
          <a:r>
            <a:rPr lang="en-US" sz="1600" b="1" kern="1200"/>
            <a:t>are warm, inviting,</a:t>
          </a:r>
          <a:r>
            <a:rPr lang="en-US" sz="1600" kern="1200"/>
            <a:t> and </a:t>
          </a:r>
          <a:r>
            <a:rPr lang="en-US" sz="1600" b="1" kern="1200"/>
            <a:t>promote physical and emotional safety</a:t>
          </a:r>
        </a:p>
        <a:p>
          <a:pPr marL="171450" lvl="1" indent="-171450" algn="l" defTabSz="711200">
            <a:lnSpc>
              <a:spcPct val="90000"/>
            </a:lnSpc>
            <a:spcBef>
              <a:spcPct val="0"/>
            </a:spcBef>
            <a:spcAft>
              <a:spcPct val="15000"/>
            </a:spcAft>
            <a:buChar char="•"/>
          </a:pPr>
          <a:endParaRPr lang="en-US" sz="1600" kern="1200"/>
        </a:p>
      </dsp:txBody>
      <dsp:txXfrm>
        <a:off x="4037950" y="2763818"/>
        <a:ext cx="3670008" cy="2202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275C7-8260-4257-8DC7-F3B802293CE3}">
      <dsp:nvSpPr>
        <dsp:cNvPr id="0" name=""/>
        <dsp:cNvSpPr/>
      </dsp:nvSpPr>
      <dsp:spPr>
        <a:xfrm>
          <a:off x="825500" y="0"/>
          <a:ext cx="4800600" cy="48006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87DA5-60CE-4610-AC55-0F1AC22EF007}">
      <dsp:nvSpPr>
        <dsp:cNvPr id="0" name=""/>
        <dsp:cNvSpPr/>
      </dsp:nvSpPr>
      <dsp:spPr>
        <a:xfrm>
          <a:off x="1281557" y="456056"/>
          <a:ext cx="1872234" cy="187223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Be Intentional</a:t>
          </a:r>
        </a:p>
      </dsp:txBody>
      <dsp:txXfrm>
        <a:off x="1372952" y="547451"/>
        <a:ext cx="1689444" cy="1689444"/>
      </dsp:txXfrm>
    </dsp:sp>
    <dsp:sp modelId="{320F9505-8BA2-4A3A-A45F-8E0EE6FF592D}">
      <dsp:nvSpPr>
        <dsp:cNvPr id="0" name=""/>
        <dsp:cNvSpPr/>
      </dsp:nvSpPr>
      <dsp:spPr>
        <a:xfrm>
          <a:off x="3297808" y="456056"/>
          <a:ext cx="1872234" cy="18722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Let Children Do the Thinking</a:t>
          </a:r>
        </a:p>
      </dsp:txBody>
      <dsp:txXfrm>
        <a:off x="3389203" y="547451"/>
        <a:ext cx="1689444" cy="1689444"/>
      </dsp:txXfrm>
    </dsp:sp>
    <dsp:sp modelId="{424367A0-754A-4AD1-85E5-BCCEBD9F1960}">
      <dsp:nvSpPr>
        <dsp:cNvPr id="0" name=""/>
        <dsp:cNvSpPr/>
      </dsp:nvSpPr>
      <dsp:spPr>
        <a:xfrm>
          <a:off x="1281557" y="2472308"/>
          <a:ext cx="1872234" cy="187223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Accessibility + Rigor</a:t>
          </a:r>
        </a:p>
      </dsp:txBody>
      <dsp:txXfrm>
        <a:off x="1372952" y="2563703"/>
        <a:ext cx="1689444" cy="1689444"/>
      </dsp:txXfrm>
    </dsp:sp>
    <dsp:sp modelId="{D42396AC-8348-48CA-8768-C1231529DDED}">
      <dsp:nvSpPr>
        <dsp:cNvPr id="0" name=""/>
        <dsp:cNvSpPr/>
      </dsp:nvSpPr>
      <dsp:spPr>
        <a:xfrm>
          <a:off x="3297808" y="2472308"/>
          <a:ext cx="1872234" cy="1872234"/>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Active and Engaging</a:t>
          </a:r>
        </a:p>
      </dsp:txBody>
      <dsp:txXfrm>
        <a:off x="3389203" y="2563703"/>
        <a:ext cx="1689444" cy="1689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275C7-8260-4257-8DC7-F3B802293CE3}">
      <dsp:nvSpPr>
        <dsp:cNvPr id="0" name=""/>
        <dsp:cNvSpPr/>
      </dsp:nvSpPr>
      <dsp:spPr>
        <a:xfrm>
          <a:off x="850900" y="0"/>
          <a:ext cx="2006600" cy="20066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87DA5-60CE-4610-AC55-0F1AC22EF007}">
      <dsp:nvSpPr>
        <dsp:cNvPr id="0" name=""/>
        <dsp:cNvSpPr/>
      </dsp:nvSpPr>
      <dsp:spPr>
        <a:xfrm>
          <a:off x="1041527" y="190627"/>
          <a:ext cx="782574" cy="7825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Be Intentional</a:t>
          </a:r>
        </a:p>
      </dsp:txBody>
      <dsp:txXfrm>
        <a:off x="1079729" y="228829"/>
        <a:ext cx="706170" cy="706170"/>
      </dsp:txXfrm>
    </dsp:sp>
    <dsp:sp modelId="{320F9505-8BA2-4A3A-A45F-8E0EE6FF592D}">
      <dsp:nvSpPr>
        <dsp:cNvPr id="0" name=""/>
        <dsp:cNvSpPr/>
      </dsp:nvSpPr>
      <dsp:spPr>
        <a:xfrm>
          <a:off x="1884299" y="190627"/>
          <a:ext cx="782574" cy="7825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Let Children Do the Thinking</a:t>
          </a:r>
        </a:p>
      </dsp:txBody>
      <dsp:txXfrm>
        <a:off x="1922501" y="228829"/>
        <a:ext cx="706170" cy="706170"/>
      </dsp:txXfrm>
    </dsp:sp>
    <dsp:sp modelId="{424367A0-754A-4AD1-85E5-BCCEBD9F1960}">
      <dsp:nvSpPr>
        <dsp:cNvPr id="0" name=""/>
        <dsp:cNvSpPr/>
      </dsp:nvSpPr>
      <dsp:spPr>
        <a:xfrm>
          <a:off x="1041527" y="1033399"/>
          <a:ext cx="782574" cy="78257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Accessibility + Rigor</a:t>
          </a:r>
        </a:p>
      </dsp:txBody>
      <dsp:txXfrm>
        <a:off x="1079729" y="1071601"/>
        <a:ext cx="706170" cy="706170"/>
      </dsp:txXfrm>
    </dsp:sp>
    <dsp:sp modelId="{D42396AC-8348-48CA-8768-C1231529DDED}">
      <dsp:nvSpPr>
        <dsp:cNvPr id="0" name=""/>
        <dsp:cNvSpPr/>
      </dsp:nvSpPr>
      <dsp:spPr>
        <a:xfrm>
          <a:off x="1884299" y="1033399"/>
          <a:ext cx="782574" cy="782574"/>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Active and Engaging</a:t>
          </a:r>
        </a:p>
      </dsp:txBody>
      <dsp:txXfrm>
        <a:off x="1922501" y="1071601"/>
        <a:ext cx="706170" cy="7061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509DD0F8-33AF-46C0-83E7-471521A1EE21}" type="datetimeFigureOut">
              <a:rPr lang="en-US" smtClean="0"/>
              <a:pPr/>
              <a:t>12/15/2020</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700D45B-F371-424B-9087-E87EA934A306}" type="slidenum">
              <a:rPr lang="en-US" smtClean="0"/>
              <a:pPr/>
              <a:t>‹#›</a:t>
            </a:fld>
            <a:endParaRPr lang="en-US"/>
          </a:p>
        </p:txBody>
      </p:sp>
    </p:spTree>
    <p:extLst>
      <p:ext uri="{BB962C8B-B14F-4D97-AF65-F5344CB8AC3E}">
        <p14:creationId xmlns:p14="http://schemas.microsoft.com/office/powerpoint/2010/main" val="1416588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Segoe UI" pitchFamily="34" charset="0"/>
                <a:cs typeface="+mn-cs"/>
              </a:defRPr>
            </a:lvl1pPr>
          </a:lstStyle>
          <a:p>
            <a:pPr>
              <a:defRPr/>
            </a:pPr>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smtClean="0">
                <a:latin typeface="Segoe UI" pitchFamily="34" charset="0"/>
                <a:cs typeface="+mn-cs"/>
              </a:defRPr>
            </a:lvl1pPr>
          </a:lstStyle>
          <a:p>
            <a:pPr>
              <a:defRPr/>
            </a:pPr>
            <a:fld id="{64A8FEDE-4F86-4977-9BE3-60DB49C45C8C}" type="datetimeFigureOut">
              <a:rPr lang="en-US" smtClean="0"/>
              <a:pPr>
                <a:defRPr/>
              </a:pPr>
              <a:t>12/15/2020</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pPr lvl="0"/>
            <a:endParaRPr lang="en-US" noProof="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Segoe UI" pitchFamily="34" charset="0"/>
                <a:cs typeface="+mn-cs"/>
              </a:defRPr>
            </a:lvl1pPr>
          </a:lstStyle>
          <a:p>
            <a:pPr>
              <a:defRPr/>
            </a:pPr>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smtClean="0">
                <a:latin typeface="Segoe UI" pitchFamily="34" charset="0"/>
                <a:cs typeface="+mn-cs"/>
              </a:defRPr>
            </a:lvl1pPr>
          </a:lstStyle>
          <a:p>
            <a:pPr>
              <a:defRPr/>
            </a:pPr>
            <a:fld id="{D8833439-D7E6-4DC1-A886-DD276C1C25A7}" type="slidenum">
              <a:rPr lang="en-US" smtClean="0"/>
              <a:pPr>
                <a:defRPr/>
              </a:pPr>
              <a:t>‹#›</a:t>
            </a:fld>
            <a:endParaRPr lang="en-US"/>
          </a:p>
        </p:txBody>
      </p:sp>
    </p:spTree>
    <p:extLst>
      <p:ext uri="{BB962C8B-B14F-4D97-AF65-F5344CB8AC3E}">
        <p14:creationId xmlns:p14="http://schemas.microsoft.com/office/powerpoint/2010/main" val="28450586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Segoe UI" pitchFamily="34" charset="0"/>
        <a:ea typeface="+mn-ea"/>
        <a:cs typeface="+mn-cs"/>
      </a:defRPr>
    </a:lvl1pPr>
    <a:lvl2pPr marL="457200" algn="l" rtl="0" fontAlgn="base">
      <a:spcBef>
        <a:spcPct val="30000"/>
      </a:spcBef>
      <a:spcAft>
        <a:spcPct val="0"/>
      </a:spcAft>
      <a:defRPr sz="1200" kern="1200">
        <a:solidFill>
          <a:schemeClr val="tx1"/>
        </a:solidFill>
        <a:latin typeface="Segoe UI" pitchFamily="34" charset="0"/>
        <a:ea typeface="+mn-ea"/>
        <a:cs typeface="+mn-cs"/>
      </a:defRPr>
    </a:lvl2pPr>
    <a:lvl3pPr marL="914400" algn="l" rtl="0" fontAlgn="base">
      <a:spcBef>
        <a:spcPct val="30000"/>
      </a:spcBef>
      <a:spcAft>
        <a:spcPct val="0"/>
      </a:spcAft>
      <a:defRPr sz="1200" kern="1200">
        <a:solidFill>
          <a:schemeClr val="tx1"/>
        </a:solidFill>
        <a:latin typeface="Segoe UI" pitchFamily="34" charset="0"/>
        <a:ea typeface="+mn-ea"/>
        <a:cs typeface="+mn-cs"/>
      </a:defRPr>
    </a:lvl3pPr>
    <a:lvl4pPr marL="1371600" algn="l" rtl="0" fontAlgn="base">
      <a:spcBef>
        <a:spcPct val="30000"/>
      </a:spcBef>
      <a:spcAft>
        <a:spcPct val="0"/>
      </a:spcAft>
      <a:defRPr sz="1200" kern="1200">
        <a:solidFill>
          <a:schemeClr val="tx1"/>
        </a:solidFill>
        <a:latin typeface="Segoe UI" pitchFamily="34" charset="0"/>
        <a:ea typeface="+mn-ea"/>
        <a:cs typeface="+mn-cs"/>
      </a:defRPr>
    </a:lvl4pPr>
    <a:lvl5pPr marL="1828800" algn="l" rtl="0" fontAlgn="base">
      <a:spcBef>
        <a:spcPct val="30000"/>
      </a:spcBef>
      <a:spcAft>
        <a:spcPct val="0"/>
      </a:spcAft>
      <a:defRPr sz="1200" kern="1200">
        <a:solidFill>
          <a:schemeClr val="tx1"/>
        </a:solidFill>
        <a:latin typeface="Segoe U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iHj6zSTGixo&amp;feature=youtu.b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asel.org/what-is-sel/approach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5qpCOs75TZQ&amp;t=102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wordfocus.com/word-act-blindmen.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developingchild.harvard.edu/science/key-concepts/resilienc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kirwaninstitute.osu.edu/research/structural-racialization-a-systems-approach-to-understanding-the-causes-and-consequences-of-racial-inequity/"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harpbrains.com/resources/1-brain-fitness-fundamentals/neuroplasticity-the-potential-for-lifelong-brain-development/" TargetMode="External"/><Relationship Id="rId4" Type="http://schemas.openxmlformats.org/officeDocument/2006/relationships/hyperlink" Target="http://www.reducingstereotypethreat.org/definition.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9:00</a:t>
            </a:r>
          </a:p>
          <a:p>
            <a:r>
              <a:rPr lang="en-US" dirty="0"/>
              <a:t>Pull up following videos in advance:</a:t>
            </a:r>
          </a:p>
          <a:p>
            <a:r>
              <a:rPr lang="en-US" dirty="0"/>
              <a:t>Slide 23: https://www.youtube.com/watch?v=007jTSdsrg0&amp;list=PLbOD7zOyxjTthyvrn3LrrL8EyZXkfvSCh </a:t>
            </a:r>
            <a:r>
              <a:rPr lang="en-US" b="1" dirty="0"/>
              <a:t>(0:40-4:07)</a:t>
            </a:r>
          </a:p>
          <a:p>
            <a:r>
              <a:rPr lang="en-US" dirty="0"/>
              <a:t>Slide 27: https://www.youtube.com/watch?v=bMxpUwgLs_Y&amp;list=PLG5a7din-gkIBqxwqfaq1r4mMet2Hx4Tz&amp;index=13 (full video)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Slide 28: https://www.youtube.com/watch?v=fdZJiWnxhg0&amp;list=PLG5a7din-gkIBqxwqfaq1r4mMet2Hx4Tz&amp;index=3  (full video)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Slide 41: https://crtandthebrain.com/start-with-responsive/ </a:t>
            </a:r>
            <a:r>
              <a:rPr lang="en-US" b="1" dirty="0"/>
              <a:t>(play 1:00-the end)</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1</a:t>
            </a:fld>
            <a:endParaRPr lang="en-US"/>
          </a:p>
        </p:txBody>
      </p:sp>
    </p:spTree>
    <p:extLst>
      <p:ext uri="{BB962C8B-B14F-4D97-AF65-F5344CB8AC3E}">
        <p14:creationId xmlns:p14="http://schemas.microsoft.com/office/powerpoint/2010/main" val="2608164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9:30-9:40</a:t>
            </a:r>
          </a:p>
          <a:p>
            <a:r>
              <a:rPr lang="en-US" dirty="0"/>
              <a:t>5 mins—starfish breathing</a:t>
            </a:r>
          </a:p>
          <a:p>
            <a:r>
              <a:rPr lang="en-US" dirty="0"/>
              <a:t>5 mins—break</a:t>
            </a:r>
          </a:p>
          <a:p>
            <a:endParaRPr lang="en-US" dirty="0"/>
          </a:p>
          <a:p>
            <a:r>
              <a:rPr lang="en-US" dirty="0"/>
              <a:t>Walk participants through “starfish breathing”. Ask them to reflect on how they feel after taking just a few minutes to focus on their breath. Make connections to how this strategy can help teachers and children as well.</a:t>
            </a:r>
          </a:p>
          <a:p>
            <a:endParaRPr lang="en-US" dirty="0"/>
          </a:p>
          <a:p>
            <a:r>
              <a:rPr lang="en-US" dirty="0"/>
              <a:t>5 min break before content.</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10</a:t>
            </a:fld>
            <a:endParaRPr lang="en-US"/>
          </a:p>
        </p:txBody>
      </p:sp>
    </p:spTree>
    <p:extLst>
      <p:ext uri="{BB962C8B-B14F-4D97-AF65-F5344CB8AC3E}">
        <p14:creationId xmlns:p14="http://schemas.microsoft.com/office/powerpoint/2010/main" val="56069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9:40-9:43</a:t>
            </a:r>
          </a:p>
          <a:p>
            <a:endParaRPr lang="en-US" dirty="0"/>
          </a:p>
          <a:p>
            <a:r>
              <a:rPr lang="en-US" dirty="0"/>
              <a:t>Have participants complete the Do Now.</a:t>
            </a:r>
          </a:p>
          <a:p>
            <a:r>
              <a:rPr lang="en-US" dirty="0"/>
              <a:t>Share that we will return to the Do Now shortly.</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11</a:t>
            </a:fld>
            <a:endParaRPr lang="en-US"/>
          </a:p>
        </p:txBody>
      </p:sp>
    </p:spTree>
    <p:extLst>
      <p:ext uri="{BB962C8B-B14F-4D97-AF65-F5344CB8AC3E}">
        <p14:creationId xmlns:p14="http://schemas.microsoft.com/office/powerpoint/2010/main" val="3605978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9:40-11:00 overall (80 min. session)</a:t>
            </a:r>
          </a:p>
          <a:p>
            <a:r>
              <a:rPr lang="en-US" dirty="0"/>
              <a:t>9:43-9:45</a:t>
            </a:r>
          </a:p>
          <a:p>
            <a:r>
              <a:rPr lang="en-US" dirty="0"/>
              <a:t>2 minutes</a:t>
            </a:r>
          </a:p>
          <a:p>
            <a:endParaRPr lang="en-US" dirty="0"/>
          </a:p>
          <a:p>
            <a:r>
              <a:rPr lang="en-US" dirty="0"/>
              <a:t>Welcome participants to the session with excitement. Today we will begin to put all of our learning from the previous four sessions together by considering how to effectively teach social-emotional skills throughout the entire day in our classrooms. We’ll consider all 5 competencies and the myriad of ways we can support SEL development in those competencies across the day.</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4288904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9:45-9:46</a:t>
            </a:r>
          </a:p>
          <a:p>
            <a:endParaRPr lang="en-US" baseline="0" dirty="0"/>
          </a:p>
          <a:p>
            <a:r>
              <a:rPr lang="en-US" b="1" baseline="0" dirty="0"/>
              <a:t>SHARE </a:t>
            </a:r>
            <a:r>
              <a:rPr lang="en-US" b="0" baseline="0" dirty="0"/>
              <a:t>objectives for the session. </a:t>
            </a:r>
            <a:endParaRPr lang="en-US"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13</a:t>
            </a:fld>
            <a:endParaRPr lang="en-US"/>
          </a:p>
        </p:txBody>
      </p:sp>
    </p:spTree>
    <p:extLst>
      <p:ext uri="{BB962C8B-B14F-4D97-AF65-F5344CB8AC3E}">
        <p14:creationId xmlns:p14="http://schemas.microsoft.com/office/powerpoint/2010/main" val="1976290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solidFill>
                  <a:prstClr val="black"/>
                </a:solidFill>
                <a:cs typeface="Arial" pitchFamily="34" charset="0"/>
              </a:rPr>
              <a:pPr fontAlgn="base">
                <a:spcBef>
                  <a:spcPct val="0"/>
                </a:spcBef>
                <a:spcAft>
                  <a:spcPct val="0"/>
                </a:spcAft>
              </a:pPr>
              <a:t>14</a:t>
            </a:fld>
            <a:endParaRPr lang="en-US">
              <a:solidFill>
                <a:prstClr val="black"/>
              </a:solidFill>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9:46-9:47</a:t>
            </a:r>
          </a:p>
          <a:p>
            <a:pPr>
              <a:spcBef>
                <a:spcPct val="0"/>
              </a:spcBef>
            </a:pPr>
            <a:endParaRPr lang="en-US" dirty="0"/>
          </a:p>
          <a:p>
            <a:pPr>
              <a:spcBef>
                <a:spcPct val="0"/>
              </a:spcBef>
            </a:pPr>
            <a:r>
              <a:rPr lang="en-US" dirty="0"/>
              <a:t>Transition to</a:t>
            </a:r>
            <a:r>
              <a:rPr lang="en-US" baseline="0" dirty="0"/>
              <a:t> the next section of the presentation.</a:t>
            </a:r>
          </a:p>
          <a:p>
            <a:pPr>
              <a:spcBef>
                <a:spcPct val="0"/>
              </a:spcBef>
            </a:pPr>
            <a:endParaRPr lang="en-US" baseline="0" dirty="0"/>
          </a:p>
        </p:txBody>
      </p:sp>
    </p:spTree>
    <p:extLst>
      <p:ext uri="{BB962C8B-B14F-4D97-AF65-F5344CB8AC3E}">
        <p14:creationId xmlns:p14="http://schemas.microsoft.com/office/powerpoint/2010/main" val="1492147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9:47-9:50</a:t>
            </a:r>
          </a:p>
          <a:p>
            <a:endParaRPr lang="en-US" dirty="0"/>
          </a:p>
          <a:p>
            <a:r>
              <a:rPr lang="en-US" dirty="0"/>
              <a:t>3 mins—whole group share</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15</a:t>
            </a:fld>
            <a:endParaRPr lang="en-US"/>
          </a:p>
        </p:txBody>
      </p:sp>
    </p:spTree>
    <p:extLst>
      <p:ext uri="{BB962C8B-B14F-4D97-AF65-F5344CB8AC3E}">
        <p14:creationId xmlns:p14="http://schemas.microsoft.com/office/powerpoint/2010/main" val="369789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9:50-9:51</a:t>
            </a:r>
          </a:p>
          <a:p>
            <a:r>
              <a:rPr lang="en-US" dirty="0"/>
              <a:t>1 min</a:t>
            </a:r>
          </a:p>
          <a:p>
            <a:endParaRPr lang="en-US" dirty="0"/>
          </a:p>
          <a:p>
            <a:r>
              <a:rPr lang="en-US" dirty="0"/>
              <a:t>Reground in definition of SEL. </a:t>
            </a:r>
          </a:p>
        </p:txBody>
      </p:sp>
      <p:sp>
        <p:nvSpPr>
          <p:cNvPr id="4" name="Slide Number Placeholder 3"/>
          <p:cNvSpPr>
            <a:spLocks noGrp="1"/>
          </p:cNvSpPr>
          <p:nvPr>
            <p:ph type="sldNum" sz="quarter" idx="10"/>
          </p:nvPr>
        </p:nvSpPr>
        <p:spPr/>
        <p:txBody>
          <a:bodyPr/>
          <a:lstStyle/>
          <a:p>
            <a:fld id="{C1C4C9F1-CACB-8240-8FC2-4AEE2176E4D7}" type="slidenum">
              <a:rPr lang="en-US" smtClean="0"/>
              <a:t>16</a:t>
            </a:fld>
            <a:endParaRPr lang="en-US" dirty="0"/>
          </a:p>
        </p:txBody>
      </p:sp>
    </p:spTree>
    <p:extLst>
      <p:ext uri="{BB962C8B-B14F-4D97-AF65-F5344CB8AC3E}">
        <p14:creationId xmlns:p14="http://schemas.microsoft.com/office/powerpoint/2010/main" val="156998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9:51-10:07</a:t>
            </a:r>
          </a:p>
          <a:p>
            <a:r>
              <a:rPr lang="en-US" dirty="0"/>
              <a:t>16 minutes </a:t>
            </a:r>
          </a:p>
          <a:p>
            <a:r>
              <a:rPr lang="en-US" dirty="0"/>
              <a:t>(8 mins to read, 6 mins for small group discussion, 2 mins share out whole group)</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17</a:t>
            </a:fld>
            <a:endParaRPr lang="en-US"/>
          </a:p>
        </p:txBody>
      </p:sp>
    </p:spTree>
    <p:extLst>
      <p:ext uri="{BB962C8B-B14F-4D97-AF65-F5344CB8AC3E}">
        <p14:creationId xmlns:p14="http://schemas.microsoft.com/office/powerpoint/2010/main" val="336830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10:07-10:08</a:t>
            </a:r>
          </a:p>
          <a:p>
            <a:r>
              <a:rPr lang="en-US" dirty="0"/>
              <a:t>1 min</a:t>
            </a:r>
          </a:p>
          <a:p>
            <a:endParaRPr lang="en-US" dirty="0"/>
          </a:p>
          <a:p>
            <a:r>
              <a:rPr lang="en-US" dirty="0"/>
              <a:t>As we mentioned before, this training is not a TACSEI/Pyramid Model, but if you are using the Pyramid Model approach, it should strengthen/deepen your knowledge of how to build an effective workforce in your center and how to support teachers in building nurturing and responsive relationships and setting up high-quality supportive environments.</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18</a:t>
            </a:fld>
            <a:endParaRPr lang="en-US"/>
          </a:p>
        </p:txBody>
      </p:sp>
    </p:spTree>
    <p:extLst>
      <p:ext uri="{BB962C8B-B14F-4D97-AF65-F5344CB8AC3E}">
        <p14:creationId xmlns:p14="http://schemas.microsoft.com/office/powerpoint/2010/main" val="416962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solidFill>
                  <a:prstClr val="black"/>
                </a:solidFill>
                <a:cs typeface="Arial" pitchFamily="34" charset="0"/>
              </a:rPr>
              <a:pPr fontAlgn="base">
                <a:spcBef>
                  <a:spcPct val="0"/>
                </a:spcBef>
                <a:spcAft>
                  <a:spcPct val="0"/>
                </a:spcAft>
              </a:pPr>
              <a:t>19</a:t>
            </a:fld>
            <a:endParaRPr lang="en-US">
              <a:solidFill>
                <a:prstClr val="black"/>
              </a:solidFill>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10:08</a:t>
            </a:r>
          </a:p>
          <a:p>
            <a:pPr>
              <a:spcBef>
                <a:spcPct val="0"/>
              </a:spcBef>
            </a:pPr>
            <a:endParaRPr lang="en-US" dirty="0"/>
          </a:p>
          <a:p>
            <a:pPr>
              <a:spcBef>
                <a:spcPct val="0"/>
              </a:spcBef>
            </a:pPr>
            <a:r>
              <a:rPr lang="en-US" dirty="0"/>
              <a:t>Transition to</a:t>
            </a:r>
            <a:r>
              <a:rPr lang="en-US" baseline="0" dirty="0"/>
              <a:t> the next section of the presentation.</a:t>
            </a:r>
          </a:p>
          <a:p>
            <a:pPr>
              <a:spcBef>
                <a:spcPct val="0"/>
              </a:spcBef>
            </a:pPr>
            <a:endParaRPr lang="en-US" baseline="0" dirty="0"/>
          </a:p>
        </p:txBody>
      </p:sp>
    </p:spTree>
    <p:extLst>
      <p:ext uri="{BB962C8B-B14F-4D97-AF65-F5344CB8AC3E}">
        <p14:creationId xmlns:p14="http://schemas.microsoft.com/office/powerpoint/2010/main" val="411162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9:00-9:01</a:t>
            </a:r>
          </a:p>
          <a:p>
            <a:r>
              <a:rPr lang="en-US" dirty="0"/>
              <a:t>35 min opening session (9:00-9:35)</a:t>
            </a:r>
          </a:p>
          <a:p>
            <a:endParaRPr lang="en-US" dirty="0"/>
          </a:p>
          <a:p>
            <a:r>
              <a:rPr lang="en-US" dirty="0"/>
              <a:t>Welcome participants with warmth and enthusiasm!</a:t>
            </a:r>
          </a:p>
          <a:p>
            <a:endParaRPr lang="en-US" dirty="0"/>
          </a:p>
          <a:p>
            <a:r>
              <a:rPr lang="en-US" dirty="0"/>
              <a:t>Headline</a:t>
            </a:r>
            <a:r>
              <a:rPr lang="en-US" baseline="0" dirty="0"/>
              <a:t> for session: During our work today, we will spend time reflecting on where we are in our own social-emotional journey, get concrete about supporting SEL throughout the entire day, and continue learning about culturally-responsive teaching in early childhood environments.</a:t>
            </a:r>
          </a:p>
          <a:p>
            <a:endParaRPr lang="en-US" baseline="0"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2</a:t>
            </a:fld>
            <a:endParaRPr lang="en-US"/>
          </a:p>
        </p:txBody>
      </p:sp>
    </p:spTree>
    <p:extLst>
      <p:ext uri="{BB962C8B-B14F-4D97-AF65-F5344CB8AC3E}">
        <p14:creationId xmlns:p14="http://schemas.microsoft.com/office/powerpoint/2010/main" val="90427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10:08-10:09</a:t>
            </a:r>
          </a:p>
          <a:p>
            <a:r>
              <a:rPr lang="en-US" dirty="0"/>
              <a:t>1 min</a:t>
            </a:r>
          </a:p>
          <a:p>
            <a:endParaRPr lang="en-US" dirty="0"/>
          </a:p>
          <a:p>
            <a:r>
              <a:rPr lang="en-US" dirty="0"/>
              <a:t>BRIEFLY revisit to provide overview and framing for where we’re focusing today. </a:t>
            </a:r>
          </a:p>
          <a:p>
            <a:endParaRPr lang="en-US" dirty="0"/>
          </a:p>
          <a:p>
            <a:r>
              <a:rPr lang="en-US" dirty="0"/>
              <a:t>Today we’ll be pulling all our knowledge related to all 5 competencies together to consider how we holistically support SEL development in everything we do.</a:t>
            </a:r>
          </a:p>
          <a:p>
            <a:r>
              <a:rPr lang="en-US" b="1" dirty="0"/>
              <a:t>Take a minute to revisit each of the competencies and the skills/behaviors that align to each.</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20</a:t>
            </a:fld>
            <a:endParaRPr lang="en-US"/>
          </a:p>
        </p:txBody>
      </p:sp>
    </p:spTree>
    <p:extLst>
      <p:ext uri="{BB962C8B-B14F-4D97-AF65-F5344CB8AC3E}">
        <p14:creationId xmlns:p14="http://schemas.microsoft.com/office/powerpoint/2010/main" val="2282553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10:09-10:12</a:t>
            </a:r>
          </a:p>
          <a:p>
            <a:r>
              <a:rPr lang="en-US" dirty="0"/>
              <a:t>3 mins.</a:t>
            </a:r>
          </a:p>
          <a:p>
            <a:endParaRPr lang="en-US" dirty="0"/>
          </a:p>
          <a:p>
            <a:r>
              <a:rPr lang="en-US" dirty="0"/>
              <a:t>As a quick refresher--show each example of a guideline or standard and ask participants to enter into the chat which SEL competency it most closely aligns to.</a:t>
            </a:r>
          </a:p>
          <a:p>
            <a:endParaRPr lang="en-US" dirty="0"/>
          </a:p>
          <a:p>
            <a:r>
              <a:rPr lang="en-US" dirty="0"/>
              <a:t>After each guideline, animate slide to show competency.</a:t>
            </a:r>
          </a:p>
          <a:p>
            <a:r>
              <a:rPr lang="en-US" dirty="0"/>
              <a:t>NOTE: There are times when a guideline or standard supports more than one competency! They are all intertwined, so that overlap is to be expected!</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21</a:t>
            </a:fld>
            <a:endParaRPr lang="en-US"/>
          </a:p>
        </p:txBody>
      </p:sp>
    </p:spTree>
    <p:extLst>
      <p:ext uri="{BB962C8B-B14F-4D97-AF65-F5344CB8AC3E}">
        <p14:creationId xmlns:p14="http://schemas.microsoft.com/office/powerpoint/2010/main" val="347553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10:12-10:25</a:t>
            </a:r>
          </a:p>
          <a:p>
            <a:r>
              <a:rPr lang="en-US" dirty="0"/>
              <a:t>13 minutes total</a:t>
            </a:r>
          </a:p>
          <a:p>
            <a:r>
              <a:rPr lang="en-US" dirty="0"/>
              <a:t>3 minutes-video (0:40-4:07) https://www.youtube.com/watch?v=007jTSdsrg0&amp;list=PLbOD7zOyxjTthyvrn3LrrL8EyZXkfvSCh</a:t>
            </a:r>
          </a:p>
          <a:p>
            <a:r>
              <a:rPr lang="en-US" dirty="0"/>
              <a:t>2 minutes-independent work</a:t>
            </a:r>
          </a:p>
          <a:p>
            <a:r>
              <a:rPr lang="en-US" dirty="0"/>
              <a:t>5 minutes-small groups</a:t>
            </a:r>
          </a:p>
          <a:p>
            <a:r>
              <a:rPr lang="en-US" dirty="0"/>
              <a:t>3 minutes whole group</a:t>
            </a:r>
          </a:p>
          <a:p>
            <a:endParaRPr lang="en-US" dirty="0"/>
          </a:p>
          <a:p>
            <a:r>
              <a:rPr lang="en-US" dirty="0"/>
              <a:t>SAY: We’re going to watch a two-minute clip of a </a:t>
            </a:r>
            <a:r>
              <a:rPr lang="en-US" dirty="0" err="1"/>
              <a:t>prechool</a:t>
            </a:r>
            <a:r>
              <a:rPr lang="en-US" dirty="0"/>
              <a:t> classroom in the art center. As you watch, take notes on any time you notice children practicing social-emotional skills. After the video, you’ll have a few minutes to independently match what you saw with the corresponding competency.</a:t>
            </a:r>
          </a:p>
          <a:p>
            <a:r>
              <a:rPr lang="en-US" dirty="0"/>
              <a:t>Show video.</a:t>
            </a:r>
          </a:p>
          <a:p>
            <a:r>
              <a:rPr lang="en-US" dirty="0"/>
              <a:t>Provide 2-3 minutes for participants to complete their chart.</a:t>
            </a:r>
          </a:p>
          <a:p>
            <a:r>
              <a:rPr lang="en-US" dirty="0"/>
              <a:t>In breakout groups, share what you noticed.</a:t>
            </a:r>
          </a:p>
          <a:p>
            <a:r>
              <a:rPr lang="en-US" dirty="0"/>
              <a:t>Whole group: How were children given the opportunity to practice social emotional skills in a variety of ways during this brief clip?</a:t>
            </a:r>
          </a:p>
          <a:p>
            <a:endParaRPr lang="en-US" dirty="0">
              <a:hlinkClick r:id="" action="ppaction://noaction"/>
            </a:endParaRPr>
          </a:p>
          <a:p>
            <a:r>
              <a:rPr lang="en-US" dirty="0">
                <a:hlinkClick r:id="rId3"/>
              </a:rPr>
              <a:t>https://www.youtube.com/watch?v=iHj6zSTGixo&amp;feature=youtu.be</a:t>
            </a:r>
            <a:endParaRPr lang="en-US" dirty="0"/>
          </a:p>
          <a:p>
            <a:endParaRPr lang="en-US" dirty="0"/>
          </a:p>
          <a:p>
            <a:endParaRPr lang="en-US" dirty="0">
              <a:hlinkClick r:id="" action="ppaction://noaction"/>
            </a:endParaRP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22</a:t>
            </a:fld>
            <a:endParaRPr lang="en-US"/>
          </a:p>
        </p:txBody>
      </p:sp>
    </p:spTree>
    <p:extLst>
      <p:ext uri="{BB962C8B-B14F-4D97-AF65-F5344CB8AC3E}">
        <p14:creationId xmlns:p14="http://schemas.microsoft.com/office/powerpoint/2010/main" val="2014464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fontAlgn="base"/>
            <a:r>
              <a:rPr lang="en-US" dirty="0"/>
              <a:t>10:25-10:26</a:t>
            </a:r>
          </a:p>
          <a:p>
            <a:pPr fontAlgn="base"/>
            <a:r>
              <a:rPr lang="en-US" dirty="0"/>
              <a:t>1 minute</a:t>
            </a:r>
          </a:p>
          <a:p>
            <a:pPr fontAlgn="base"/>
            <a:endParaRPr lang="en-US" dirty="0"/>
          </a:p>
          <a:p>
            <a:pPr fontAlgn="base"/>
            <a:r>
              <a:rPr lang="en-US" dirty="0"/>
              <a:t>Briefly revisit key points from previous session:</a:t>
            </a:r>
          </a:p>
          <a:p>
            <a:pPr fontAlgn="base"/>
            <a:endParaRPr lang="en-US" dirty="0"/>
          </a:p>
          <a:p>
            <a:pPr fontAlgn="base"/>
            <a:r>
              <a:rPr lang="en-US" dirty="0"/>
              <a:t>Research has shown that social and emotional development can be fostered, and social and emotional skills, attitudes, and behaviors can be taught using a variety of approaches, primarily:</a:t>
            </a:r>
          </a:p>
          <a:p>
            <a:pPr fontAlgn="base"/>
            <a:endParaRPr lang="en-US" dirty="0"/>
          </a:p>
          <a:p>
            <a:pPr fontAlgn="base"/>
            <a:r>
              <a:rPr lang="en-US" dirty="0"/>
              <a:t>-Free-standing lessons designed to enhance children’s social and emotional competence explicitly.</a:t>
            </a:r>
          </a:p>
          <a:p>
            <a:pPr fontAlgn="base"/>
            <a:r>
              <a:rPr lang="en-US" dirty="0"/>
              <a:t>-Teaching practices such as play-based, cooperative learning, and project-based learning, which promote SEL.</a:t>
            </a:r>
          </a:p>
          <a:p>
            <a:pPr fontAlgn="base"/>
            <a:r>
              <a:rPr lang="en-US" dirty="0"/>
              <a:t>-Integration of SEL into content-based topics like language arts, math, social studies, or science.</a:t>
            </a:r>
          </a:p>
          <a:p>
            <a:pPr fontAlgn="base"/>
            <a:r>
              <a:rPr lang="en-US" dirty="0"/>
              <a:t>-Organizational strategies that promote SEL as a </a:t>
            </a:r>
            <a:r>
              <a:rPr lang="en-US" dirty="0" err="1"/>
              <a:t>centerwide</a:t>
            </a:r>
            <a:r>
              <a:rPr lang="en-US" dirty="0"/>
              <a:t> initiative that creates a climate and culture conducive to learning from the top down.</a:t>
            </a:r>
          </a:p>
          <a:p>
            <a:endParaRPr lang="en-US" dirty="0"/>
          </a:p>
          <a:p>
            <a:r>
              <a:rPr lang="en-US" dirty="0"/>
              <a:t>Graphic: </a:t>
            </a:r>
            <a:r>
              <a:rPr lang="en-US" dirty="0">
                <a:hlinkClick r:id="rId3"/>
              </a:rPr>
              <a:t>https://casel.org/what-is-sel/approaches/</a:t>
            </a:r>
            <a:endParaRPr lang="en-US" dirty="0"/>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23</a:t>
            </a:fld>
            <a:endParaRPr lang="en-US"/>
          </a:p>
        </p:txBody>
      </p:sp>
    </p:spTree>
    <p:extLst>
      <p:ext uri="{BB962C8B-B14F-4D97-AF65-F5344CB8AC3E}">
        <p14:creationId xmlns:p14="http://schemas.microsoft.com/office/powerpoint/2010/main" val="3184609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none" strike="noStrike" dirty="0">
                <a:effectLst/>
              </a:rPr>
              <a:t>10:26-10:28</a:t>
            </a:r>
          </a:p>
          <a:p>
            <a:r>
              <a:rPr lang="en-US" u="none" strike="noStrike" dirty="0">
                <a:effectLst/>
              </a:rPr>
              <a:t>2 minutes</a:t>
            </a:r>
          </a:p>
          <a:p>
            <a:br>
              <a:rPr lang="en-US" u="none" strike="noStrike" dirty="0">
                <a:effectLst/>
              </a:rPr>
            </a:br>
            <a:r>
              <a:rPr lang="en-US" u="none" strike="noStrike" dirty="0">
                <a:effectLst/>
              </a:rPr>
              <a:t>Briefly revisit the 4 key strategies of social-emotional teaching.</a:t>
            </a:r>
          </a:p>
          <a:p>
            <a:r>
              <a:rPr lang="en-US" u="none" strike="noStrike" dirty="0">
                <a:effectLst/>
              </a:rPr>
              <a:t>Name that in Session 2, we did a brief overview of all 4 skills, but in each remaining session, we’ll take a closer look at one teaching strategy in conjunction with the competencies we’re learning about. </a:t>
            </a:r>
          </a:p>
          <a:p>
            <a:endParaRPr lang="en-US" u="none" strike="noStrike" dirty="0">
              <a:effectLst/>
            </a:endParaRPr>
          </a:p>
          <a:p>
            <a:r>
              <a:rPr lang="en-US" dirty="0">
                <a:effectLst/>
              </a:rPr>
              <a:t>Children develop social and emotional skills primarily through interactions with parents, teachers, siblings, and peers. With many children spending large amounts of time in early education settings, the influences of early childhood teachers on children’s social and emotional learning is critically important. </a:t>
            </a:r>
          </a:p>
          <a:p>
            <a:endParaRPr lang="en-US" dirty="0"/>
          </a:p>
          <a:p>
            <a:r>
              <a:rPr lang="en-US" dirty="0"/>
              <a:t>Teachers promote social and emotional learning through a variety of activities and practices, some purposeful and planned, some naturally occurring.</a:t>
            </a:r>
          </a:p>
          <a:p>
            <a:endParaRPr lang="en-US" dirty="0"/>
          </a:p>
          <a:p>
            <a:r>
              <a:rPr lang="en-US" dirty="0"/>
              <a:t>Today we are going to focus on Integration with Academics, and in our final session, we’ll continue our discussion about integration of SEL by digging into Organizational, Culture, and Climate strategies.</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24</a:t>
            </a:fld>
            <a:endParaRPr lang="en-US"/>
          </a:p>
        </p:txBody>
      </p:sp>
    </p:spTree>
    <p:extLst>
      <p:ext uri="{BB962C8B-B14F-4D97-AF65-F5344CB8AC3E}">
        <p14:creationId xmlns:p14="http://schemas.microsoft.com/office/powerpoint/2010/main" val="745561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10:28-10:33</a:t>
            </a:r>
          </a:p>
          <a:p>
            <a:r>
              <a:rPr lang="en-US" dirty="0"/>
              <a:t>5 minutes</a:t>
            </a:r>
          </a:p>
          <a:p>
            <a:endParaRPr lang="en-US" dirty="0"/>
          </a:p>
          <a:p>
            <a:r>
              <a:rPr lang="en-US" dirty="0"/>
              <a:t>Integration with Academics refers to the essential practice of teaching children academic content and SE skills in an intentionally interwoven way throughout the day. Teachers know the importance of teaching the whole child, and that no learning happens in a vacuum. The more we intentionally integrate SEL opportunities thoughtfully within other learning opportunities during the day, the better practice children will get across all their skills.</a:t>
            </a:r>
          </a:p>
          <a:p>
            <a:endParaRPr lang="en-US" dirty="0"/>
          </a:p>
          <a:p>
            <a:r>
              <a:rPr lang="en-US" dirty="0"/>
              <a:t>There are a few principles that help guide the social-emotional teaching practice of integrating SEL with academics. (Talk through principles listed on the slide)</a:t>
            </a:r>
          </a:p>
          <a:p>
            <a:endParaRPr lang="en-US" dirty="0"/>
          </a:p>
          <a:p>
            <a:pPr lvl="0"/>
            <a:r>
              <a:rPr lang="en-US" sz="1200" b="1" kern="1200" dirty="0">
                <a:solidFill>
                  <a:schemeClr val="tx1"/>
                </a:solidFill>
                <a:effectLst/>
                <a:latin typeface="Segoe UI" pitchFamily="34" charset="0"/>
                <a:ea typeface="+mn-ea"/>
                <a:cs typeface="+mn-cs"/>
              </a:rPr>
              <a:t>Be intentional: </a:t>
            </a:r>
            <a:r>
              <a:rPr lang="en-US" sz="1200" kern="1200" dirty="0">
                <a:solidFill>
                  <a:schemeClr val="tx1"/>
                </a:solidFill>
                <a:effectLst/>
                <a:latin typeface="Segoe UI" pitchFamily="34" charset="0"/>
                <a:ea typeface="+mn-ea"/>
                <a:cs typeface="+mn-cs"/>
              </a:rPr>
              <a:t>Social and emotional skills come up all the time — at recess, in group work, in center time, during morning meeting. Be intentional about identifying opportunities to practice the skills with children, and build targeted skills into plans to best maximize those opportunities. Social-emotional learning opportunities are already going to be there in everything our children are doing and learning—it’s up to teachers to name those skills for children, and purposefully build opportunities for children to learn social-emotional skills while also engaging in learning across other domains.</a:t>
            </a:r>
          </a:p>
          <a:p>
            <a:pPr lvl="0"/>
            <a:r>
              <a:rPr lang="en-US" sz="1200" b="1" kern="1200" dirty="0">
                <a:solidFill>
                  <a:schemeClr val="tx1"/>
                </a:solidFill>
                <a:effectLst/>
                <a:latin typeface="Segoe UI" pitchFamily="34" charset="0"/>
                <a:ea typeface="+mn-ea"/>
                <a:cs typeface="+mn-cs"/>
              </a:rPr>
              <a:t>Let Children Do the Thinking: </a:t>
            </a:r>
            <a:r>
              <a:rPr lang="en-US" sz="1200" kern="1200" dirty="0">
                <a:solidFill>
                  <a:schemeClr val="tx1"/>
                </a:solidFill>
                <a:effectLst/>
                <a:latin typeface="Segoe UI" pitchFamily="34" charset="0"/>
                <a:ea typeface="+mn-ea"/>
                <a:cs typeface="+mn-cs"/>
              </a:rPr>
              <a:t>When integrating SEL with other content areas and parts of the day, make sure the majority of learning opportunities give children the chance to practice and engage with social-emotional skills. Teachers should still model, role play, provide language, etc. as necessary, but don’t over-intervene; give children chances to practice, make mistakes, self-correct, and problem solve!</a:t>
            </a:r>
          </a:p>
          <a:p>
            <a:pPr lvl="0"/>
            <a:r>
              <a:rPr lang="en-US" sz="1200" b="1" kern="1200" dirty="0" err="1">
                <a:solidFill>
                  <a:schemeClr val="tx1"/>
                </a:solidFill>
                <a:effectLst/>
                <a:latin typeface="Segoe UI" pitchFamily="34" charset="0"/>
                <a:ea typeface="+mn-ea"/>
                <a:cs typeface="+mn-cs"/>
              </a:rPr>
              <a:t>Accessibility+Rigor</a:t>
            </a:r>
            <a:r>
              <a:rPr lang="en-US" sz="1200" b="1" kern="1200" dirty="0">
                <a:solidFill>
                  <a:schemeClr val="tx1"/>
                </a:solidFill>
                <a:effectLst/>
                <a:latin typeface="Segoe UI" pitchFamily="34" charset="0"/>
                <a:ea typeface="+mn-ea"/>
                <a:cs typeface="+mn-cs"/>
              </a:rPr>
              <a:t>: </a:t>
            </a:r>
            <a:r>
              <a:rPr lang="en-US" sz="1200" kern="1200" dirty="0">
                <a:solidFill>
                  <a:schemeClr val="tx1"/>
                </a:solidFill>
                <a:effectLst/>
                <a:latin typeface="Segoe UI" pitchFamily="34" charset="0"/>
                <a:ea typeface="+mn-ea"/>
                <a:cs typeface="+mn-cs"/>
              </a:rPr>
              <a:t>Make sure learning opportunities are always accessible to children in developmentally-appropriate ways, but also challenge children to grow, try, and learn new things—in more academic areas and in social-emotional skill development! This could mean having choice for how to engage in particular activities, how much teacher support is provided during different learning times, etc.</a:t>
            </a:r>
          </a:p>
          <a:p>
            <a:pPr lvl="0"/>
            <a:r>
              <a:rPr lang="en-US" sz="1200" b="1" kern="1200" dirty="0">
                <a:solidFill>
                  <a:schemeClr val="tx1"/>
                </a:solidFill>
                <a:effectLst/>
                <a:latin typeface="Segoe UI" pitchFamily="34" charset="0"/>
                <a:ea typeface="+mn-ea"/>
                <a:cs typeface="+mn-cs"/>
              </a:rPr>
              <a:t>Active and Engaging: </a:t>
            </a:r>
            <a:r>
              <a:rPr lang="en-US" sz="1200" kern="1200" dirty="0">
                <a:solidFill>
                  <a:schemeClr val="tx1"/>
                </a:solidFill>
                <a:effectLst/>
                <a:latin typeface="Segoe UI" pitchFamily="34" charset="0"/>
                <a:ea typeface="+mn-ea"/>
                <a:cs typeface="+mn-cs"/>
              </a:rPr>
              <a:t>As with all learning in our early childhood classroom, the learning of content and social-emotional skills should be hands-on, active, and fun! </a:t>
            </a:r>
          </a:p>
          <a:p>
            <a:pPr lvl="0"/>
            <a:endParaRPr lang="en-US" dirty="0"/>
          </a:p>
          <a:p>
            <a:r>
              <a:rPr lang="en-US" dirty="0"/>
              <a:t>Sources:</a:t>
            </a:r>
          </a:p>
          <a:p>
            <a:r>
              <a:rPr lang="en-US" dirty="0"/>
              <a:t>https://casel.org/wp-content/uploads/2018/10/SEL-Trends-3-10232018.pdf</a:t>
            </a:r>
          </a:p>
          <a:p>
            <a:r>
              <a:rPr lang="en-US" dirty="0"/>
              <a:t>https://www.gse.harvard.edu/news/uk/19/01/teaching-social-and-emotional-skills-all-day</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25</a:t>
            </a:fld>
            <a:endParaRPr lang="en-US"/>
          </a:p>
        </p:txBody>
      </p:sp>
    </p:spTree>
    <p:extLst>
      <p:ext uri="{BB962C8B-B14F-4D97-AF65-F5344CB8AC3E}">
        <p14:creationId xmlns:p14="http://schemas.microsoft.com/office/powerpoint/2010/main" val="500164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10:33-10:37</a:t>
            </a:r>
          </a:p>
          <a:p>
            <a:r>
              <a:rPr lang="en-US" dirty="0"/>
              <a:t>4 mins.</a:t>
            </a:r>
          </a:p>
          <a:p>
            <a:r>
              <a:rPr lang="en-US" dirty="0"/>
              <a:t>2 mins: video (https://www.youtube.com/watch?v=bMxpUwgLs_Y&amp;list=PLG5a7din-gkIBqxwqfaq1r4mMet2Hx4Tz&amp;index=13)</a:t>
            </a:r>
          </a:p>
          <a:p>
            <a:r>
              <a:rPr lang="en-US" dirty="0"/>
              <a:t>2 mins: where did you notice the principles of integration with academics in this quick video? </a:t>
            </a:r>
          </a:p>
          <a:p>
            <a:endParaRPr lang="en-US" dirty="0"/>
          </a:p>
          <a:p>
            <a:r>
              <a:rPr lang="en-US" dirty="0"/>
              <a:t>Be Intentional: Planning</a:t>
            </a:r>
          </a:p>
          <a:p>
            <a:r>
              <a:rPr lang="en-US" dirty="0"/>
              <a:t>Let Children Do the Thinking: Design example</a:t>
            </a:r>
          </a:p>
          <a:p>
            <a:r>
              <a:rPr lang="en-US" dirty="0"/>
              <a:t>Accessibility + Rigor: Scaffolded example</a:t>
            </a:r>
          </a:p>
          <a:p>
            <a:r>
              <a:rPr lang="en-US" dirty="0"/>
              <a:t>Active and Engaging: Morning Meeting example (active song/finger play?) </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26</a:t>
            </a:fld>
            <a:endParaRPr lang="en-US"/>
          </a:p>
        </p:txBody>
      </p:sp>
    </p:spTree>
    <p:extLst>
      <p:ext uri="{BB962C8B-B14F-4D97-AF65-F5344CB8AC3E}">
        <p14:creationId xmlns:p14="http://schemas.microsoft.com/office/powerpoint/2010/main" val="3665407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10:37-10:45</a:t>
            </a:r>
          </a:p>
          <a:p>
            <a:r>
              <a:rPr lang="en-US" dirty="0">
                <a:hlinkClick r:id="rId3"/>
              </a:rPr>
              <a:t>8 mins.</a:t>
            </a:r>
          </a:p>
          <a:p>
            <a:r>
              <a:rPr lang="en-US" dirty="0">
                <a:hlinkClick r:id="rId3"/>
              </a:rPr>
              <a:t>1 min for set-up</a:t>
            </a:r>
          </a:p>
          <a:p>
            <a:r>
              <a:rPr lang="en-US" dirty="0">
                <a:hlinkClick r:id="rId3"/>
              </a:rPr>
              <a:t>3 mins for video: https://www.youtube.com/watch?v=fdZJiWnxhg0&amp;list=PLG5a7din-gkIBqxwqfaq1r4mMet2Hx4Tz&amp;index=3</a:t>
            </a:r>
          </a:p>
          <a:p>
            <a:r>
              <a:rPr lang="en-US" dirty="0">
                <a:hlinkClick r:id="rId3"/>
              </a:rPr>
              <a:t>4 mins-whole group debrief</a:t>
            </a:r>
          </a:p>
          <a:p>
            <a:endParaRPr lang="en-US" dirty="0">
              <a:hlinkClick r:id="rId3"/>
            </a:endParaRP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27</a:t>
            </a:fld>
            <a:endParaRPr lang="en-US"/>
          </a:p>
        </p:txBody>
      </p:sp>
    </p:spTree>
    <p:extLst>
      <p:ext uri="{BB962C8B-B14F-4D97-AF65-F5344CB8AC3E}">
        <p14:creationId xmlns:p14="http://schemas.microsoft.com/office/powerpoint/2010/main" val="4073605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10:45-10:50</a:t>
            </a:r>
          </a:p>
          <a:p>
            <a:r>
              <a:rPr lang="en-US" dirty="0"/>
              <a:t>5 mins</a:t>
            </a:r>
          </a:p>
          <a:p>
            <a:endParaRPr lang="en-US" dirty="0"/>
          </a:p>
          <a:p>
            <a:r>
              <a:rPr lang="en-US" dirty="0"/>
              <a:t>Individual reflection</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28</a:t>
            </a:fld>
            <a:endParaRPr lang="en-US"/>
          </a:p>
        </p:txBody>
      </p:sp>
    </p:spTree>
    <p:extLst>
      <p:ext uri="{BB962C8B-B14F-4D97-AF65-F5344CB8AC3E}">
        <p14:creationId xmlns:p14="http://schemas.microsoft.com/office/powerpoint/2010/main" val="3591972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10:50-10:56</a:t>
            </a:r>
          </a:p>
          <a:p>
            <a:r>
              <a:rPr lang="en-US" dirty="0"/>
              <a:t>6 mins.</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29</a:t>
            </a:fld>
            <a:endParaRPr lang="en-US"/>
          </a:p>
        </p:txBody>
      </p:sp>
    </p:spTree>
    <p:extLst>
      <p:ext uri="{BB962C8B-B14F-4D97-AF65-F5344CB8AC3E}">
        <p14:creationId xmlns:p14="http://schemas.microsoft.com/office/powerpoint/2010/main" val="408280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9:01-9:02</a:t>
            </a:r>
          </a:p>
          <a:p>
            <a:endParaRPr lang="en-US" b="1" dirty="0"/>
          </a:p>
          <a:p>
            <a:r>
              <a:rPr lang="en-US" b="1" dirty="0"/>
              <a:t>Share</a:t>
            </a:r>
            <a:r>
              <a:rPr lang="en-US" b="1" baseline="0" dirty="0"/>
              <a:t> objectives for the session</a:t>
            </a:r>
            <a:endParaRPr lang="en-US"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862012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solidFill>
                  <a:prstClr val="black"/>
                </a:solidFill>
                <a:cs typeface="Arial" pitchFamily="34" charset="0"/>
              </a:rPr>
              <a:pPr fontAlgn="base">
                <a:spcBef>
                  <a:spcPct val="0"/>
                </a:spcBef>
                <a:spcAft>
                  <a:spcPct val="0"/>
                </a:spcAft>
              </a:pPr>
              <a:t>30</a:t>
            </a:fld>
            <a:endParaRPr lang="en-US">
              <a:solidFill>
                <a:prstClr val="black"/>
              </a:solidFill>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10:56-10:57</a:t>
            </a:r>
          </a:p>
          <a:p>
            <a:pPr>
              <a:spcBef>
                <a:spcPct val="0"/>
              </a:spcBef>
            </a:pPr>
            <a:r>
              <a:rPr lang="en-US" dirty="0"/>
              <a:t>1 minute</a:t>
            </a:r>
          </a:p>
          <a:p>
            <a:pPr>
              <a:spcBef>
                <a:spcPct val="0"/>
              </a:spcBef>
            </a:pPr>
            <a:endParaRPr lang="en-US" dirty="0"/>
          </a:p>
          <a:p>
            <a:pPr>
              <a:spcBef>
                <a:spcPct val="0"/>
              </a:spcBef>
            </a:pPr>
            <a:r>
              <a:rPr lang="en-US" dirty="0"/>
              <a:t>Transition to</a:t>
            </a:r>
            <a:r>
              <a:rPr lang="en-US" baseline="0" dirty="0"/>
              <a:t> the next section of the presentation.</a:t>
            </a:r>
          </a:p>
          <a:p>
            <a:pPr>
              <a:spcBef>
                <a:spcPct val="0"/>
              </a:spcBef>
            </a:pPr>
            <a:endParaRPr lang="en-US" baseline="0" dirty="0"/>
          </a:p>
        </p:txBody>
      </p:sp>
    </p:spTree>
    <p:extLst>
      <p:ext uri="{BB962C8B-B14F-4D97-AF65-F5344CB8AC3E}">
        <p14:creationId xmlns:p14="http://schemas.microsoft.com/office/powerpoint/2010/main" val="2827055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10:57-11:19</a:t>
            </a:r>
          </a:p>
          <a:p>
            <a:r>
              <a:rPr lang="en-US" dirty="0"/>
              <a:t>22 minutes</a:t>
            </a:r>
          </a:p>
          <a:p>
            <a:r>
              <a:rPr lang="en-US" dirty="0"/>
              <a:t>2 mins. for directions</a:t>
            </a:r>
          </a:p>
          <a:p>
            <a:r>
              <a:rPr lang="en-US" dirty="0"/>
              <a:t>8 mins for independent planning</a:t>
            </a:r>
          </a:p>
          <a:p>
            <a:r>
              <a:rPr lang="en-US" dirty="0"/>
              <a:t>10 mins. for small group discussion</a:t>
            </a:r>
          </a:p>
          <a:p>
            <a:r>
              <a:rPr lang="en-US" dirty="0"/>
              <a:t>4 mins. whole group</a:t>
            </a:r>
          </a:p>
          <a:p>
            <a:endParaRPr lang="en-US" dirty="0"/>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31</a:t>
            </a:fld>
            <a:endParaRPr lang="en-US"/>
          </a:p>
        </p:txBody>
      </p:sp>
    </p:spTree>
    <p:extLst>
      <p:ext uri="{BB962C8B-B14F-4D97-AF65-F5344CB8AC3E}">
        <p14:creationId xmlns:p14="http://schemas.microsoft.com/office/powerpoint/2010/main" val="1092771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solidFill>
                  <a:prstClr val="black"/>
                </a:solidFill>
                <a:cs typeface="Arial" pitchFamily="34" charset="0"/>
              </a:rPr>
              <a:pPr fontAlgn="base">
                <a:spcBef>
                  <a:spcPct val="0"/>
                </a:spcBef>
                <a:spcAft>
                  <a:spcPct val="0"/>
                </a:spcAft>
              </a:pPr>
              <a:t>32</a:t>
            </a:fld>
            <a:endParaRPr lang="en-US">
              <a:solidFill>
                <a:prstClr val="black"/>
              </a:solidFill>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11:19-11:20</a:t>
            </a:r>
          </a:p>
          <a:p>
            <a:pPr>
              <a:spcBef>
                <a:spcPct val="0"/>
              </a:spcBef>
            </a:pPr>
            <a:r>
              <a:rPr lang="en-US" dirty="0"/>
              <a:t>1 min.</a:t>
            </a:r>
          </a:p>
          <a:p>
            <a:pPr>
              <a:spcBef>
                <a:spcPct val="0"/>
              </a:spcBef>
            </a:pPr>
            <a:endParaRPr lang="en-US" dirty="0"/>
          </a:p>
          <a:p>
            <a:pPr>
              <a:spcBef>
                <a:spcPct val="0"/>
              </a:spcBef>
            </a:pPr>
            <a:r>
              <a:rPr lang="en-US" dirty="0"/>
              <a:t>Transition to</a:t>
            </a:r>
            <a:r>
              <a:rPr lang="en-US" baseline="0" dirty="0"/>
              <a:t> the next section of the presentation.</a:t>
            </a:r>
          </a:p>
          <a:p>
            <a:pPr>
              <a:spcBef>
                <a:spcPct val="0"/>
              </a:spcBef>
            </a:pPr>
            <a:endParaRPr lang="en-US" baseline="0" dirty="0"/>
          </a:p>
        </p:txBody>
      </p:sp>
    </p:spTree>
    <p:extLst>
      <p:ext uri="{BB962C8B-B14F-4D97-AF65-F5344CB8AC3E}">
        <p14:creationId xmlns:p14="http://schemas.microsoft.com/office/powerpoint/2010/main" val="370551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solidFill>
                  <a:prstClr val="black"/>
                </a:solidFill>
                <a:cs typeface="Arial" pitchFamily="34" charset="0"/>
              </a:rPr>
              <a:pPr fontAlgn="base">
                <a:spcBef>
                  <a:spcPct val="0"/>
                </a:spcBef>
                <a:spcAft>
                  <a:spcPct val="0"/>
                </a:spcAft>
              </a:pPr>
              <a:t>33</a:t>
            </a:fld>
            <a:endParaRPr lang="en-US">
              <a:solidFill>
                <a:prstClr val="black"/>
              </a:solidFill>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11:20-11:25</a:t>
            </a:r>
          </a:p>
          <a:p>
            <a:pPr>
              <a:spcBef>
                <a:spcPct val="0"/>
              </a:spcBef>
            </a:pPr>
            <a:r>
              <a:rPr lang="en-US" dirty="0"/>
              <a:t>5 minutes</a:t>
            </a:r>
          </a:p>
          <a:p>
            <a:pPr>
              <a:spcBef>
                <a:spcPct val="0"/>
              </a:spcBef>
            </a:pPr>
            <a:endParaRPr lang="en-US" dirty="0"/>
          </a:p>
          <a:p>
            <a:pPr>
              <a:spcBef>
                <a:spcPct val="0"/>
              </a:spcBef>
            </a:pPr>
            <a:r>
              <a:rPr lang="en-US" dirty="0"/>
              <a:t>*provide quick 3 minute break here since we’re going straight into CRT session*</a:t>
            </a:r>
          </a:p>
          <a:p>
            <a:pPr>
              <a:spcBef>
                <a:spcPct val="0"/>
              </a:spcBef>
            </a:pPr>
            <a:endParaRPr lang="en-US" dirty="0"/>
          </a:p>
          <a:p>
            <a:pPr>
              <a:spcBef>
                <a:spcPct val="0"/>
              </a:spcBef>
            </a:pPr>
            <a:endParaRPr lang="en-US" baseline="0" dirty="0"/>
          </a:p>
        </p:txBody>
      </p:sp>
    </p:spTree>
    <p:extLst>
      <p:ext uri="{BB962C8B-B14F-4D97-AF65-F5344CB8AC3E}">
        <p14:creationId xmlns:p14="http://schemas.microsoft.com/office/powerpoint/2010/main" val="3120635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t>11:25-11:29</a:t>
            </a:r>
          </a:p>
          <a:p>
            <a:r>
              <a:rPr lang="en-US" dirty="0"/>
              <a:t>4 mins.</a:t>
            </a:r>
          </a:p>
          <a:p>
            <a:endParaRPr lang="en-US" dirty="0"/>
          </a:p>
          <a:p>
            <a:r>
              <a:rPr lang="en-US" dirty="0"/>
              <a:t>Direct participants to complete their Do Now independently. Jot down ideas in their notes for now.</a:t>
            </a:r>
          </a:p>
        </p:txBody>
      </p:sp>
    </p:spTree>
    <p:extLst>
      <p:ext uri="{BB962C8B-B14F-4D97-AF65-F5344CB8AC3E}">
        <p14:creationId xmlns:p14="http://schemas.microsoft.com/office/powerpoint/2010/main" val="4265441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11:29-11:30</a:t>
            </a:r>
          </a:p>
          <a:p>
            <a:r>
              <a:rPr lang="en-US" dirty="0"/>
              <a:t>1 minute</a:t>
            </a:r>
          </a:p>
          <a:p>
            <a:endParaRPr lang="en-US" dirty="0"/>
          </a:p>
          <a:p>
            <a:r>
              <a:rPr lang="en-US" dirty="0"/>
              <a:t>Welcome participants to our second session on CRT. In our previous session we began to lay the foundation for Awareness, and built our understanding of the roots and levels of culture and how they impact a child’s experience in their classroom. </a:t>
            </a:r>
          </a:p>
          <a:p>
            <a:endParaRPr lang="en-US" dirty="0"/>
          </a:p>
          <a:p>
            <a:r>
              <a:rPr lang="en-US" dirty="0"/>
              <a:t>Today we will be </a:t>
            </a:r>
            <a:r>
              <a:rPr lang="en-US" dirty="0" err="1"/>
              <a:t>regrounding</a:t>
            </a:r>
            <a:r>
              <a:rPr lang="en-US" dirty="0"/>
              <a:t> in that foundation, and digging into building meaningful relationships with children to support them in achieving their fullest potential under less stress.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376172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11:30-11:31</a:t>
            </a:r>
          </a:p>
          <a:p>
            <a:r>
              <a:rPr lang="en-US" dirty="0"/>
              <a:t>1 minute</a:t>
            </a:r>
          </a:p>
          <a:p>
            <a:endParaRPr lang="en-US" dirty="0"/>
          </a:p>
          <a:p>
            <a:r>
              <a:rPr lang="en-US" dirty="0"/>
              <a:t>Review</a:t>
            </a:r>
            <a:r>
              <a:rPr lang="en-US" baseline="0" dirty="0"/>
              <a:t> the objectives and make additional connections about how today’s session will help participants in their centers. </a:t>
            </a:r>
          </a:p>
          <a:p>
            <a:r>
              <a:rPr lang="en-US" b="1" baseline="0" dirty="0"/>
              <a:t>COLD CALL </a:t>
            </a:r>
            <a:r>
              <a:rPr lang="en-US" baseline="0" dirty="0"/>
              <a:t>participants to read each of the objectives aloud.</a:t>
            </a:r>
            <a:endParaRPr lang="en-US"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36</a:t>
            </a:fld>
            <a:endParaRPr lang="en-US"/>
          </a:p>
        </p:txBody>
      </p:sp>
    </p:spTree>
    <p:extLst>
      <p:ext uri="{BB962C8B-B14F-4D97-AF65-F5344CB8AC3E}">
        <p14:creationId xmlns:p14="http://schemas.microsoft.com/office/powerpoint/2010/main" val="3407195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cs typeface="Arial" pitchFamily="34" charset="0"/>
              </a:rPr>
              <a:pPr fontAlgn="base">
                <a:spcBef>
                  <a:spcPct val="0"/>
                </a:spcBef>
                <a:spcAft>
                  <a:spcPct val="0"/>
                </a:spcAft>
              </a:pPr>
              <a:t>37</a:t>
            </a:fld>
            <a:endParaRPr lang="en-US">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11:31</a:t>
            </a:r>
          </a:p>
          <a:p>
            <a:pPr>
              <a:spcBef>
                <a:spcPct val="0"/>
              </a:spcBef>
            </a:pPr>
            <a:r>
              <a:rPr lang="en-US" dirty="0"/>
              <a:t>1 minute</a:t>
            </a:r>
          </a:p>
          <a:p>
            <a:pPr>
              <a:spcBef>
                <a:spcPct val="0"/>
              </a:spcBef>
            </a:pPr>
            <a:endParaRPr lang="en-US" dirty="0"/>
          </a:p>
          <a:p>
            <a:pPr>
              <a:spcBef>
                <a:spcPct val="0"/>
              </a:spcBef>
            </a:pPr>
            <a:r>
              <a:rPr lang="en-US" dirty="0"/>
              <a:t>Provide an overview</a:t>
            </a:r>
            <a:r>
              <a:rPr lang="en-US" baseline="0" dirty="0"/>
              <a:t> of the agenda, describing how you will meet the session objectives over the course of the session.</a:t>
            </a:r>
          </a:p>
          <a:p>
            <a:pPr>
              <a:spcBef>
                <a:spcPct val="0"/>
              </a:spcBef>
            </a:pPr>
            <a:endParaRPr lang="en-US" baseline="0" dirty="0"/>
          </a:p>
        </p:txBody>
      </p:sp>
    </p:spTree>
    <p:extLst>
      <p:ext uri="{BB962C8B-B14F-4D97-AF65-F5344CB8AC3E}">
        <p14:creationId xmlns:p14="http://schemas.microsoft.com/office/powerpoint/2010/main" val="2264033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t>11:31-11:36</a:t>
            </a:r>
          </a:p>
          <a:p>
            <a:r>
              <a:rPr lang="en-US" dirty="0"/>
              <a:t>5 mins.</a:t>
            </a:r>
          </a:p>
          <a:p>
            <a:endParaRPr lang="en-US" dirty="0"/>
          </a:p>
          <a:p>
            <a:r>
              <a:rPr lang="en-US" dirty="0"/>
              <a:t>Whole group share</a:t>
            </a:r>
          </a:p>
        </p:txBody>
      </p:sp>
    </p:spTree>
    <p:extLst>
      <p:ext uri="{BB962C8B-B14F-4D97-AF65-F5344CB8AC3E}">
        <p14:creationId xmlns:p14="http://schemas.microsoft.com/office/powerpoint/2010/main" val="3027753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cs typeface="Arial" pitchFamily="34" charset="0"/>
              </a:rPr>
              <a:pPr fontAlgn="base">
                <a:spcBef>
                  <a:spcPct val="0"/>
                </a:spcBef>
                <a:spcAft>
                  <a:spcPct val="0"/>
                </a:spcAft>
              </a:pPr>
              <a:t>39</a:t>
            </a:fld>
            <a:endParaRPr lang="en-US">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11:36</a:t>
            </a:r>
          </a:p>
          <a:p>
            <a:pPr>
              <a:spcBef>
                <a:spcPct val="0"/>
              </a:spcBef>
            </a:pPr>
            <a:endParaRPr lang="en-US" dirty="0"/>
          </a:p>
          <a:p>
            <a:pPr>
              <a:spcBef>
                <a:spcPct val="0"/>
              </a:spcBef>
            </a:pPr>
            <a:r>
              <a:rPr lang="en-US" dirty="0"/>
              <a:t>Provide an overview</a:t>
            </a:r>
            <a:r>
              <a:rPr lang="en-US" baseline="0" dirty="0"/>
              <a:t> of the agenda, describing how you will meet the session objectives over the course of the session.</a:t>
            </a:r>
          </a:p>
          <a:p>
            <a:pPr>
              <a:spcBef>
                <a:spcPct val="0"/>
              </a:spcBef>
            </a:pPr>
            <a:endParaRPr lang="en-US" baseline="0" dirty="0"/>
          </a:p>
        </p:txBody>
      </p:sp>
    </p:spTree>
    <p:extLst>
      <p:ext uri="{BB962C8B-B14F-4D97-AF65-F5344CB8AC3E}">
        <p14:creationId xmlns:p14="http://schemas.microsoft.com/office/powerpoint/2010/main" val="241080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41363"/>
            <a:ext cx="4932362" cy="3698875"/>
          </a:xfrm>
        </p:spPr>
      </p:sp>
      <p:sp>
        <p:nvSpPr>
          <p:cNvPr id="3" name="Notes Placeholder 2"/>
          <p:cNvSpPr>
            <a:spLocks noGrp="1"/>
          </p:cNvSpPr>
          <p:nvPr>
            <p:ph type="body" idx="1"/>
          </p:nvPr>
        </p:nvSpPr>
        <p:spPr/>
        <p:txBody>
          <a:bodyPr/>
          <a:lstStyle/>
          <a:p>
            <a:r>
              <a:rPr lang="en-US" b="1" dirty="0"/>
              <a:t>9:02-9:03	</a:t>
            </a:r>
            <a:endParaRPr lang="en-US" b="0" dirty="0"/>
          </a:p>
          <a:p>
            <a:endParaRPr lang="en-US" b="0" dirty="0"/>
          </a:p>
          <a:p>
            <a:r>
              <a:rPr lang="en-US" b="0" dirty="0"/>
              <a:t>Briefly revisit norms</a:t>
            </a:r>
            <a:endParaRPr lang="en-US" baseline="0"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Header Placeholder 5"/>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4236319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t>11:36-11:54</a:t>
            </a:r>
          </a:p>
          <a:p>
            <a:r>
              <a:rPr lang="en-US" dirty="0"/>
              <a:t>18 minutes total</a:t>
            </a:r>
          </a:p>
          <a:p>
            <a:r>
              <a:rPr lang="en-US" dirty="0"/>
              <a:t>9 mins: </a:t>
            </a:r>
            <a:r>
              <a:rPr lang="en-US" dirty="0" err="1"/>
              <a:t>blogcast</a:t>
            </a:r>
            <a:endParaRPr lang="en-US" dirty="0"/>
          </a:p>
          <a:p>
            <a:r>
              <a:rPr lang="en-US" dirty="0"/>
              <a:t>6 mins: small group breakouts</a:t>
            </a:r>
          </a:p>
          <a:p>
            <a:r>
              <a:rPr lang="en-US" dirty="0"/>
              <a:t>3 mins: whole group share</a:t>
            </a:r>
          </a:p>
          <a:p>
            <a:endParaRPr lang="en-US" dirty="0"/>
          </a:p>
          <a:p>
            <a:r>
              <a:rPr lang="en-US" dirty="0"/>
              <a:t>Play </a:t>
            </a:r>
            <a:r>
              <a:rPr lang="en-US" dirty="0" err="1"/>
              <a:t>blogcast</a:t>
            </a:r>
            <a:r>
              <a:rPr lang="en-US" dirty="0"/>
              <a:t> 1:00-end</a:t>
            </a:r>
          </a:p>
          <a:p>
            <a:r>
              <a:rPr lang="en-US" dirty="0"/>
              <a:t>https://crtandthebrain.com/start-with-responsive/</a:t>
            </a:r>
          </a:p>
        </p:txBody>
      </p:sp>
    </p:spTree>
    <p:extLst>
      <p:ext uri="{BB962C8B-B14F-4D97-AF65-F5344CB8AC3E}">
        <p14:creationId xmlns:p14="http://schemas.microsoft.com/office/powerpoint/2010/main" val="1814949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11:54-11:56</a:t>
            </a:r>
          </a:p>
          <a:p>
            <a:r>
              <a:rPr lang="en-US" b="1" dirty="0"/>
              <a:t>2 mins</a:t>
            </a:r>
          </a:p>
          <a:p>
            <a:endParaRPr lang="en-US" b="1" dirty="0"/>
          </a:p>
          <a:p>
            <a:r>
              <a:rPr lang="en-US" b="1" dirty="0"/>
              <a:t>Briefly revisit CRT definition from Part 1.</a:t>
            </a:r>
          </a:p>
          <a:p>
            <a:endParaRPr lang="en-US" b="1" dirty="0"/>
          </a:p>
          <a:p>
            <a:r>
              <a:rPr lang="en-US" b="1" dirty="0"/>
              <a:t>(original notes below)</a:t>
            </a:r>
          </a:p>
          <a:p>
            <a:pPr fontAlgn="base"/>
            <a:r>
              <a:rPr lang="en-US" dirty="0"/>
              <a:t>When </a:t>
            </a:r>
            <a:r>
              <a:rPr lang="en-US" dirty="0" err="1"/>
              <a:t>Zaretta</a:t>
            </a:r>
            <a:r>
              <a:rPr lang="en-US" dirty="0"/>
              <a:t> Hammond opens her sessions on CRT, she asks groups to describe what CRT is. More often than not, every group emphasizes a different aspect of culturally responsive teaching that is a mix of truth and misconceptions. It’s like </a:t>
            </a:r>
            <a:r>
              <a:rPr lang="en-US" dirty="0">
                <a:hlinkClick r:id="rId3"/>
              </a:rPr>
              <a:t>the story of the king who asked six blind men</a:t>
            </a:r>
            <a:r>
              <a:rPr lang="en-US" dirty="0"/>
              <a:t> to tell them what an elephant was like. One felt his tail and said it was like a rope. Another had hold of a big floppy ear and likened the elephant to a fan. And so it went.</a:t>
            </a:r>
          </a:p>
          <a:p>
            <a:pPr fontAlgn="base"/>
            <a:endParaRPr lang="en-US" dirty="0"/>
          </a:p>
          <a:p>
            <a:pPr fontAlgn="base"/>
            <a:r>
              <a:rPr lang="en-US" dirty="0"/>
              <a:t>Well, that’s pretty much what it’s like hearing folks talk about culturally responsive teaching. In reality it isn’t a set of best practices, but a process.</a:t>
            </a:r>
            <a:endParaRPr lang="en-US" b="1" dirty="0">
              <a:hlinkClick r:id="rId4"/>
            </a:endParaRPr>
          </a:p>
          <a:p>
            <a:endParaRPr lang="en-US" b="1" dirty="0">
              <a:hlinkClick r:id="rId4"/>
            </a:endParaRPr>
          </a:p>
          <a:p>
            <a:r>
              <a:rPr lang="en-US" dirty="0"/>
              <a:t>Read the definition of CRT aloud. </a:t>
            </a:r>
          </a:p>
          <a:p>
            <a:r>
              <a:rPr lang="en-US" dirty="0"/>
              <a:t>Have participants enter key words/phrases into the chat</a:t>
            </a:r>
            <a:endParaRPr lang="en-US" b="0" dirty="0"/>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41</a:t>
            </a:fld>
            <a:endParaRPr lang="en-US"/>
          </a:p>
        </p:txBody>
      </p:sp>
    </p:spTree>
    <p:extLst>
      <p:ext uri="{BB962C8B-B14F-4D97-AF65-F5344CB8AC3E}">
        <p14:creationId xmlns:p14="http://schemas.microsoft.com/office/powerpoint/2010/main" val="1093466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11:56-11:57</a:t>
            </a:r>
          </a:p>
          <a:p>
            <a:r>
              <a:rPr lang="en-US" dirty="0"/>
              <a:t>1 minutes</a:t>
            </a:r>
          </a:p>
          <a:p>
            <a:endParaRPr lang="en-US" dirty="0"/>
          </a:p>
          <a:p>
            <a:r>
              <a:rPr lang="en-US" dirty="0"/>
              <a:t>Briefly revisit the framework. Name that today we’ll be digging into the “Learning Partnerships” element.</a:t>
            </a:r>
          </a:p>
          <a:p>
            <a:endParaRPr lang="en-US" dirty="0"/>
          </a:p>
          <a:p>
            <a:r>
              <a:rPr lang="en-US" dirty="0"/>
              <a:t>(original notes below)</a:t>
            </a:r>
          </a:p>
          <a:p>
            <a:r>
              <a:rPr lang="en-US" dirty="0"/>
              <a:t>To best understand CRT, what educators need is a framework for organizing the process. The Ready for Rigor frame takes the key elements of cultural responsiveness and organizes them into four practice areas. Unlike the individual part of the elephant that is mistaken for the whole, each area of the frame is interdependent with the others. The social-emotional and cognitive aspects of teaching and learning show up in each area. At its core is the neuroscience that unifies the frame: the brain’s reaction to living in a </a:t>
            </a:r>
            <a:r>
              <a:rPr lang="en-US" dirty="0">
                <a:hlinkClick r:id="rId3"/>
              </a:rPr>
              <a:t>racialized world </a:t>
            </a:r>
            <a:r>
              <a:rPr lang="en-US" dirty="0"/>
              <a:t>as well as how it programs itself using culture.</a:t>
            </a:r>
          </a:p>
          <a:p>
            <a:endParaRPr lang="en-US" dirty="0"/>
          </a:p>
          <a:p>
            <a:pPr fontAlgn="base"/>
            <a:r>
              <a:rPr lang="en-US" dirty="0"/>
              <a:t>Then there is the inner circle with the four staple practices of every culturally responsive teacher.</a:t>
            </a:r>
          </a:p>
          <a:p>
            <a:pPr fontAlgn="base"/>
            <a:r>
              <a:rPr lang="en-US" b="1" dirty="0"/>
              <a:t>Affirmation</a:t>
            </a:r>
            <a:r>
              <a:rPr lang="en-US" dirty="0"/>
              <a:t> – noticing and naming the unique talents and gifts of each child, especially those culturally grounded ways of being and expressing oneself.</a:t>
            </a:r>
          </a:p>
          <a:p>
            <a:pPr fontAlgn="base"/>
            <a:r>
              <a:rPr lang="en-US" b="1" dirty="0"/>
              <a:t>Validation</a:t>
            </a:r>
            <a:r>
              <a:rPr lang="en-US" dirty="0"/>
              <a:t> – acknowledging to children through word or deed the impact of unearned disadvantage in a racialized society without guilt or excuses.</a:t>
            </a:r>
          </a:p>
          <a:p>
            <a:pPr fontAlgn="base"/>
            <a:r>
              <a:rPr lang="en-US" b="1" dirty="0"/>
              <a:t>Instructional Conversation</a:t>
            </a:r>
            <a:r>
              <a:rPr lang="en-US" dirty="0"/>
              <a:t> — talking with children regularly about their learning process in order to move them safely into their zone of proximal development.</a:t>
            </a:r>
          </a:p>
          <a:p>
            <a:pPr fontAlgn="base"/>
            <a:r>
              <a:rPr lang="en-US" b="1" dirty="0"/>
              <a:t>“Wise” Feedback</a:t>
            </a:r>
            <a:r>
              <a:rPr lang="en-US" dirty="0"/>
              <a:t> – providing children with wise feedback, what Claude Steele says is the anecdote to </a:t>
            </a:r>
            <a:r>
              <a:rPr lang="en-US" dirty="0">
                <a:hlinkClick r:id="rId4"/>
              </a:rPr>
              <a:t>stereotype threat</a:t>
            </a:r>
            <a:r>
              <a:rPr lang="en-US" dirty="0"/>
              <a:t>. It is corrective feedback that first affirms the child‘s capacity to meet the goal or standard, tells him honestly where he missed the mark, gives him actionable steps to improve his learning, and helps him monitor his progress.</a:t>
            </a:r>
          </a:p>
          <a:p>
            <a:endParaRPr lang="en-US" dirty="0"/>
          </a:p>
          <a:p>
            <a:r>
              <a:rPr lang="en-US" dirty="0"/>
              <a:t>There’s no magic to the Ready for Rigor frame and it’s not the only culturally responsive frame out there. The real point is that you have to have some type of framework to make culturally responsiveness operational. The art of cultural responsiveness lies in weaving together these four practices areas into a process that calms the brain and sets the stage for </a:t>
            </a:r>
            <a:r>
              <a:rPr lang="en-US" dirty="0">
                <a:hlinkClick r:id="rId5"/>
              </a:rPr>
              <a:t>neuroplasticity</a:t>
            </a:r>
            <a:r>
              <a:rPr lang="en-US" dirty="0"/>
              <a:t> where the brain can grow itself.</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42</a:t>
            </a:fld>
            <a:endParaRPr lang="en-US"/>
          </a:p>
        </p:txBody>
      </p:sp>
    </p:spTree>
    <p:extLst>
      <p:ext uri="{BB962C8B-B14F-4D97-AF65-F5344CB8AC3E}">
        <p14:creationId xmlns:p14="http://schemas.microsoft.com/office/powerpoint/2010/main" val="2500640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cs typeface="Arial" pitchFamily="34" charset="0"/>
              </a:rPr>
              <a:pPr fontAlgn="base">
                <a:spcBef>
                  <a:spcPct val="0"/>
                </a:spcBef>
                <a:spcAft>
                  <a:spcPct val="0"/>
                </a:spcAft>
              </a:pPr>
              <a:t>43</a:t>
            </a:fld>
            <a:endParaRPr lang="en-US">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11:57</a:t>
            </a:r>
          </a:p>
          <a:p>
            <a:pPr>
              <a:spcBef>
                <a:spcPct val="0"/>
              </a:spcBef>
            </a:pPr>
            <a:endParaRPr lang="en-US" dirty="0"/>
          </a:p>
          <a:p>
            <a:pPr>
              <a:spcBef>
                <a:spcPct val="0"/>
              </a:spcBef>
            </a:pPr>
            <a:r>
              <a:rPr lang="en-US" dirty="0"/>
              <a:t>Provide an overview</a:t>
            </a:r>
            <a:r>
              <a:rPr lang="en-US" baseline="0" dirty="0"/>
              <a:t> of the agenda, describing how you will meet the session objectives over the course of the session.</a:t>
            </a:r>
          </a:p>
          <a:p>
            <a:pPr>
              <a:spcBef>
                <a:spcPct val="0"/>
              </a:spcBef>
            </a:pPr>
            <a:endParaRPr lang="en-US" baseline="0" dirty="0"/>
          </a:p>
        </p:txBody>
      </p:sp>
    </p:spTree>
    <p:extLst>
      <p:ext uri="{BB962C8B-B14F-4D97-AF65-F5344CB8AC3E}">
        <p14:creationId xmlns:p14="http://schemas.microsoft.com/office/powerpoint/2010/main" val="2717792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11:52-11:57</a:t>
            </a:r>
          </a:p>
          <a:p>
            <a:r>
              <a:rPr lang="en-US" dirty="0"/>
              <a:t>5 mins.</a:t>
            </a:r>
          </a:p>
          <a:p>
            <a:endParaRPr lang="en-US" dirty="0"/>
          </a:p>
          <a:p>
            <a:r>
              <a:rPr lang="en-US" dirty="0"/>
              <a:t>Name up front that the next few slides will be a bit of me talking to share information, then we’ll all do some exploration and integration of this content together.</a:t>
            </a:r>
          </a:p>
          <a:p>
            <a:endParaRPr lang="en-US" dirty="0"/>
          </a:p>
          <a:p>
            <a:r>
              <a:rPr lang="en-US" dirty="0"/>
              <a:t>The second practice area of the Ready for Rigor frame is focused on reframing and repositioning child-teacher relationships as the key ingredient in helping culturally and linguistically diverse learners authentically engage.</a:t>
            </a:r>
          </a:p>
          <a:p>
            <a:endParaRPr lang="en-US" dirty="0"/>
          </a:p>
          <a:p>
            <a:r>
              <a:rPr lang="en-US" dirty="0"/>
              <a:t>Why? In a collectivist, community-based culture, relationships are the </a:t>
            </a:r>
            <a:r>
              <a:rPr lang="en-US" dirty="0" err="1"/>
              <a:t>founcation</a:t>
            </a:r>
            <a:r>
              <a:rPr lang="en-US" dirty="0"/>
              <a:t> of all social and cognitive endeavors. All human beings are hardwired for relationships after living in communal, cooperative settings for millions of years.</a:t>
            </a:r>
          </a:p>
          <a:p>
            <a:endParaRPr lang="en-US" dirty="0"/>
          </a:p>
          <a:p>
            <a:r>
              <a:rPr lang="en-US" dirty="0"/>
              <a:t>At the core of positive relationships is trust. Caring is the way that we generate the trust that builds relationships. We have to not only care about children in a general sense, but also care for them in a physical and emotional sense. </a:t>
            </a:r>
          </a:p>
          <a:p>
            <a:endParaRPr lang="en-US" dirty="0"/>
          </a:p>
          <a:p>
            <a:r>
              <a:rPr lang="en-US" dirty="0"/>
              <a:t>Neuroscience tells us the brain feels safest and relaxed when we are connected to others we trust to treat us well. It responds to this connection by secreting oxytocin, called the bonding hormone. Oxytocin makes us want to build a trusting relationship with the other person we are interacting with. Simple gestures (a smile, nod of the head, pat on the back, etc.) from another person stimulates the release of oxytocin in the recipient. </a:t>
            </a:r>
          </a:p>
          <a:p>
            <a:endParaRPr lang="en-US" dirty="0"/>
          </a:p>
          <a:p>
            <a:r>
              <a:rPr lang="en-US" dirty="0"/>
              <a:t>More than that, researchers found that when individuals won the trust of another, their own brains responded by producing oxytocin—to make sure we connect with others, our brains developed “mirror neurons” to keep us in sync with each other. Mirror neurons encourage us to match our body language and facial expressions to the other person’s to signal trust and rapport. This synchronizing dance triggers our relaxation response, and we feel more trusting. The culturally responsive teacher uses </a:t>
            </a:r>
            <a:r>
              <a:rPr lang="en-US" dirty="0" err="1"/>
              <a:t>thi</a:t>
            </a:r>
            <a:r>
              <a:rPr lang="en-US" dirty="0"/>
              <a:t> </a:t>
            </a:r>
            <a:r>
              <a:rPr lang="en-US" dirty="0" err="1"/>
              <a:t>sinformation</a:t>
            </a:r>
            <a:r>
              <a:rPr lang="en-US" dirty="0"/>
              <a:t> to make a more personal and authentic connection with children across differences.</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44</a:t>
            </a:fld>
            <a:endParaRPr lang="en-US"/>
          </a:p>
        </p:txBody>
      </p:sp>
    </p:spTree>
    <p:extLst>
      <p:ext uri="{BB962C8B-B14F-4D97-AF65-F5344CB8AC3E}">
        <p14:creationId xmlns:p14="http://schemas.microsoft.com/office/powerpoint/2010/main" val="1057153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11:57-12:01</a:t>
            </a:r>
          </a:p>
          <a:p>
            <a:r>
              <a:rPr lang="en-US" dirty="0"/>
              <a:t>4 mins.</a:t>
            </a:r>
          </a:p>
          <a:p>
            <a:endParaRPr lang="en-US" dirty="0"/>
          </a:p>
          <a:p>
            <a:r>
              <a:rPr lang="en-US" dirty="0"/>
              <a:t>The only way to get children to open up to us is to show we authentically care about who they are, what they have to say, and how they feel. Caring within a culturally responsive context automatically places teachers in a different kind of emotional and academic partnership with children. This relationship is anchored in affirmation, mutual respect, and validation that breeds an unshakable belief that all our children, including our most marginalized, not only can but will learn and achieve to their fullest potential. </a:t>
            </a:r>
          </a:p>
          <a:p>
            <a:endParaRPr lang="en-US" dirty="0"/>
          </a:p>
          <a:p>
            <a:r>
              <a:rPr lang="en-US" dirty="0"/>
              <a:t>Rapport is generally defined as a sympathetic connection with another person that results in that warm, friendly feeling you get when you are in sync. In CRT, rapport is connected to the idea of affirmation. </a:t>
            </a:r>
          </a:p>
          <a:p>
            <a:endParaRPr lang="en-US" dirty="0"/>
          </a:p>
          <a:p>
            <a:r>
              <a:rPr lang="en-US" dirty="0"/>
              <a:t>Affirmation simply means that we acknowledge the personhood of our children through words and actions that say to them “I care about you”.  Affirmation and rapport are about building trust. Trust and fear are inversely related; fear activates the amygdala and the release of cortisol, which triggers the fight, flight, or freeze responses, and stops all learning for about 20 minutes. Trust deactivates the amygdala and blocks the release of cortisol, therefore freeing up the brain for other activities like creativity, learning, and problem solving. </a:t>
            </a:r>
          </a:p>
          <a:p>
            <a:endParaRPr lang="en-US" dirty="0"/>
          </a:p>
          <a:p>
            <a:r>
              <a:rPr lang="en-US" dirty="0"/>
              <a:t>In the inner circle of the Ready for Rigor framework, affirmation and validation are two practices that undergird all efforts to operationalize rapport building. Affirming is simply acknowledging the personhood of each child, appreciating all aspects of them especially those culturally specific traits that have been negated by the dominant culture. Validation, on the other hand, is your explicit acknowledgement to children that you are aware of the inequities that impact their lives.</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45</a:t>
            </a:fld>
            <a:endParaRPr lang="en-US"/>
          </a:p>
        </p:txBody>
      </p:sp>
    </p:spTree>
    <p:extLst>
      <p:ext uri="{BB962C8B-B14F-4D97-AF65-F5344CB8AC3E}">
        <p14:creationId xmlns:p14="http://schemas.microsoft.com/office/powerpoint/2010/main" val="455158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12:01-12:05</a:t>
            </a:r>
          </a:p>
          <a:p>
            <a:r>
              <a:rPr lang="en-US" dirty="0"/>
              <a:t>4 minutes</a:t>
            </a:r>
          </a:p>
          <a:p>
            <a:endParaRPr lang="en-US" dirty="0"/>
          </a:p>
          <a:p>
            <a:r>
              <a:rPr lang="en-US" dirty="0"/>
              <a:t>Feeling connected grows slowly and requires time for people to get to know each other. It happens in our small day-to-day interactions. Children begin to feel cared for when they recognize and experience familiar forms of affection and nurturing. </a:t>
            </a:r>
          </a:p>
          <a:p>
            <a:endParaRPr lang="en-US" dirty="0"/>
          </a:p>
          <a:p>
            <a:r>
              <a:rPr lang="en-US" dirty="0"/>
              <a:t>Wondering where to start? Trust begins with listening. The most powerful way to build rapport is by practicing what Reggio Emilia practitioners call a pedagogy of listening. Listening communicates a sense of respect for and an interest in the child’s contributions.</a:t>
            </a:r>
          </a:p>
          <a:p>
            <a:endParaRPr lang="en-US" dirty="0"/>
          </a:p>
          <a:p>
            <a:r>
              <a:rPr lang="en-US" dirty="0"/>
              <a:t>Research says that 70% of communication is nonverbal. Consider what this means for our youngest learners who are still making sense of the world! Listening doesn’t just mean hearing words that children are saying, but the emotional quality of the interaction. Even before we try to make a connection with children by being friendlier or sharing of ourselves, effective CRT practitioners start with listening.  We need the kind of empathetic, attentive listening that builds rapport every day. </a:t>
            </a:r>
          </a:p>
          <a:p>
            <a:endParaRPr lang="en-US" dirty="0"/>
          </a:p>
          <a:p>
            <a:r>
              <a:rPr lang="en-US" dirty="0"/>
              <a:t>ASK: Many of us work with children who are not yet using words and sentences. What could empathetic, attentive listening look like with our youngest children? </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46</a:t>
            </a:fld>
            <a:endParaRPr lang="en-US"/>
          </a:p>
        </p:txBody>
      </p:sp>
    </p:spTree>
    <p:extLst>
      <p:ext uri="{BB962C8B-B14F-4D97-AF65-F5344CB8AC3E}">
        <p14:creationId xmlns:p14="http://schemas.microsoft.com/office/powerpoint/2010/main" val="3885300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12:05-12:10</a:t>
            </a:r>
          </a:p>
          <a:p>
            <a:r>
              <a:rPr lang="en-US" dirty="0"/>
              <a:t>5 minutes</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47</a:t>
            </a:fld>
            <a:endParaRPr lang="en-US"/>
          </a:p>
        </p:txBody>
      </p:sp>
    </p:spTree>
    <p:extLst>
      <p:ext uri="{BB962C8B-B14F-4D97-AF65-F5344CB8AC3E}">
        <p14:creationId xmlns:p14="http://schemas.microsoft.com/office/powerpoint/2010/main" val="3308362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EC2F66D-F8CA-4BC5-8272-89B48E1353E2}"/>
              </a:ext>
            </a:extLst>
          </p:cNvPr>
          <p:cNvSpPr>
            <a:spLocks noGrp="1"/>
          </p:cNvSpPr>
          <p:nvPr>
            <p:ph type="body" idx="1"/>
          </p:nvPr>
        </p:nvSpPr>
        <p:spPr/>
        <p:txBody>
          <a:bodyPr>
            <a:normAutofit/>
          </a:bodyPr>
          <a:lstStyle/>
          <a:p>
            <a:r>
              <a:rPr lang="en-US" dirty="0"/>
              <a:t>12:10-12:19</a:t>
            </a:r>
          </a:p>
          <a:p>
            <a:r>
              <a:rPr lang="en-US" dirty="0"/>
              <a:t>9 mins</a:t>
            </a:r>
          </a:p>
          <a:p>
            <a:endParaRPr lang="en-US" dirty="0"/>
          </a:p>
          <a:p>
            <a:r>
              <a:rPr lang="en-US" dirty="0"/>
              <a:t>5 mins—read and annotate</a:t>
            </a:r>
          </a:p>
          <a:p>
            <a:r>
              <a:rPr lang="en-US" dirty="0"/>
              <a:t>4 mins—which of these resonate with you most? Which have you used before? Which would be new to try?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12:19-12:24</a:t>
            </a:r>
          </a:p>
          <a:p>
            <a:r>
              <a:rPr lang="en-US" dirty="0"/>
              <a:t>5 minutes</a:t>
            </a:r>
          </a:p>
          <a:p>
            <a:endParaRPr lang="en-US" dirty="0"/>
          </a:p>
          <a:p>
            <a:r>
              <a:rPr lang="en-US" dirty="0"/>
              <a:t>3 mins—examples of operationalizing selective vulnerability</a:t>
            </a:r>
          </a:p>
          <a:p>
            <a:r>
              <a:rPr lang="en-US" dirty="0"/>
              <a:t>2 mins—any additional ideas?</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49</a:t>
            </a:fld>
            <a:endParaRPr lang="en-US"/>
          </a:p>
        </p:txBody>
      </p:sp>
    </p:spTree>
    <p:extLst>
      <p:ext uri="{BB962C8B-B14F-4D97-AF65-F5344CB8AC3E}">
        <p14:creationId xmlns:p14="http://schemas.microsoft.com/office/powerpoint/2010/main" val="307326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9:03-9:04</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5</a:t>
            </a:fld>
            <a:endParaRPr lang="en-US"/>
          </a:p>
        </p:txBody>
      </p:sp>
    </p:spTree>
    <p:extLst>
      <p:ext uri="{BB962C8B-B14F-4D97-AF65-F5344CB8AC3E}">
        <p14:creationId xmlns:p14="http://schemas.microsoft.com/office/powerpoint/2010/main" val="4218439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4E81333-4115-45C3-A9B5-3689E01EAE87}"/>
              </a:ext>
            </a:extLst>
          </p:cNvPr>
          <p:cNvSpPr>
            <a:spLocks noGrp="1"/>
          </p:cNvSpPr>
          <p:nvPr>
            <p:ph type="body" idx="1"/>
          </p:nvPr>
        </p:nvSpPr>
        <p:spPr/>
        <p:txBody>
          <a:bodyPr/>
          <a:lstStyle/>
          <a:p>
            <a:r>
              <a:rPr lang="en-US" dirty="0"/>
              <a:t>12:24-12:30</a:t>
            </a:r>
          </a:p>
          <a:p>
            <a:r>
              <a:rPr lang="en-US" dirty="0"/>
              <a:t>6 mins.</a:t>
            </a:r>
          </a:p>
          <a:p>
            <a:endParaRPr lang="en-US" dirty="0"/>
          </a:p>
          <a:p>
            <a:r>
              <a:rPr lang="en-US" dirty="0"/>
              <a:t>Individual reflection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cs typeface="Arial" pitchFamily="34" charset="0"/>
              </a:rPr>
              <a:pPr fontAlgn="base">
                <a:spcBef>
                  <a:spcPct val="0"/>
                </a:spcBef>
                <a:spcAft>
                  <a:spcPct val="0"/>
                </a:spcAft>
              </a:pPr>
              <a:t>51</a:t>
            </a:fld>
            <a:endParaRPr lang="en-US">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a:t>12:30</a:t>
            </a:r>
          </a:p>
        </p:txBody>
      </p:sp>
    </p:spTree>
    <p:extLst>
      <p:ext uri="{BB962C8B-B14F-4D97-AF65-F5344CB8AC3E}">
        <p14:creationId xmlns:p14="http://schemas.microsoft.com/office/powerpoint/2010/main" val="47020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12:30-12:46</a:t>
            </a:r>
          </a:p>
          <a:p>
            <a:r>
              <a:rPr lang="en-US" dirty="0"/>
              <a:t>16 minutes</a:t>
            </a:r>
          </a:p>
          <a:p>
            <a:r>
              <a:rPr lang="en-US" dirty="0"/>
              <a:t>7 mins—individual brainstorm</a:t>
            </a:r>
          </a:p>
          <a:p>
            <a:r>
              <a:rPr lang="en-US" dirty="0"/>
              <a:t>7 mins—partners</a:t>
            </a:r>
          </a:p>
          <a:p>
            <a:r>
              <a:rPr lang="en-US" dirty="0"/>
              <a:t>2 mins—whole group share</a:t>
            </a:r>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52</a:t>
            </a:fld>
            <a:endParaRPr lang="en-US"/>
          </a:p>
        </p:txBody>
      </p:sp>
    </p:spTree>
    <p:extLst>
      <p:ext uri="{BB962C8B-B14F-4D97-AF65-F5344CB8AC3E}">
        <p14:creationId xmlns:p14="http://schemas.microsoft.com/office/powerpoint/2010/main" val="1192886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9FDFC-FEB1-4AF5-9288-F78087EB08A2}" type="slidenum">
              <a:rPr lang="en-US">
                <a:solidFill>
                  <a:prstClr val="black"/>
                </a:solidFill>
                <a:cs typeface="Arial" pitchFamily="34" charset="0"/>
              </a:rPr>
              <a:pPr fontAlgn="base">
                <a:spcBef>
                  <a:spcPct val="0"/>
                </a:spcBef>
                <a:spcAft>
                  <a:spcPct val="0"/>
                </a:spcAft>
              </a:pPr>
              <a:t>53</a:t>
            </a:fld>
            <a:endParaRPr lang="en-US">
              <a:solidFill>
                <a:prstClr val="black"/>
              </a:solidFill>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12:46-12:50</a:t>
            </a:r>
          </a:p>
          <a:p>
            <a:pPr>
              <a:spcBef>
                <a:spcPct val="0"/>
              </a:spcBef>
            </a:pPr>
            <a:r>
              <a:rPr lang="en-US" dirty="0"/>
              <a:t>4 minutes</a:t>
            </a:r>
          </a:p>
          <a:p>
            <a:pPr>
              <a:spcBef>
                <a:spcPct val="0"/>
              </a:spcBef>
            </a:pPr>
            <a:endParaRPr lang="en-US" dirty="0"/>
          </a:p>
          <a:p>
            <a:pPr>
              <a:spcBef>
                <a:spcPct val="0"/>
              </a:spcBef>
            </a:pPr>
            <a:endParaRPr lang="en-US" baseline="0" dirty="0"/>
          </a:p>
        </p:txBody>
      </p:sp>
    </p:spTree>
    <p:extLst>
      <p:ext uri="{BB962C8B-B14F-4D97-AF65-F5344CB8AC3E}">
        <p14:creationId xmlns:p14="http://schemas.microsoft.com/office/powerpoint/2010/main" val="1496413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12:50-1:00</a:t>
            </a:r>
          </a:p>
          <a:p>
            <a:r>
              <a:rPr lang="en-US" dirty="0"/>
              <a:t>12:50</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54</a:t>
            </a:fld>
            <a:endParaRPr lang="en-US"/>
          </a:p>
        </p:txBody>
      </p:sp>
    </p:spTree>
    <p:extLst>
      <p:ext uri="{BB962C8B-B14F-4D97-AF65-F5344CB8AC3E}">
        <p14:creationId xmlns:p14="http://schemas.microsoft.com/office/powerpoint/2010/main" val="4081488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 seconds (unnecessary</a:t>
            </a:r>
            <a:r>
              <a:rPr lang="en-US" b="1" baseline="0" dirty="0"/>
              <a:t> to spend time here)</a:t>
            </a:r>
            <a:endParaRPr lang="en-US" b="1" dirty="0"/>
          </a:p>
          <a:p>
            <a:r>
              <a:rPr lang="en-US" dirty="0"/>
              <a:t>12:50-12:51</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251256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12:50-12:51</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56</a:t>
            </a:fld>
            <a:endParaRPr lang="en-US"/>
          </a:p>
        </p:txBody>
      </p:sp>
    </p:spTree>
    <p:extLst>
      <p:ext uri="{BB962C8B-B14F-4D97-AF65-F5344CB8AC3E}">
        <p14:creationId xmlns:p14="http://schemas.microsoft.com/office/powerpoint/2010/main" val="3424706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12:51-12:54</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57</a:t>
            </a:fld>
            <a:endParaRPr lang="en-US"/>
          </a:p>
        </p:txBody>
      </p:sp>
    </p:spTree>
    <p:extLst>
      <p:ext uri="{BB962C8B-B14F-4D97-AF65-F5344CB8AC3E}">
        <p14:creationId xmlns:p14="http://schemas.microsoft.com/office/powerpoint/2010/main" val="2425476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12:54</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177455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7538">
              <a:defRPr/>
            </a:pPr>
            <a:r>
              <a:rPr lang="en-US" dirty="0"/>
              <a:t>12:54-12:56</a:t>
            </a:r>
          </a:p>
          <a:p>
            <a:pPr defTabSz="997538">
              <a:defRPr/>
            </a:pPr>
            <a:r>
              <a:rPr lang="en-US" dirty="0"/>
              <a:t>2 mins</a:t>
            </a:r>
          </a:p>
          <a:p>
            <a:pPr defTabSz="997538">
              <a:defRPr/>
            </a:pPr>
            <a:endParaRPr lang="en-US" dirty="0"/>
          </a:p>
          <a:p>
            <a:pPr defTabSz="997538">
              <a:defRPr/>
            </a:pPr>
            <a:endParaRPr lang="en-US"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59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Header Placeholder 5"/>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363860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9:04-9:15</a:t>
            </a:r>
          </a:p>
          <a:p>
            <a:r>
              <a:rPr lang="en-US" dirty="0"/>
              <a:t>11 minutes total</a:t>
            </a:r>
          </a:p>
          <a:p>
            <a:r>
              <a:rPr lang="en-US" dirty="0"/>
              <a:t>2 mins whole group</a:t>
            </a:r>
          </a:p>
          <a:p>
            <a:r>
              <a:rPr lang="en-US" dirty="0"/>
              <a:t>6 mins small group</a:t>
            </a:r>
          </a:p>
          <a:p>
            <a:r>
              <a:rPr lang="en-US" dirty="0"/>
              <a:t>3 mins for folks to share in whole group</a:t>
            </a:r>
          </a:p>
          <a:p>
            <a:endParaRPr lang="en-US" dirty="0"/>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6</a:t>
            </a:fld>
            <a:endParaRPr lang="en-US"/>
          </a:p>
        </p:txBody>
      </p:sp>
    </p:spTree>
    <p:extLst>
      <p:ext uri="{BB962C8B-B14F-4D97-AF65-F5344CB8AC3E}">
        <p14:creationId xmlns:p14="http://schemas.microsoft.com/office/powerpoint/2010/main" val="2290559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12:56</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60</a:t>
            </a:fld>
            <a:endParaRPr lang="en-US"/>
          </a:p>
        </p:txBody>
      </p:sp>
    </p:spTree>
    <p:extLst>
      <p:ext uri="{BB962C8B-B14F-4D97-AF65-F5344CB8AC3E}">
        <p14:creationId xmlns:p14="http://schemas.microsoft.com/office/powerpoint/2010/main" val="816166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41363"/>
            <a:ext cx="4932362" cy="3698875"/>
          </a:xfrm>
        </p:spPr>
      </p:sp>
      <p:sp>
        <p:nvSpPr>
          <p:cNvPr id="3" name="Notes Placeholder 2"/>
          <p:cNvSpPr>
            <a:spLocks noGrp="1"/>
          </p:cNvSpPr>
          <p:nvPr>
            <p:ph type="body" idx="1"/>
          </p:nvPr>
        </p:nvSpPr>
        <p:spPr/>
        <p:txBody>
          <a:bodyPr/>
          <a:lstStyle/>
          <a:p>
            <a:r>
              <a:rPr lang="en-US" baseline="0" dirty="0"/>
              <a:t>12:56-1:00</a:t>
            </a:r>
          </a:p>
          <a:p>
            <a:endParaRPr lang="en-US" baseline="0" dirty="0"/>
          </a:p>
          <a:p>
            <a:r>
              <a:rPr lang="en-US" baseline="0" dirty="0"/>
              <a:t>https://forms.gle/ScDJareyEt5qfx4C9</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61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Header Placeholder 5"/>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213580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9:15-9:16</a:t>
            </a:r>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7</a:t>
            </a:fld>
            <a:endParaRPr lang="en-US"/>
          </a:p>
        </p:txBody>
      </p:sp>
    </p:spTree>
    <p:extLst>
      <p:ext uri="{BB962C8B-B14F-4D97-AF65-F5344CB8AC3E}">
        <p14:creationId xmlns:p14="http://schemas.microsoft.com/office/powerpoint/2010/main" val="19345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8013">
              <a:defRPr/>
            </a:pPr>
            <a:r>
              <a:rPr lang="en-US" kern="0" dirty="0"/>
              <a:t>9:16-9:21</a:t>
            </a:r>
          </a:p>
          <a:p>
            <a:pPr defTabSz="968013">
              <a:defRPr/>
            </a:pPr>
            <a:r>
              <a:rPr lang="en-US" kern="0" dirty="0"/>
              <a:t>5 minutes</a:t>
            </a:r>
          </a:p>
          <a:p>
            <a:pPr defTabSz="968013">
              <a:defRPr/>
            </a:pPr>
            <a:endParaRPr lang="en-US" kern="0"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8</a:t>
            </a:fld>
            <a:endParaRPr lang="en-US"/>
          </a:p>
        </p:txBody>
      </p:sp>
    </p:spTree>
    <p:extLst>
      <p:ext uri="{BB962C8B-B14F-4D97-AF65-F5344CB8AC3E}">
        <p14:creationId xmlns:p14="http://schemas.microsoft.com/office/powerpoint/2010/main" val="128494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9:21-9:30</a:t>
            </a:r>
          </a:p>
          <a:p>
            <a:r>
              <a:rPr lang="en-US" dirty="0"/>
              <a:t>9 mins. total</a:t>
            </a:r>
          </a:p>
          <a:p>
            <a:r>
              <a:rPr lang="en-US" dirty="0"/>
              <a:t>6 mins: Breakout groups—3 or 4 per group</a:t>
            </a:r>
          </a:p>
          <a:p>
            <a:r>
              <a:rPr lang="en-US" dirty="0"/>
              <a:t>3 mins: Share take-aways whole group</a:t>
            </a:r>
          </a:p>
          <a:p>
            <a:endParaRPr lang="en-US" dirty="0"/>
          </a:p>
        </p:txBody>
      </p:sp>
      <p:sp>
        <p:nvSpPr>
          <p:cNvPr id="4" name="Slide Number Placeholder 3"/>
          <p:cNvSpPr>
            <a:spLocks noGrp="1"/>
          </p:cNvSpPr>
          <p:nvPr>
            <p:ph type="sldNum" sz="quarter" idx="5"/>
          </p:nvPr>
        </p:nvSpPr>
        <p:spPr/>
        <p:txBody>
          <a:bodyPr/>
          <a:lstStyle/>
          <a:p>
            <a:pPr>
              <a:defRPr/>
            </a:pPr>
            <a:fld id="{D8833439-D7E6-4DC1-A886-DD276C1C25A7}" type="slidenum">
              <a:rPr lang="en-US" smtClean="0"/>
              <a:pPr>
                <a:defRPr/>
              </a:pPr>
              <a:t>9</a:t>
            </a:fld>
            <a:endParaRPr lang="en-US"/>
          </a:p>
        </p:txBody>
      </p:sp>
    </p:spTree>
    <p:extLst>
      <p:ext uri="{BB962C8B-B14F-4D97-AF65-F5344CB8AC3E}">
        <p14:creationId xmlns:p14="http://schemas.microsoft.com/office/powerpoint/2010/main" val="1259111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95300" y="2514600"/>
            <a:ext cx="8153400" cy="2057400"/>
          </a:xfrm>
        </p:spPr>
        <p:txBody>
          <a:bodyPr anchor="b" anchorCtr="0"/>
          <a:lstStyle>
            <a:lvl1pPr>
              <a:defRPr sz="4000" b="1">
                <a:solidFill>
                  <a:schemeClr val="tx1"/>
                </a:solidFill>
                <a:latin typeface="Gill Sans MT" panose="020B0502020104020203" pitchFamily="34" charset="0"/>
              </a:defRPr>
            </a:lvl1pPr>
          </a:lstStyle>
          <a:p>
            <a:r>
              <a:rPr lang="en-US"/>
              <a:t>Click to edit Master title style</a:t>
            </a:r>
          </a:p>
        </p:txBody>
      </p:sp>
      <p:sp>
        <p:nvSpPr>
          <p:cNvPr id="4099" name="Rectangle 3"/>
          <p:cNvSpPr>
            <a:spLocks noGrp="1" noChangeArrowheads="1"/>
          </p:cNvSpPr>
          <p:nvPr>
            <p:ph type="subTitle" idx="1"/>
          </p:nvPr>
        </p:nvSpPr>
        <p:spPr>
          <a:xfrm>
            <a:off x="495300" y="4572000"/>
            <a:ext cx="8153400" cy="914400"/>
          </a:xfrm>
        </p:spPr>
        <p:txBody>
          <a:bodyPr/>
          <a:lstStyle>
            <a:lvl1pPr marL="0" indent="0">
              <a:buFontTx/>
              <a:buNone/>
              <a:defRPr sz="2800">
                <a:solidFill>
                  <a:schemeClr val="tx1"/>
                </a:solidFill>
                <a:latin typeface="Gill Sans MT" panose="020B0502020104020203" pitchFamily="34" charset="0"/>
              </a:defRPr>
            </a:lvl1pPr>
          </a:lstStyle>
          <a:p>
            <a:r>
              <a:rPr lang="en-US"/>
              <a:t>Click to edit Master subtitle style</a:t>
            </a:r>
          </a:p>
        </p:txBody>
      </p:sp>
      <p:sp>
        <p:nvSpPr>
          <p:cNvPr id="6" name="Text Placeholder 5"/>
          <p:cNvSpPr>
            <a:spLocks noGrp="1"/>
          </p:cNvSpPr>
          <p:nvPr>
            <p:ph type="body" sz="quarter" idx="10" hasCustomPrompt="1"/>
          </p:nvPr>
        </p:nvSpPr>
        <p:spPr>
          <a:xfrm>
            <a:off x="495301" y="5791200"/>
            <a:ext cx="8153400" cy="609600"/>
          </a:xfrm>
        </p:spPr>
        <p:txBody>
          <a:bodyPr/>
          <a:lstStyle>
            <a:lvl1pPr marL="0" indent="0">
              <a:buNone/>
              <a:defRPr sz="1800" baseline="0">
                <a:solidFill>
                  <a:schemeClr val="tx1"/>
                </a:solidFill>
              </a:defRPr>
            </a:lvl1pPr>
          </a:lstStyle>
          <a:p>
            <a:pPr lvl="0"/>
            <a:r>
              <a:rPr lang="en-US"/>
              <a:t>Click to insert group, date, client, etc.</a:t>
            </a:r>
          </a:p>
        </p:txBody>
      </p:sp>
      <p:sp>
        <p:nvSpPr>
          <p:cNvPr id="2" name="Rectangle 1">
            <a:extLst>
              <a:ext uri="{FF2B5EF4-FFF2-40B4-BE49-F238E27FC236}">
                <a16:creationId xmlns:a16="http://schemas.microsoft.com/office/drawing/2014/main" id="{215F83FD-E5BC-48B3-9CCF-043DE6ED7C16}"/>
              </a:ext>
            </a:extLst>
          </p:cNvPr>
          <p:cNvSpPr/>
          <p:nvPr userDrawn="1"/>
        </p:nvSpPr>
        <p:spPr bwMode="auto">
          <a:xfrm>
            <a:off x="342900" y="609600"/>
            <a:ext cx="8458200" cy="5791200"/>
          </a:xfrm>
          <a:prstGeom prst="rect">
            <a:avLst/>
          </a:prstGeom>
          <a:noFill/>
          <a:ln w="50800" cap="sq" algn="ctr">
            <a:solidFill>
              <a:srgbClr val="126DB6"/>
            </a:solidFill>
            <a:miter lim="800000"/>
            <a:headEnd/>
            <a:tailEnd type="triangle" w="med" len="med"/>
          </a:ln>
        </p:spPr>
        <p:txBody>
          <a:bodyPr wrap="none" rtlCol="0" anchor="ctr"/>
          <a:lstStyle/>
          <a:p>
            <a:pPr algn="ctr"/>
            <a:endParaRPr lang="en-US">
              <a:latin typeface="Book Antiqua" pitchFamily="18" charset="0"/>
            </a:endParaRPr>
          </a:p>
        </p:txBody>
      </p:sp>
      <p:pic>
        <p:nvPicPr>
          <p:cNvPr id="7" name="Picture 6">
            <a:extLst>
              <a:ext uri="{FF2B5EF4-FFF2-40B4-BE49-F238E27FC236}">
                <a16:creationId xmlns:a16="http://schemas.microsoft.com/office/drawing/2014/main" id="{FF0F2F8E-188B-49AD-BED4-DEABDC9154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0"/>
            <a:ext cx="4343400" cy="132961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4800" y="2514600"/>
            <a:ext cx="8610600" cy="2057400"/>
          </a:xfrm>
        </p:spPr>
        <p:txBody>
          <a:bodyPr anchor="b" anchorCtr="0"/>
          <a:lstStyle>
            <a:lvl1pPr>
              <a:defRPr sz="4000" b="1">
                <a:solidFill>
                  <a:schemeClr val="tx1"/>
                </a:solidFill>
                <a:latin typeface="Gill Sans MT" panose="020B0502020104020203" pitchFamily="34" charset="0"/>
              </a:defRPr>
            </a:lvl1pPr>
          </a:lstStyle>
          <a:p>
            <a:r>
              <a:rPr lang="en-US"/>
              <a:t>Click to edit Master title style</a:t>
            </a:r>
          </a:p>
        </p:txBody>
      </p:sp>
      <p:sp>
        <p:nvSpPr>
          <p:cNvPr id="4099" name="Rectangle 3"/>
          <p:cNvSpPr>
            <a:spLocks noGrp="1" noChangeArrowheads="1"/>
          </p:cNvSpPr>
          <p:nvPr>
            <p:ph type="subTitle" idx="1"/>
          </p:nvPr>
        </p:nvSpPr>
        <p:spPr>
          <a:xfrm>
            <a:off x="304800" y="4572000"/>
            <a:ext cx="8610600" cy="914400"/>
          </a:xfrm>
        </p:spPr>
        <p:txBody>
          <a:bodyPr/>
          <a:lstStyle>
            <a:lvl1pPr marL="0" indent="0">
              <a:buFontTx/>
              <a:buNone/>
              <a:defRPr sz="2800">
                <a:solidFill>
                  <a:schemeClr val="tx1"/>
                </a:solidFill>
                <a:latin typeface="Gill Sans MT" panose="020B0502020104020203" pitchFamily="34" charset="0"/>
              </a:defRPr>
            </a:lvl1pPr>
          </a:lstStyle>
          <a:p>
            <a:r>
              <a:rPr lang="en-US"/>
              <a:t>Click to edit Master subtitle style</a:t>
            </a:r>
          </a:p>
        </p:txBody>
      </p:sp>
      <p:sp>
        <p:nvSpPr>
          <p:cNvPr id="6" name="Text Placeholder 5"/>
          <p:cNvSpPr>
            <a:spLocks noGrp="1"/>
          </p:cNvSpPr>
          <p:nvPr>
            <p:ph type="body" sz="quarter" idx="10" hasCustomPrompt="1"/>
          </p:nvPr>
        </p:nvSpPr>
        <p:spPr>
          <a:xfrm>
            <a:off x="304800" y="5791200"/>
            <a:ext cx="863718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8" name="Picture 7">
            <a:extLst>
              <a:ext uri="{FF2B5EF4-FFF2-40B4-BE49-F238E27FC236}">
                <a16:creationId xmlns:a16="http://schemas.microsoft.com/office/drawing/2014/main" id="{4FDD27D8-238E-4995-9CF1-24502E17F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51690" y="1046206"/>
            <a:ext cx="4343400" cy="1329612"/>
          </a:xfrm>
          <a:prstGeom prst="rect">
            <a:avLst/>
          </a:prstGeom>
        </p:spPr>
      </p:pic>
    </p:spTree>
    <p:extLst>
      <p:ext uri="{BB962C8B-B14F-4D97-AF65-F5344CB8AC3E}">
        <p14:creationId xmlns:p14="http://schemas.microsoft.com/office/powerpoint/2010/main" val="1883064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312718" y="228600"/>
            <a:ext cx="8518566"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4340" y="1231392"/>
            <a:ext cx="827532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312718" y="228600"/>
            <a:ext cx="8518566"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Text Placeholder 14"/>
          <p:cNvSpPr>
            <a:spLocks noGrp="1"/>
          </p:cNvSpPr>
          <p:nvPr>
            <p:ph type="body" sz="quarter" idx="11" hasCustomPrompt="1"/>
          </p:nvPr>
        </p:nvSpPr>
        <p:spPr>
          <a:xfrm>
            <a:off x="312718" y="6432514"/>
            <a:ext cx="69342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84677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
        <p:nvSpPr>
          <p:cNvPr id="13" name="Rectangle 3"/>
          <p:cNvSpPr>
            <a:spLocks noGrp="1" noChangeArrowheads="1"/>
          </p:cNvSpPr>
          <p:nvPr>
            <p:ph type="title"/>
          </p:nvPr>
        </p:nvSpPr>
        <p:spPr bwMode="auto">
          <a:xfrm>
            <a:off x="312718" y="228600"/>
            <a:ext cx="8518566"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a:lvl1pPr>
          </a:lstStyle>
          <a:p>
            <a:pPr lvl="0"/>
            <a:r>
              <a:rPr lang="en-US"/>
              <a:t>Click to edit Master title style</a:t>
            </a:r>
          </a:p>
        </p:txBody>
      </p:sp>
    </p:spTree>
    <p:extLst>
      <p:ext uri="{BB962C8B-B14F-4D97-AF65-F5344CB8AC3E}">
        <p14:creationId xmlns:p14="http://schemas.microsoft.com/office/powerpoint/2010/main" val="147094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609600" y="6489700"/>
            <a:ext cx="1981200" cy="231775"/>
          </a:xfrm>
          <a:prstGeom prst="rect">
            <a:avLst/>
          </a:prstGeom>
          <a:ln/>
        </p:spPr>
        <p:txBody>
          <a:bodyPr/>
          <a:lstStyle>
            <a:lvl1pPr>
              <a:defRPr/>
            </a:lvl1pPr>
          </a:lstStyle>
          <a:p>
            <a:pPr>
              <a:defRPr/>
            </a:pPr>
            <a:fld id="{18B9D3A6-7D05-49AE-83CD-83F6AF5D0119}" type="datetimeFigureOut">
              <a:rPr lang="en-US"/>
              <a:pPr>
                <a:defRPr/>
              </a:pPr>
              <a:t>12/15/2020</a:t>
            </a:fld>
            <a:endParaRPr lang="en-US"/>
          </a:p>
        </p:txBody>
      </p:sp>
      <p:sp>
        <p:nvSpPr>
          <p:cNvPr id="5" name="Rectangle 6"/>
          <p:cNvSpPr>
            <a:spLocks noGrp="1" noChangeArrowheads="1"/>
          </p:cNvSpPr>
          <p:nvPr>
            <p:ph type="ftr" sz="quarter" idx="11"/>
          </p:nvPr>
        </p:nvSpPr>
        <p:spPr>
          <a:xfrm>
            <a:off x="3124200" y="6489700"/>
            <a:ext cx="2895600" cy="231775"/>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6553200" y="6453188"/>
            <a:ext cx="1981200" cy="268287"/>
          </a:xfrm>
          <a:prstGeom prst="rect">
            <a:avLst/>
          </a:prstGeom>
          <a:ln/>
        </p:spPr>
        <p:txBody>
          <a:bodyPr/>
          <a:lstStyle>
            <a:lvl1pPr>
              <a:defRPr/>
            </a:lvl1pPr>
          </a:lstStyle>
          <a:p>
            <a:pPr>
              <a:defRPr/>
            </a:pPr>
            <a:fld id="{2F5FCD13-7F3D-4505-95EB-56996EC83EF2}" type="slidenum">
              <a:rPr lang="en-US"/>
              <a:pPr>
                <a:defRPr/>
              </a:pPr>
              <a:t>‹#›</a:t>
            </a:fld>
            <a:endParaRPr lang="en-US"/>
          </a:p>
        </p:txBody>
      </p:sp>
    </p:spTree>
    <p:extLst>
      <p:ext uri="{BB962C8B-B14F-4D97-AF65-F5344CB8AC3E}">
        <p14:creationId xmlns:p14="http://schemas.microsoft.com/office/powerpoint/2010/main" val="72031857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8"/>
          <p:cNvSpPr>
            <a:spLocks noGrp="1"/>
          </p:cNvSpPr>
          <p:nvPr>
            <p:ph type="sldNum" sz="quarter" idx="10"/>
          </p:nvPr>
        </p:nvSpPr>
        <p:spPr>
          <a:xfrm>
            <a:off x="8710613" y="6515100"/>
            <a:ext cx="866775" cy="200055"/>
          </a:xfrm>
          <a:prstGeom prst="rect">
            <a:avLst/>
          </a:prstGeom>
          <a:noFill/>
        </p:spPr>
        <p:txBody>
          <a:bodyPr wrap="square" rtlCol="0">
            <a:spAutoFit/>
          </a:bodyPr>
          <a:lstStyle>
            <a:lvl1pPr>
              <a:defRPr lang="uk-UA" sz="700" b="1" smtClean="0">
                <a:solidFill>
                  <a:schemeClr val="accent2"/>
                </a:solidFill>
              </a:defRPr>
            </a:lvl1pPr>
          </a:lstStyle>
          <a:p>
            <a:fld id="{37D409AB-2201-4E18-8A34-C31753AD9B06}" type="slidenum">
              <a:rPr lang="uk-UA" smtClean="0"/>
              <a:pPr/>
              <a:t>‹#›</a:t>
            </a:fld>
            <a:endParaRPr lang="uk-UA"/>
          </a:p>
        </p:txBody>
      </p:sp>
    </p:spTree>
    <p:extLst>
      <p:ext uri="{BB962C8B-B14F-4D97-AF65-F5344CB8AC3E}">
        <p14:creationId xmlns:p14="http://schemas.microsoft.com/office/powerpoint/2010/main" val="175902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312718" y="228600"/>
            <a:ext cx="8518566"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4"/>
          <p:cNvSpPr>
            <a:spLocks noGrp="1" noChangeArrowheads="1"/>
          </p:cNvSpPr>
          <p:nvPr>
            <p:ph type="body" idx="1"/>
          </p:nvPr>
        </p:nvSpPr>
        <p:spPr bwMode="auto">
          <a:xfrm>
            <a:off x="428306" y="1219200"/>
            <a:ext cx="8278483" cy="5094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1" name="Text Box 9"/>
          <p:cNvSpPr txBox="1">
            <a:spLocks noChangeArrowheads="1"/>
          </p:cNvSpPr>
          <p:nvPr/>
        </p:nvSpPr>
        <p:spPr bwMode="auto">
          <a:xfrm>
            <a:off x="8572014" y="6492226"/>
            <a:ext cx="606865" cy="153888"/>
          </a:xfrm>
          <a:prstGeom prst="rect">
            <a:avLst/>
          </a:prstGeom>
          <a:noFill/>
          <a:ln w="9525">
            <a:noFill/>
            <a:miter lim="800000"/>
            <a:headEnd/>
            <a:tailEnd/>
          </a:ln>
          <a:effectLst/>
        </p:spPr>
        <p:txBody>
          <a:bodyPr wrap="square" lIns="0" tIns="0" rIns="0" bIns="0">
            <a:spAutoFit/>
          </a:bodyPr>
          <a:lstStyle/>
          <a:p>
            <a:pPr algn="l" fontAlgn="auto">
              <a:spcBef>
                <a:spcPct val="50000"/>
              </a:spcBef>
              <a:spcAft>
                <a:spcPts val="0"/>
              </a:spcAft>
              <a:defRPr/>
            </a:pPr>
            <a:r>
              <a:rPr lang="en-US" sz="1000" b="0">
                <a:solidFill>
                  <a:schemeClr val="tx1">
                    <a:lumMod val="65000"/>
                    <a:lumOff val="35000"/>
                  </a:schemeClr>
                </a:solidFill>
                <a:latin typeface="Gill Sans MT" panose="020B0502020104020203" pitchFamily="34" charset="0"/>
                <a:cs typeface="+mn-cs"/>
              </a:rPr>
              <a:t> / </a:t>
            </a:r>
            <a:fld id="{5DDCB601-9600-49A6-96AB-4947D10BB9BA}" type="slidenum">
              <a:rPr lang="en-US" sz="1000" b="0" smtClean="0">
                <a:solidFill>
                  <a:schemeClr val="tx1">
                    <a:lumMod val="65000"/>
                    <a:lumOff val="35000"/>
                  </a:schemeClr>
                </a:solidFill>
                <a:latin typeface="Gill Sans MT" panose="020B0502020104020203" pitchFamily="34" charset="0"/>
                <a:cs typeface="+mn-cs"/>
              </a:rPr>
              <a:pPr algn="l" fontAlgn="auto">
                <a:spcBef>
                  <a:spcPct val="50000"/>
                </a:spcBef>
                <a:spcAft>
                  <a:spcPts val="0"/>
                </a:spcAft>
                <a:defRPr/>
              </a:pPr>
              <a:t>‹#›</a:t>
            </a:fld>
            <a:endParaRPr lang="en-US" sz="1000" b="0">
              <a:solidFill>
                <a:schemeClr val="tx1">
                  <a:lumMod val="65000"/>
                  <a:lumOff val="35000"/>
                </a:schemeClr>
              </a:solidFill>
              <a:latin typeface="Gill Sans MT" panose="020B0502020104020203" pitchFamily="34" charset="0"/>
              <a:cs typeface="+mn-cs"/>
            </a:endParaRPr>
          </a:p>
        </p:txBody>
      </p:sp>
      <p:sp>
        <p:nvSpPr>
          <p:cNvPr id="14" name="Line 8"/>
          <p:cNvSpPr>
            <a:spLocks noChangeShapeType="1"/>
          </p:cNvSpPr>
          <p:nvPr userDrawn="1"/>
        </p:nvSpPr>
        <p:spPr bwMode="auto">
          <a:xfrm>
            <a:off x="304800" y="228600"/>
            <a:ext cx="8534400" cy="0"/>
          </a:xfrm>
          <a:prstGeom prst="line">
            <a:avLst/>
          </a:prstGeom>
          <a:noFill/>
          <a:ln w="25400" cap="sq">
            <a:solidFill>
              <a:srgbClr val="969696"/>
            </a:solidFill>
            <a:round/>
            <a:headEnd type="none" w="sm" len="sm"/>
            <a:tailEnd type="none" w="sm" len="sm"/>
          </a:ln>
          <a:effectLst/>
        </p:spPr>
        <p:txBody>
          <a:bodyPr/>
          <a:lstStyle/>
          <a:p>
            <a:pPr algn="ctr" fontAlgn="auto">
              <a:spcBef>
                <a:spcPts val="0"/>
              </a:spcBef>
              <a:spcAft>
                <a:spcPts val="0"/>
              </a:spcAft>
              <a:defRPr/>
            </a:pPr>
            <a:endParaRPr lang="en-US">
              <a:latin typeface="+mn-lt"/>
              <a:cs typeface="+mn-cs"/>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086600" y="6400800"/>
            <a:ext cx="1409214" cy="431392"/>
          </a:xfrm>
          <a:prstGeom prst="rect">
            <a:avLst/>
          </a:prstGeom>
        </p:spPr>
      </p:pic>
    </p:spTree>
  </p:cSld>
  <p:clrMap bg1="lt1" tx1="dk1" bg2="lt2" tx2="dk2" accent1="accent1" accent2="accent2" accent3="accent3" accent4="accent4" accent5="accent5" accent6="accent6" hlink="hlink" folHlink="folHlink"/>
  <p:sldLayoutIdLst>
    <p:sldLayoutId id="2147483730" r:id="rId1"/>
    <p:sldLayoutId id="2147483738" r:id="rId2"/>
    <p:sldLayoutId id="2147483732" r:id="rId3"/>
    <p:sldLayoutId id="2147483734" r:id="rId4"/>
    <p:sldLayoutId id="2147483739" r:id="rId5"/>
    <p:sldLayoutId id="2147483740" r:id="rId6"/>
    <p:sldLayoutId id="2147483741" r:id="rId7"/>
  </p:sldLayoutIdLst>
  <p:hf sldNum="0" hdr="0" ftr="0" dt="0"/>
  <p:txStyles>
    <p:titleStyle>
      <a:lvl1pPr algn="l" rtl="0" eaLnBrk="1" fontAlgn="base" hangingPunct="1">
        <a:spcBef>
          <a:spcPct val="0"/>
        </a:spcBef>
        <a:spcAft>
          <a:spcPct val="0"/>
        </a:spcAft>
        <a:defRPr sz="1800" b="1">
          <a:solidFill>
            <a:schemeClr val="tx1"/>
          </a:solidFill>
          <a:latin typeface="Gill Sans MT" panose="020B0502020104020203" pitchFamily="34" charset="0"/>
          <a:ea typeface="+mj-ea"/>
          <a:cs typeface="+mj-cs"/>
        </a:defRPr>
      </a:lvl1pPr>
      <a:lvl2pPr algn="l" rtl="0" eaLnBrk="1" fontAlgn="base" hangingPunct="1">
        <a:spcBef>
          <a:spcPct val="0"/>
        </a:spcBef>
        <a:spcAft>
          <a:spcPct val="0"/>
        </a:spcAft>
        <a:defRPr b="1">
          <a:solidFill>
            <a:schemeClr val="tx2"/>
          </a:solidFill>
          <a:latin typeface="Century Gothic" pitchFamily="34" charset="0"/>
          <a:cs typeface="Arial" pitchFamily="34" charset="0"/>
        </a:defRPr>
      </a:lvl2pPr>
      <a:lvl3pPr algn="l" rtl="0" eaLnBrk="1" fontAlgn="base" hangingPunct="1">
        <a:spcBef>
          <a:spcPct val="0"/>
        </a:spcBef>
        <a:spcAft>
          <a:spcPct val="0"/>
        </a:spcAft>
        <a:defRPr b="1">
          <a:solidFill>
            <a:schemeClr val="tx2"/>
          </a:solidFill>
          <a:latin typeface="Century Gothic" pitchFamily="34" charset="0"/>
          <a:cs typeface="Arial" pitchFamily="34" charset="0"/>
        </a:defRPr>
      </a:lvl3pPr>
      <a:lvl4pPr algn="l" rtl="0" eaLnBrk="1" fontAlgn="base" hangingPunct="1">
        <a:spcBef>
          <a:spcPct val="0"/>
        </a:spcBef>
        <a:spcAft>
          <a:spcPct val="0"/>
        </a:spcAft>
        <a:defRPr b="1">
          <a:solidFill>
            <a:schemeClr val="tx2"/>
          </a:solidFill>
          <a:latin typeface="Century Gothic" pitchFamily="34" charset="0"/>
          <a:cs typeface="Arial" pitchFamily="34" charset="0"/>
        </a:defRPr>
      </a:lvl4pPr>
      <a:lvl5pPr algn="l" rtl="0" eaLnBrk="1" fontAlgn="base" hangingPunct="1">
        <a:spcBef>
          <a:spcPct val="0"/>
        </a:spcBef>
        <a:spcAft>
          <a:spcPct val="0"/>
        </a:spcAft>
        <a:defRPr b="1">
          <a:solidFill>
            <a:schemeClr val="tx2"/>
          </a:solidFill>
          <a:latin typeface="Century Gothic" pitchFamily="34" charset="0"/>
          <a:cs typeface="Arial" pitchFamily="34" charset="0"/>
        </a:defRPr>
      </a:lvl5pPr>
      <a:lvl6pPr marL="457200" algn="l" rtl="0" eaLnBrk="1" fontAlgn="base" hangingPunct="1">
        <a:spcBef>
          <a:spcPct val="0"/>
        </a:spcBef>
        <a:spcAft>
          <a:spcPct val="0"/>
        </a:spcAft>
        <a:defRPr b="1">
          <a:solidFill>
            <a:schemeClr val="tx2"/>
          </a:solidFill>
          <a:latin typeface="Century Gothic" pitchFamily="34" charset="0"/>
          <a:cs typeface="Arial" pitchFamily="34" charset="0"/>
        </a:defRPr>
      </a:lvl6pPr>
      <a:lvl7pPr marL="914400" algn="l" rtl="0" eaLnBrk="1" fontAlgn="base" hangingPunct="1">
        <a:spcBef>
          <a:spcPct val="0"/>
        </a:spcBef>
        <a:spcAft>
          <a:spcPct val="0"/>
        </a:spcAft>
        <a:defRPr b="1">
          <a:solidFill>
            <a:schemeClr val="tx2"/>
          </a:solidFill>
          <a:latin typeface="Century Gothic" pitchFamily="34" charset="0"/>
          <a:cs typeface="Arial" pitchFamily="34" charset="0"/>
        </a:defRPr>
      </a:lvl7pPr>
      <a:lvl8pPr marL="1371600" algn="l" rtl="0" eaLnBrk="1" fontAlgn="base" hangingPunct="1">
        <a:spcBef>
          <a:spcPct val="0"/>
        </a:spcBef>
        <a:spcAft>
          <a:spcPct val="0"/>
        </a:spcAft>
        <a:defRPr b="1">
          <a:solidFill>
            <a:schemeClr val="tx2"/>
          </a:solidFill>
          <a:latin typeface="Century Gothic" pitchFamily="34" charset="0"/>
          <a:cs typeface="Arial" pitchFamily="34" charset="0"/>
        </a:defRPr>
      </a:lvl8pPr>
      <a:lvl9pPr marL="1828800" algn="l" rtl="0" eaLnBrk="1" fontAlgn="base" hangingPunct="1">
        <a:spcBef>
          <a:spcPct val="0"/>
        </a:spcBef>
        <a:spcAft>
          <a:spcPct val="0"/>
        </a:spcAft>
        <a:defRPr b="1">
          <a:solidFill>
            <a:schemeClr val="tx2"/>
          </a:solidFill>
          <a:latin typeface="Century Gothic" pitchFamily="34" charset="0"/>
          <a:cs typeface="Arial" pitchFamily="34" charset="0"/>
        </a:defRPr>
      </a:lvl9pPr>
    </p:titleStyle>
    <p:bodyStyle>
      <a:lvl1pPr marL="228600" indent="-228600" algn="l" rtl="0" eaLnBrk="1" fontAlgn="base" hangingPunct="1">
        <a:spcBef>
          <a:spcPct val="20000"/>
        </a:spcBef>
        <a:spcAft>
          <a:spcPct val="0"/>
        </a:spcAft>
        <a:buClr>
          <a:schemeClr val="tx1"/>
        </a:buClr>
        <a:buChar char="•"/>
        <a:defRPr sz="1600">
          <a:solidFill>
            <a:schemeClr val="tx1"/>
          </a:solidFill>
          <a:latin typeface="Minion Pro" panose="02040503050306020203" pitchFamily="18" charset="0"/>
          <a:ea typeface="+mn-ea"/>
          <a:cs typeface="+mn-cs"/>
        </a:defRPr>
      </a:lvl1pPr>
      <a:lvl2pPr marL="571500" indent="-228600" algn="l" rtl="0" eaLnBrk="1" fontAlgn="base" hangingPunct="1">
        <a:spcBef>
          <a:spcPct val="20000"/>
        </a:spcBef>
        <a:spcAft>
          <a:spcPct val="0"/>
        </a:spcAft>
        <a:buClr>
          <a:schemeClr val="tx1"/>
        </a:buClr>
        <a:buChar char="o"/>
        <a:defRPr sz="1600">
          <a:solidFill>
            <a:schemeClr val="tx1"/>
          </a:solidFill>
          <a:latin typeface="Minion Pro" panose="02040503050306020203" pitchFamily="18" charset="0"/>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600">
          <a:solidFill>
            <a:schemeClr val="tx1"/>
          </a:solidFill>
          <a:latin typeface="Minion Pro" panose="02040503050306020203" pitchFamily="18" charset="0"/>
          <a:cs typeface="+mn-cs"/>
        </a:defRPr>
      </a:lvl3pPr>
      <a:lvl4pPr marL="1257300" indent="-228600" algn="l" rtl="0" eaLnBrk="1" fontAlgn="base" hangingPunct="1">
        <a:spcBef>
          <a:spcPct val="20000"/>
        </a:spcBef>
        <a:spcAft>
          <a:spcPct val="0"/>
        </a:spcAft>
        <a:buClr>
          <a:schemeClr val="tx1"/>
        </a:buClr>
        <a:buChar char="•"/>
        <a:defRPr sz="1600">
          <a:solidFill>
            <a:schemeClr val="tx1"/>
          </a:solidFill>
          <a:latin typeface="Minion Pro" panose="02040503050306020203" pitchFamily="18" charset="0"/>
          <a:cs typeface="+mn-cs"/>
        </a:defRPr>
      </a:lvl4pPr>
      <a:lvl5pPr marL="1600200" indent="-228600" algn="l" rtl="0" eaLnBrk="1" fontAlgn="base" hangingPunct="1">
        <a:spcBef>
          <a:spcPct val="25000"/>
        </a:spcBef>
        <a:spcAft>
          <a:spcPct val="0"/>
        </a:spcAft>
        <a:buClr>
          <a:schemeClr val="tx1"/>
        </a:buClr>
        <a:buChar char="•"/>
        <a:defRPr sz="1600">
          <a:solidFill>
            <a:schemeClr val="tx1"/>
          </a:solidFill>
          <a:latin typeface="Minion Pro" panose="02040503050306020203" pitchFamily="18" charset="0"/>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getmespark.com/membership-101-the-welcome-ser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en.wikipedia.org/wiki/File:Starfish,_Mauritiu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theconversation.com/african-stories-to-get-and-keep-kids-reading-during-school-holidays-51589"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theconversation.com/african-stories-to-get-and-keep-kids-reading-during-school-holidays-5158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tex.stackexchange.com/questions/16000/creating-boxed-check-mark"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007jTSdsrg0&amp;list=PLbOD7zOyxjTthyvrn3LrrL8EyZXkfvSCh"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bMxpUwgLs_Y&amp;list=PLG5a7din-gkIBqxwqfaq1r4mMet2Hx4Tz&amp;index=13"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fdZJiWnxhg0&amp;list=PLG5a7din-gkIBqxwqfaq1r4mMet2Hx4Tz&amp;index=3"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goodfreephotos.com/united-states/idaho/other-idaho/white-clouds-peaks-reflect-into-small-lake.jpg.ph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www.meadowscenter.org/institutes/mathematics-institut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www.meadowscenter.org/institutes/mathematics-institute"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thymindoman.com/tag/brai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www.thymindoman.com/tag/brai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flickr.com/photos/imagengine/624503013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2.1"/><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s://www.rawpixel.com/search/brainstormin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www.goodfreephotos.com/united-states/idaho/other-idaho/white-clouds-peaks-reflect-into-small-lake.jpg.php"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dizzyducklingdiary.blogspot.com/2011/06/sun-sun-sun.html"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www.codeitpretty.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pxhere.com/en/photo/457324" TargetMode="External"/><Relationship Id="rId3" Type="http://schemas.openxmlformats.org/officeDocument/2006/relationships/slideLayout" Target="../slideLayouts/slideLayout3.xml"/><Relationship Id="rId7" Type="http://schemas.openxmlformats.org/officeDocument/2006/relationships/image" Target="../media/image7.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 to the Early Childhood SEL Leadership Series!</a:t>
            </a:r>
          </a:p>
        </p:txBody>
      </p:sp>
      <p:pic>
        <p:nvPicPr>
          <p:cNvPr id="7" name="Picture 6" descr="A close up of a sign&#10;&#10;Description automatically generated">
            <a:extLst>
              <a:ext uri="{FF2B5EF4-FFF2-40B4-BE49-F238E27FC236}">
                <a16:creationId xmlns:a16="http://schemas.microsoft.com/office/drawing/2014/main" id="{C8FAF079-9375-41C2-8BBC-BCD5CA74DD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35380" y="617081"/>
            <a:ext cx="6873240" cy="2470071"/>
          </a:xfrm>
          <a:prstGeom prst="rect">
            <a:avLst/>
          </a:prstGeom>
        </p:spPr>
      </p:pic>
      <p:sp>
        <p:nvSpPr>
          <p:cNvPr id="5" name="TextBox 4">
            <a:extLst>
              <a:ext uri="{FF2B5EF4-FFF2-40B4-BE49-F238E27FC236}">
                <a16:creationId xmlns:a16="http://schemas.microsoft.com/office/drawing/2014/main" id="{D249C07B-673A-4545-A213-0F2F74B6A821}"/>
              </a:ext>
            </a:extLst>
          </p:cNvPr>
          <p:cNvSpPr txBox="1"/>
          <p:nvPr/>
        </p:nvSpPr>
        <p:spPr>
          <a:xfrm>
            <a:off x="1379220" y="2954794"/>
            <a:ext cx="6629400" cy="2862322"/>
          </a:xfrm>
          <a:prstGeom prst="rect">
            <a:avLst/>
          </a:prstGeom>
          <a:noFill/>
        </p:spPr>
        <p:txBody>
          <a:bodyPr wrap="square" rtlCol="0">
            <a:spAutoFit/>
          </a:bodyPr>
          <a:lstStyle/>
          <a:p>
            <a:r>
              <a:rPr lang="en-US" b="1" dirty="0">
                <a:latin typeface="+mn-lt"/>
              </a:rPr>
              <a:t>As you join the call, please:</a:t>
            </a:r>
          </a:p>
          <a:p>
            <a:pPr marL="742950" lvl="1" indent="-285750">
              <a:buFont typeface="Arial" panose="020B0604020202020204" pitchFamily="34" charset="0"/>
              <a:buChar char="•"/>
            </a:pPr>
            <a:r>
              <a:rPr lang="en-US" b="1" dirty="0">
                <a:latin typeface="+mn-lt"/>
              </a:rPr>
              <a:t>Mute</a:t>
            </a:r>
            <a:r>
              <a:rPr lang="en-US" dirty="0">
                <a:latin typeface="+mn-lt"/>
              </a:rPr>
              <a:t> your microphone (for now)!</a:t>
            </a:r>
          </a:p>
          <a:p>
            <a:pPr marL="742950" lvl="1" indent="-285750">
              <a:buFont typeface="Arial" panose="020B0604020202020204" pitchFamily="34" charset="0"/>
              <a:buChar char="•"/>
            </a:pPr>
            <a:r>
              <a:rPr lang="en-US" dirty="0">
                <a:latin typeface="+mn-lt"/>
              </a:rPr>
              <a:t>Turn your </a:t>
            </a:r>
            <a:r>
              <a:rPr lang="en-US" b="1" dirty="0">
                <a:latin typeface="+mn-lt"/>
              </a:rPr>
              <a:t>video on </a:t>
            </a:r>
            <a:r>
              <a:rPr lang="en-US" dirty="0">
                <a:latin typeface="+mn-lt"/>
              </a:rPr>
              <a:t>so we can all see each other!</a:t>
            </a:r>
          </a:p>
          <a:p>
            <a:pPr marL="742950" lvl="1" indent="-285750">
              <a:buFont typeface="Arial" panose="020B0604020202020204" pitchFamily="34" charset="0"/>
              <a:buChar char="•"/>
            </a:pPr>
            <a:r>
              <a:rPr lang="en-US" dirty="0">
                <a:latin typeface="+mn-lt"/>
              </a:rPr>
              <a:t>Pull up: </a:t>
            </a:r>
          </a:p>
          <a:p>
            <a:pPr marL="1200150" lvl="2" indent="-285750">
              <a:buFont typeface="Arial" panose="020B0604020202020204" pitchFamily="34" charset="0"/>
              <a:buChar char="•"/>
            </a:pPr>
            <a:r>
              <a:rPr lang="en-US" dirty="0">
                <a:latin typeface="+mn-lt"/>
              </a:rPr>
              <a:t>Session 5 handouts</a:t>
            </a:r>
          </a:p>
          <a:p>
            <a:pPr marL="1200150" lvl="2" indent="-285750">
              <a:buFont typeface="Arial" panose="020B0604020202020204" pitchFamily="34" charset="0"/>
              <a:buChar char="•"/>
            </a:pPr>
            <a:r>
              <a:rPr lang="en-US" dirty="0">
                <a:latin typeface="+mn-lt"/>
              </a:rPr>
              <a:t>The “Nation at Hope” excerpt that was attached to the materials email</a:t>
            </a:r>
          </a:p>
          <a:p>
            <a:pPr marL="742950" lvl="1" indent="-285750">
              <a:buFont typeface="Arial" panose="020B0604020202020204" pitchFamily="34" charset="0"/>
              <a:buChar char="•"/>
            </a:pPr>
            <a:r>
              <a:rPr lang="en-US" dirty="0">
                <a:latin typeface="+mn-lt"/>
              </a:rPr>
              <a:t>Know that you do not need to worry if pets, children, spouses, or other family members make guest appearances during our call today. </a:t>
            </a:r>
            <a:r>
              <a:rPr lang="en-US" dirty="0">
                <a:latin typeface="+mn-lt"/>
                <a:sym typeface="Wingdings" panose="05000000000000000000" pitchFamily="2" charset="2"/>
              </a:rPr>
              <a:t></a:t>
            </a:r>
            <a:endParaRPr lang="en-US" dirty="0">
              <a:latin typeface="+mn-lt"/>
            </a:endParaRPr>
          </a:p>
        </p:txBody>
      </p:sp>
    </p:spTree>
    <p:extLst>
      <p:ext uri="{BB962C8B-B14F-4D97-AF65-F5344CB8AC3E}">
        <p14:creationId xmlns:p14="http://schemas.microsoft.com/office/powerpoint/2010/main" val="197121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31948-EB8C-48B6-9B02-CF27AA0D59F8}"/>
              </a:ext>
            </a:extLst>
          </p:cNvPr>
          <p:cNvSpPr>
            <a:spLocks noGrp="1"/>
          </p:cNvSpPr>
          <p:nvPr>
            <p:ph type="title"/>
          </p:nvPr>
        </p:nvSpPr>
        <p:spPr/>
        <p:txBody>
          <a:bodyPr/>
          <a:lstStyle/>
          <a:p>
            <a:r>
              <a:rPr lang="en-US" dirty="0"/>
              <a:t>Catching our breath</a:t>
            </a:r>
          </a:p>
        </p:txBody>
      </p:sp>
      <p:pic>
        <p:nvPicPr>
          <p:cNvPr id="4" name="Picture 3" descr="A starfish on a sunny day&#10;&#10;Description automatically generated">
            <a:extLst>
              <a:ext uri="{FF2B5EF4-FFF2-40B4-BE49-F238E27FC236}">
                <a16:creationId xmlns:a16="http://schemas.microsoft.com/office/drawing/2014/main" id="{369F0C4D-1688-4DC3-9BDC-1A0134F48D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4100" y="879475"/>
            <a:ext cx="7035800" cy="5276850"/>
          </a:xfrm>
          <a:prstGeom prst="rect">
            <a:avLst/>
          </a:prstGeom>
        </p:spPr>
      </p:pic>
    </p:spTree>
    <p:extLst>
      <p:ext uri="{BB962C8B-B14F-4D97-AF65-F5344CB8AC3E}">
        <p14:creationId xmlns:p14="http://schemas.microsoft.com/office/powerpoint/2010/main" val="1099006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3EFE-5E34-4A3E-9E1A-167D2188D40C}"/>
              </a:ext>
            </a:extLst>
          </p:cNvPr>
          <p:cNvSpPr>
            <a:spLocks noGrp="1"/>
          </p:cNvSpPr>
          <p:nvPr>
            <p:ph type="title"/>
          </p:nvPr>
        </p:nvSpPr>
        <p:spPr/>
        <p:txBody>
          <a:bodyPr/>
          <a:lstStyle/>
          <a:p>
            <a:r>
              <a:rPr lang="en-US"/>
              <a:t>Do Now</a:t>
            </a:r>
          </a:p>
        </p:txBody>
      </p:sp>
      <p:sp>
        <p:nvSpPr>
          <p:cNvPr id="6" name="TextBox 5">
            <a:extLst>
              <a:ext uri="{FF2B5EF4-FFF2-40B4-BE49-F238E27FC236}">
                <a16:creationId xmlns:a16="http://schemas.microsoft.com/office/drawing/2014/main" id="{124E6888-9D35-4788-A304-BD004EE5060E}"/>
              </a:ext>
            </a:extLst>
          </p:cNvPr>
          <p:cNvSpPr txBox="1"/>
          <p:nvPr/>
        </p:nvSpPr>
        <p:spPr>
          <a:xfrm>
            <a:off x="6794500" y="228599"/>
            <a:ext cx="20113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atin typeface="+mn-lt"/>
              </a:rPr>
              <a:t>Handouts, Page 2</a:t>
            </a:r>
          </a:p>
        </p:txBody>
      </p:sp>
      <p:sp>
        <p:nvSpPr>
          <p:cNvPr id="4" name="TextBox 3">
            <a:extLst>
              <a:ext uri="{FF2B5EF4-FFF2-40B4-BE49-F238E27FC236}">
                <a16:creationId xmlns:a16="http://schemas.microsoft.com/office/drawing/2014/main" id="{6CA4CF54-FC79-4549-B5C7-6ED04F012BA7}"/>
              </a:ext>
            </a:extLst>
          </p:cNvPr>
          <p:cNvSpPr txBox="1"/>
          <p:nvPr/>
        </p:nvSpPr>
        <p:spPr>
          <a:xfrm>
            <a:off x="1925246" y="1066800"/>
            <a:ext cx="5293508"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latin typeface="+mn-lt"/>
            </a:endParaRPr>
          </a:p>
          <a:p>
            <a:r>
              <a:rPr lang="en-US" dirty="0"/>
              <a:t>Take a few minutes to list all the ways that social-emotional learning is practiced (intentionally or unintentionally) throughout the day in your center(s) or school(s).</a:t>
            </a:r>
          </a:p>
          <a:p>
            <a:endParaRPr lang="en-US" dirty="0">
              <a:latin typeface="+mn-lt"/>
            </a:endParaRPr>
          </a:p>
        </p:txBody>
      </p:sp>
      <p:pic>
        <p:nvPicPr>
          <p:cNvPr id="5" name="Picture 4" descr="A picture containing person, sitting, child, indoor&#10;&#10;Description automatically generated">
            <a:extLst>
              <a:ext uri="{FF2B5EF4-FFF2-40B4-BE49-F238E27FC236}">
                <a16:creationId xmlns:a16="http://schemas.microsoft.com/office/drawing/2014/main" id="{0B8E3F39-77DF-4483-929A-EFE06B2C840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5528" y="2908628"/>
            <a:ext cx="7552944" cy="3720772"/>
          </a:xfrm>
          <a:prstGeom prst="rect">
            <a:avLst/>
          </a:prstGeom>
        </p:spPr>
      </p:pic>
    </p:spTree>
    <p:extLst>
      <p:ext uri="{BB962C8B-B14F-4D97-AF65-F5344CB8AC3E}">
        <p14:creationId xmlns:p14="http://schemas.microsoft.com/office/powerpoint/2010/main" val="1865088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Integrating Social-Emotional Skills Throughout the Day</a:t>
            </a:r>
          </a:p>
        </p:txBody>
      </p:sp>
      <p:sp>
        <p:nvSpPr>
          <p:cNvPr id="4" name="Subtitle 3"/>
          <p:cNvSpPr>
            <a:spLocks noGrp="1"/>
          </p:cNvSpPr>
          <p:nvPr>
            <p:ph type="subTitle" idx="1"/>
          </p:nvPr>
        </p:nvSpPr>
        <p:spPr/>
        <p:txBody>
          <a:bodyPr/>
          <a:lstStyle/>
          <a:p>
            <a:endParaRPr lang="en-US"/>
          </a:p>
          <a:p>
            <a:r>
              <a:rPr lang="en-US"/>
              <a:t>Nevada Early Childhood SEL Series</a:t>
            </a:r>
          </a:p>
        </p:txBody>
      </p:sp>
      <p:sp>
        <p:nvSpPr>
          <p:cNvPr id="5" name="Text Placeholder 4"/>
          <p:cNvSpPr>
            <a:spLocks noGrp="1"/>
          </p:cNvSpPr>
          <p:nvPr>
            <p:ph type="body" sz="quarter" idx="10"/>
          </p:nvPr>
        </p:nvSpPr>
        <p:spPr/>
        <p:txBody>
          <a:bodyPr/>
          <a:lstStyle/>
          <a:p>
            <a:r>
              <a:rPr lang="en-US" dirty="0"/>
              <a:t>Session 5</a:t>
            </a:r>
          </a:p>
        </p:txBody>
      </p:sp>
    </p:spTree>
    <p:extLst>
      <p:ext uri="{BB962C8B-B14F-4D97-AF65-F5344CB8AC3E}">
        <p14:creationId xmlns:p14="http://schemas.microsoft.com/office/powerpoint/2010/main" val="1888497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 </a:t>
            </a:r>
          </a:p>
        </p:txBody>
      </p:sp>
      <p:sp>
        <p:nvSpPr>
          <p:cNvPr id="3" name="Rectangle 2"/>
          <p:cNvSpPr/>
          <p:nvPr/>
        </p:nvSpPr>
        <p:spPr>
          <a:xfrm>
            <a:off x="762000" y="1166842"/>
            <a:ext cx="7620000" cy="313932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Articulate </a:t>
            </a:r>
            <a:r>
              <a:rPr lang="en-US" b="1" dirty="0">
                <a:solidFill>
                  <a:srgbClr val="000000"/>
                </a:solidFill>
                <a:latin typeface="+mn-lt"/>
                <a:ea typeface="Times New Roman" panose="02020603050405020304" pitchFamily="18" charset="0"/>
              </a:rPr>
              <a:t>the connection between social-emotional development and content-based knowledge </a:t>
            </a:r>
            <a:r>
              <a:rPr lang="en-US" dirty="0">
                <a:solidFill>
                  <a:srgbClr val="000000"/>
                </a:solidFill>
                <a:latin typeface="+mn-lt"/>
                <a:ea typeface="Times New Roman" panose="02020603050405020304" pitchFamily="18" charset="0"/>
              </a:rPr>
              <a:t>to young children’s future success in school and life </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mn-l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Understand and describe what it means to </a:t>
            </a:r>
            <a:r>
              <a:rPr lang="en-US" b="1" dirty="0">
                <a:solidFill>
                  <a:srgbClr val="000000"/>
                </a:solidFill>
                <a:latin typeface="+mn-lt"/>
                <a:ea typeface="Times New Roman" panose="02020603050405020304" pitchFamily="18" charset="0"/>
              </a:rPr>
              <a:t>incorporate social-emotional development throughout the day</a:t>
            </a:r>
            <a:r>
              <a:rPr lang="en-US" dirty="0">
                <a:solidFill>
                  <a:srgbClr val="000000"/>
                </a:solidFill>
                <a:latin typeface="+mn-lt"/>
                <a:ea typeface="Times New Roman" panose="02020603050405020304" pitchFamily="18" charset="0"/>
              </a:rPr>
              <a:t>, in all environments, with a focus on integration with academics</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mn-l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Identify and plan for </a:t>
            </a:r>
            <a:r>
              <a:rPr lang="en-US" b="1" dirty="0">
                <a:solidFill>
                  <a:srgbClr val="000000"/>
                </a:solidFill>
                <a:latin typeface="+mn-lt"/>
                <a:ea typeface="Times New Roman" panose="02020603050405020304" pitchFamily="18" charset="0"/>
              </a:rPr>
              <a:t>opportunities to connect SEL </a:t>
            </a:r>
            <a:r>
              <a:rPr lang="en-US" dirty="0">
                <a:solidFill>
                  <a:srgbClr val="000000"/>
                </a:solidFill>
                <a:latin typeface="+mn-lt"/>
                <a:ea typeface="Times New Roman" panose="02020603050405020304" pitchFamily="18" charset="0"/>
              </a:rPr>
              <a:t>to literacy, math, science, centers, and the world around us</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463278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72C48DA6-09BB-450B-A5B8-DFEA0F9CD306}"/>
              </a:ext>
            </a:extLst>
          </p:cNvPr>
          <p:cNvSpPr/>
          <p:nvPr/>
        </p:nvSpPr>
        <p:spPr>
          <a:xfrm>
            <a:off x="1257300" y="1443841"/>
            <a:ext cx="6629400" cy="4575612"/>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Opening</a:t>
            </a:r>
          </a:p>
          <a:p>
            <a:pPr marL="228600" indent="-228600">
              <a:spcAft>
                <a:spcPts val="2800"/>
              </a:spcAft>
              <a:buClr>
                <a:srgbClr val="000000"/>
              </a:buClr>
            </a:pPr>
            <a:r>
              <a:rPr lang="en-US" sz="1600" b="1" kern="0" dirty="0">
                <a:solidFill>
                  <a:schemeClr val="accent1"/>
                </a:solidFill>
                <a:latin typeface="+mn-lt"/>
                <a:cs typeface="Arial"/>
              </a:rPr>
              <a:t>Why Integrate SEL Across the Day?</a:t>
            </a:r>
          </a:p>
          <a:p>
            <a:pPr marL="228600" lvl="0" indent="-228600">
              <a:spcAft>
                <a:spcPts val="2800"/>
              </a:spcAft>
              <a:buClr>
                <a:srgbClr val="000000"/>
              </a:buClr>
            </a:pPr>
            <a:r>
              <a:rPr lang="en-US" sz="1600" kern="0" dirty="0">
                <a:latin typeface="Myriad Pro"/>
                <a:cs typeface="Arial"/>
              </a:rPr>
              <a:t>How to Integrate SEL Across the Day</a:t>
            </a:r>
            <a:endParaRPr lang="en-US" sz="1600" kern="0" dirty="0">
              <a:solidFill>
                <a:srgbClr val="000000"/>
              </a:solidFill>
              <a:latin typeface="Myriad Pro"/>
              <a:cs typeface="Arial"/>
            </a:endParaRPr>
          </a:p>
          <a:p>
            <a:pPr marL="228600" lvl="0" indent="-228600">
              <a:spcAft>
                <a:spcPts val="2800"/>
              </a:spcAft>
              <a:buClr>
                <a:srgbClr val="000000"/>
              </a:buClr>
            </a:pPr>
            <a:r>
              <a:rPr lang="en-US" sz="1600" kern="0" dirty="0">
                <a:solidFill>
                  <a:srgbClr val="000000"/>
                </a:solidFill>
                <a:latin typeface="Myriad Pro"/>
                <a:cs typeface="Arial"/>
              </a:rPr>
              <a:t>Planning to Integrate SEL Across the Day</a:t>
            </a:r>
          </a:p>
          <a:p>
            <a:pPr marL="228600" indent="-228600">
              <a:spcAft>
                <a:spcPts val="2800"/>
              </a:spcAft>
              <a:buClr>
                <a:srgbClr val="000000"/>
              </a:buClr>
            </a:pPr>
            <a:r>
              <a:rPr lang="en-US" sz="1600" kern="0" dirty="0">
                <a:latin typeface="+mn-lt"/>
                <a:cs typeface="Arial"/>
              </a:rPr>
              <a:t>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1727426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3EFE-5E34-4A3E-9E1A-167D2188D40C}"/>
              </a:ext>
            </a:extLst>
          </p:cNvPr>
          <p:cNvSpPr>
            <a:spLocks noGrp="1"/>
          </p:cNvSpPr>
          <p:nvPr>
            <p:ph type="title"/>
          </p:nvPr>
        </p:nvSpPr>
        <p:spPr/>
        <p:txBody>
          <a:bodyPr/>
          <a:lstStyle/>
          <a:p>
            <a:r>
              <a:rPr lang="en-US"/>
              <a:t>Do Now</a:t>
            </a:r>
          </a:p>
        </p:txBody>
      </p:sp>
      <p:sp>
        <p:nvSpPr>
          <p:cNvPr id="6" name="TextBox 5">
            <a:extLst>
              <a:ext uri="{FF2B5EF4-FFF2-40B4-BE49-F238E27FC236}">
                <a16:creationId xmlns:a16="http://schemas.microsoft.com/office/drawing/2014/main" id="{124E6888-9D35-4788-A304-BD004EE5060E}"/>
              </a:ext>
            </a:extLst>
          </p:cNvPr>
          <p:cNvSpPr txBox="1"/>
          <p:nvPr/>
        </p:nvSpPr>
        <p:spPr>
          <a:xfrm>
            <a:off x="6794500" y="228599"/>
            <a:ext cx="20113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atin typeface="+mn-lt"/>
              </a:rPr>
              <a:t>Handouts, Page 2</a:t>
            </a:r>
          </a:p>
        </p:txBody>
      </p:sp>
      <p:sp>
        <p:nvSpPr>
          <p:cNvPr id="4" name="TextBox 3">
            <a:extLst>
              <a:ext uri="{FF2B5EF4-FFF2-40B4-BE49-F238E27FC236}">
                <a16:creationId xmlns:a16="http://schemas.microsoft.com/office/drawing/2014/main" id="{6CA4CF54-FC79-4549-B5C7-6ED04F012BA7}"/>
              </a:ext>
            </a:extLst>
          </p:cNvPr>
          <p:cNvSpPr txBox="1"/>
          <p:nvPr/>
        </p:nvSpPr>
        <p:spPr>
          <a:xfrm>
            <a:off x="1925246" y="1023258"/>
            <a:ext cx="5293508"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latin typeface="+mn-lt"/>
            </a:endParaRPr>
          </a:p>
          <a:p>
            <a:r>
              <a:rPr lang="en-US" dirty="0"/>
              <a:t>Take a few minutes to list all the ways that social-emotional learning is practiced (intentionally or unintentionally) throughout the day in your center(s) or school(s).</a:t>
            </a:r>
          </a:p>
          <a:p>
            <a:endParaRPr lang="en-US" dirty="0">
              <a:latin typeface="+mn-lt"/>
            </a:endParaRPr>
          </a:p>
        </p:txBody>
      </p:sp>
      <p:pic>
        <p:nvPicPr>
          <p:cNvPr id="5" name="Picture 4" descr="A picture containing person, sitting, child, indoor&#10;&#10;Description automatically generated">
            <a:extLst>
              <a:ext uri="{FF2B5EF4-FFF2-40B4-BE49-F238E27FC236}">
                <a16:creationId xmlns:a16="http://schemas.microsoft.com/office/drawing/2014/main" id="{0B8E3F39-77DF-4483-929A-EFE06B2C840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5528" y="2908628"/>
            <a:ext cx="7552944" cy="3720772"/>
          </a:xfrm>
          <a:prstGeom prst="rect">
            <a:avLst/>
          </a:prstGeom>
        </p:spPr>
      </p:pic>
    </p:spTree>
    <p:extLst>
      <p:ext uri="{BB962C8B-B14F-4D97-AF65-F5344CB8AC3E}">
        <p14:creationId xmlns:p14="http://schemas.microsoft.com/office/powerpoint/2010/main" val="79121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ectangle 16"/>
          <p:cNvSpPr/>
          <p:nvPr/>
        </p:nvSpPr>
        <p:spPr>
          <a:xfrm>
            <a:off x="0" y="-19243"/>
            <a:ext cx="9144000" cy="6858000"/>
          </a:xfrm>
          <a:prstGeom prst="rect">
            <a:avLst/>
          </a:prstGeom>
          <a:solidFill>
            <a:schemeClr val="accent1">
              <a:lumMod val="50000"/>
              <a:alpha val="71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latin typeface="Calibri" panose="020F0502020204030204" pitchFamily="34" charset="0"/>
            </a:endParaRPr>
          </a:p>
        </p:txBody>
      </p:sp>
      <p:sp>
        <p:nvSpPr>
          <p:cNvPr id="7" name="Rounded Rectangle 6"/>
          <p:cNvSpPr/>
          <p:nvPr/>
        </p:nvSpPr>
        <p:spPr>
          <a:xfrm>
            <a:off x="27709" y="770751"/>
            <a:ext cx="9005455" cy="6445524"/>
          </a:xfrm>
          <a:prstGeom prst="roundRect">
            <a:avLst/>
          </a:prstGeom>
          <a:noFill/>
        </p:spPr>
        <p:txBody>
          <a:bodyPr wrap="square">
            <a:spAutoFit/>
          </a:bodyPr>
          <a:lstStyle/>
          <a:p>
            <a:r>
              <a:rPr lang="en-US" sz="2200" dirty="0">
                <a:solidFill>
                  <a:schemeClr val="bg1"/>
                </a:solidFill>
                <a:latin typeface="+mn-lt"/>
              </a:rPr>
              <a:t>Social and emotional learning (SEL) is an integral part of education and human development. SEL is the process through which all young people and adults acquire and apply the knowledge, skills, and attitudes to develop healthy identities, manage emotions and achieve personal and collective goals, feel and show empathy for others, establish and maintain supportive relationships, and make responsible and caring decisions.</a:t>
            </a:r>
          </a:p>
          <a:p>
            <a:endParaRPr lang="en-US" sz="2200" dirty="0">
              <a:solidFill>
                <a:schemeClr val="bg1"/>
              </a:solidFill>
              <a:latin typeface="+mn-lt"/>
            </a:endParaRPr>
          </a:p>
          <a:p>
            <a:r>
              <a:rPr lang="en-US" sz="2200" dirty="0">
                <a:solidFill>
                  <a:schemeClr val="bg1"/>
                </a:solidFill>
                <a:latin typeface="+mn-lt"/>
              </a:rPr>
              <a:t>SEL advances educational equity and excellence through authentic center- or school-family-community partnerships to establish learning environments and experiences that feature trusting and collaborative relationships, rigorous and meaningful curriculum and instruction, and ongoing evaluation. SEL can help address various forms of inequity and empower young people and adults to co-create thriving centers and schools and contribute to safe, healthy, and just communities.</a:t>
            </a:r>
          </a:p>
          <a:p>
            <a:endParaRPr lang="en-US" sz="2057" i="1" dirty="0">
              <a:solidFill>
                <a:schemeClr val="bg1"/>
              </a:solidFill>
              <a:effectLst>
                <a:outerShdw blurRad="50800" dist="38100" dir="2700000" algn="tl" rotWithShape="0">
                  <a:prstClr val="black">
                    <a:alpha val="40000"/>
                  </a:prstClr>
                </a:outerShdw>
              </a:effectLst>
              <a:latin typeface="Calibri" panose="020F0502020204030204" pitchFamily="34" charset="0"/>
              <a:ea typeface="DIN" charset="0"/>
              <a:cs typeface="DIN" charset="0"/>
            </a:endParaRPr>
          </a:p>
        </p:txBody>
      </p:sp>
      <p:sp>
        <p:nvSpPr>
          <p:cNvPr id="19" name="TextBox 18"/>
          <p:cNvSpPr txBox="1"/>
          <p:nvPr/>
        </p:nvSpPr>
        <p:spPr>
          <a:xfrm>
            <a:off x="332510" y="0"/>
            <a:ext cx="7042865" cy="962892"/>
          </a:xfrm>
          <a:prstGeom prst="rect">
            <a:avLst/>
          </a:prstGeom>
          <a:noFill/>
        </p:spPr>
        <p:txBody>
          <a:bodyPr wrap="square" rtlCol="0">
            <a:spAutoFit/>
          </a:bodyPr>
          <a:lstStyle/>
          <a:p>
            <a:pPr lvl="0"/>
            <a:r>
              <a:rPr lang="en-US" sz="5657" b="1" dirty="0">
                <a:solidFill>
                  <a:schemeClr val="bg1"/>
                </a:solidFill>
                <a:effectLst>
                  <a:outerShdw blurRad="50800" dist="38100" dir="2700000" algn="tl" rotWithShape="0">
                    <a:prstClr val="black">
                      <a:alpha val="40000"/>
                    </a:prstClr>
                  </a:outerShdw>
                </a:effectLst>
                <a:latin typeface="+mj-lt"/>
                <a:ea typeface="DIN-Bold" charset="0"/>
                <a:cs typeface="Calibri"/>
              </a:rPr>
              <a:t>SEL is… </a:t>
            </a:r>
          </a:p>
        </p:txBody>
      </p:sp>
    </p:spTree>
    <p:extLst>
      <p:ext uri="{BB962C8B-B14F-4D97-AF65-F5344CB8AC3E}">
        <p14:creationId xmlns:p14="http://schemas.microsoft.com/office/powerpoint/2010/main" val="264056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83BC-842F-42E8-9B36-E9E8341D6081}"/>
              </a:ext>
            </a:extLst>
          </p:cNvPr>
          <p:cNvSpPr>
            <a:spLocks noGrp="1"/>
          </p:cNvSpPr>
          <p:nvPr>
            <p:ph type="title"/>
          </p:nvPr>
        </p:nvSpPr>
        <p:spPr/>
        <p:txBody>
          <a:bodyPr/>
          <a:lstStyle/>
          <a:p>
            <a:r>
              <a:rPr lang="en-US" dirty="0"/>
              <a:t>Why connect SEL to everything we do?</a:t>
            </a:r>
          </a:p>
        </p:txBody>
      </p:sp>
      <p:sp>
        <p:nvSpPr>
          <p:cNvPr id="5" name="TextBox 4">
            <a:extLst>
              <a:ext uri="{FF2B5EF4-FFF2-40B4-BE49-F238E27FC236}">
                <a16:creationId xmlns:a16="http://schemas.microsoft.com/office/drawing/2014/main" id="{760B26C4-8945-422F-B97F-D06F548C292A}"/>
              </a:ext>
            </a:extLst>
          </p:cNvPr>
          <p:cNvSpPr txBox="1"/>
          <p:nvPr/>
        </p:nvSpPr>
        <p:spPr>
          <a:xfrm>
            <a:off x="736600" y="4895334"/>
            <a:ext cx="7685314" cy="178510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As you read the excerpts from this article:</a:t>
            </a:r>
          </a:p>
          <a:p>
            <a:endParaRPr lang="en-US" dirty="0"/>
          </a:p>
          <a:p>
            <a:r>
              <a:rPr lang="en-US" dirty="0"/>
              <a:t>	 Put a </a:t>
            </a:r>
            <a:r>
              <a:rPr lang="en-US" b="1" dirty="0"/>
              <a:t>checkmark</a:t>
            </a:r>
            <a:r>
              <a:rPr lang="en-US" dirty="0"/>
              <a:t> beside quotes/passages that stand out to you</a:t>
            </a:r>
          </a:p>
          <a:p>
            <a:r>
              <a:rPr lang="en-US" dirty="0"/>
              <a:t>	 Put a </a:t>
            </a:r>
            <a:r>
              <a:rPr lang="en-US" b="1" dirty="0"/>
              <a:t>star</a:t>
            </a:r>
            <a:r>
              <a:rPr lang="en-US" dirty="0"/>
              <a:t> next to new learning 	</a:t>
            </a:r>
          </a:p>
          <a:p>
            <a:r>
              <a:rPr lang="en-US" dirty="0"/>
              <a:t>            </a:t>
            </a:r>
            <a:r>
              <a:rPr lang="en-US" sz="2000" b="1" dirty="0">
                <a:solidFill>
                  <a:schemeClr val="accent1"/>
                </a:solidFill>
              </a:rPr>
              <a:t>?</a:t>
            </a:r>
            <a:r>
              <a:rPr lang="en-US" dirty="0"/>
              <a:t>  Put a question mark next to anything you’d like to learn more 	  </a:t>
            </a:r>
          </a:p>
          <a:p>
            <a:r>
              <a:rPr lang="en-US" dirty="0"/>
              <a:t>                about</a:t>
            </a:r>
          </a:p>
        </p:txBody>
      </p:sp>
      <p:sp>
        <p:nvSpPr>
          <p:cNvPr id="6" name="TextBox 5">
            <a:extLst>
              <a:ext uri="{FF2B5EF4-FFF2-40B4-BE49-F238E27FC236}">
                <a16:creationId xmlns:a16="http://schemas.microsoft.com/office/drawing/2014/main" id="{2DFFB90C-CC34-4945-8CF1-76888A5BE7D9}"/>
              </a:ext>
            </a:extLst>
          </p:cNvPr>
          <p:cNvSpPr txBox="1"/>
          <p:nvPr/>
        </p:nvSpPr>
        <p:spPr>
          <a:xfrm>
            <a:off x="5829300" y="228599"/>
            <a:ext cx="29765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“A Nation at Hope” Excerpt</a:t>
            </a:r>
            <a:endParaRPr lang="en-US" dirty="0">
              <a:latin typeface="+mn-lt"/>
            </a:endParaRPr>
          </a:p>
        </p:txBody>
      </p:sp>
      <p:pic>
        <p:nvPicPr>
          <p:cNvPr id="3" name="Picture 2">
            <a:extLst>
              <a:ext uri="{FF2B5EF4-FFF2-40B4-BE49-F238E27FC236}">
                <a16:creationId xmlns:a16="http://schemas.microsoft.com/office/drawing/2014/main" id="{414A9688-F08A-455B-BD95-1C9A5ED76957}"/>
              </a:ext>
            </a:extLst>
          </p:cNvPr>
          <p:cNvPicPr>
            <a:picLocks noChangeAspect="1"/>
          </p:cNvPicPr>
          <p:nvPr/>
        </p:nvPicPr>
        <p:blipFill rotWithShape="1">
          <a:blip r:embed="rId3"/>
          <a:srcRect l="33750" t="21394" r="34861" b="6304"/>
          <a:stretch/>
        </p:blipFill>
        <p:spPr>
          <a:xfrm>
            <a:off x="2806700" y="692665"/>
            <a:ext cx="3159316" cy="4088369"/>
          </a:xfrm>
          <a:prstGeom prst="rect">
            <a:avLst/>
          </a:prstGeom>
        </p:spPr>
      </p:pic>
      <p:pic>
        <p:nvPicPr>
          <p:cNvPr id="8" name="Picture 7" descr="Icon&#10;&#10;Description automatically generated">
            <a:extLst>
              <a:ext uri="{FF2B5EF4-FFF2-40B4-BE49-F238E27FC236}">
                <a16:creationId xmlns:a16="http://schemas.microsoft.com/office/drawing/2014/main" id="{62FD3DD7-018D-4BA1-BE4F-A7283C90476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81137" y="5503522"/>
            <a:ext cx="271463" cy="268112"/>
          </a:xfrm>
          <a:prstGeom prst="rect">
            <a:avLst/>
          </a:prstGeom>
        </p:spPr>
      </p:pic>
      <p:sp>
        <p:nvSpPr>
          <p:cNvPr id="10" name="Star: 5 Points 9">
            <a:extLst>
              <a:ext uri="{FF2B5EF4-FFF2-40B4-BE49-F238E27FC236}">
                <a16:creationId xmlns:a16="http://schemas.microsoft.com/office/drawing/2014/main" id="{0F2A7E6A-427A-4E69-8C92-7BC83F523AB6}"/>
              </a:ext>
            </a:extLst>
          </p:cNvPr>
          <p:cNvSpPr/>
          <p:nvPr/>
        </p:nvSpPr>
        <p:spPr bwMode="auto">
          <a:xfrm>
            <a:off x="1486517" y="5758934"/>
            <a:ext cx="271463" cy="268112"/>
          </a:xfrm>
          <a:prstGeom prst="star5">
            <a:avLst/>
          </a:prstGeom>
          <a:noFill/>
          <a:ln w="19050" algn="ctr">
            <a:solidFill>
              <a:schemeClr val="accent1"/>
            </a:solidFill>
            <a:round/>
            <a:headEnd/>
            <a:tailEnd type="triangle" w="med" len="med"/>
          </a:ln>
        </p:spPr>
        <p:txBody>
          <a:bodyPr wrap="none" rtlCol="0" anchor="ctr"/>
          <a:lstStyle/>
          <a:p>
            <a:pPr algn="ctr"/>
            <a:endParaRPr lang="en-US">
              <a:latin typeface="Book Antiqua" pitchFamily="18" charset="0"/>
            </a:endParaRPr>
          </a:p>
        </p:txBody>
      </p:sp>
    </p:spTree>
    <p:extLst>
      <p:ext uri="{BB962C8B-B14F-4D97-AF65-F5344CB8AC3E}">
        <p14:creationId xmlns:p14="http://schemas.microsoft.com/office/powerpoint/2010/main" val="814786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A9EB0-8DB2-438E-8516-475869124590}"/>
              </a:ext>
            </a:extLst>
          </p:cNvPr>
          <p:cNvPicPr>
            <a:picLocks noChangeAspect="1"/>
          </p:cNvPicPr>
          <p:nvPr/>
        </p:nvPicPr>
        <p:blipFill rotWithShape="1">
          <a:blip r:embed="rId3"/>
          <a:srcRect l="11806" t="41184" r="64861" b="24321"/>
          <a:stretch/>
        </p:blipFill>
        <p:spPr>
          <a:xfrm>
            <a:off x="1333500" y="850304"/>
            <a:ext cx="6477000" cy="5385992"/>
          </a:xfrm>
          <a:prstGeom prst="rect">
            <a:avLst/>
          </a:prstGeom>
        </p:spPr>
      </p:pic>
      <p:sp>
        <p:nvSpPr>
          <p:cNvPr id="2" name="Title 1">
            <a:extLst>
              <a:ext uri="{FF2B5EF4-FFF2-40B4-BE49-F238E27FC236}">
                <a16:creationId xmlns:a16="http://schemas.microsoft.com/office/drawing/2014/main" id="{1E4766AF-FF4A-4F39-BCCE-6DA44DA09F14}"/>
              </a:ext>
            </a:extLst>
          </p:cNvPr>
          <p:cNvSpPr>
            <a:spLocks noGrp="1"/>
          </p:cNvSpPr>
          <p:nvPr>
            <p:ph type="title"/>
          </p:nvPr>
        </p:nvSpPr>
        <p:spPr/>
        <p:txBody>
          <a:bodyPr/>
          <a:lstStyle/>
          <a:p>
            <a:r>
              <a:rPr lang="en-US"/>
              <a:t>Connecting this work to the Pyramid Model</a:t>
            </a:r>
          </a:p>
        </p:txBody>
      </p:sp>
      <p:sp>
        <p:nvSpPr>
          <p:cNvPr id="5" name="Right Brace 4">
            <a:extLst>
              <a:ext uri="{FF2B5EF4-FFF2-40B4-BE49-F238E27FC236}">
                <a16:creationId xmlns:a16="http://schemas.microsoft.com/office/drawing/2014/main" id="{CF1F8F43-842D-40C6-979C-69365848B667}"/>
              </a:ext>
            </a:extLst>
          </p:cNvPr>
          <p:cNvSpPr/>
          <p:nvPr/>
        </p:nvSpPr>
        <p:spPr bwMode="auto">
          <a:xfrm>
            <a:off x="7147176" y="3771304"/>
            <a:ext cx="655405" cy="1774209"/>
          </a:xfrm>
          <a:prstGeom prst="rightBrac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solidFill>
                <a:schemeClr val="tx1"/>
              </a:solidFill>
              <a:effectLst/>
              <a:latin typeface="Book Antiqua" pitchFamily="18" charset="0"/>
            </a:endParaRPr>
          </a:p>
        </p:txBody>
      </p:sp>
      <p:sp>
        <p:nvSpPr>
          <p:cNvPr id="4" name="TextBox 3">
            <a:extLst>
              <a:ext uri="{FF2B5EF4-FFF2-40B4-BE49-F238E27FC236}">
                <a16:creationId xmlns:a16="http://schemas.microsoft.com/office/drawing/2014/main" id="{6A356BB3-EAEA-40FF-807D-B3042A8057CE}"/>
              </a:ext>
            </a:extLst>
          </p:cNvPr>
          <p:cNvSpPr txBox="1"/>
          <p:nvPr/>
        </p:nvSpPr>
        <p:spPr>
          <a:xfrm>
            <a:off x="7713681" y="4076104"/>
            <a:ext cx="1028701" cy="1200329"/>
          </a:xfrm>
          <a:prstGeom prst="rect">
            <a:avLst/>
          </a:prstGeom>
          <a:noFill/>
        </p:spPr>
        <p:txBody>
          <a:bodyPr wrap="square" rtlCol="0">
            <a:spAutoFit/>
          </a:bodyPr>
          <a:lstStyle/>
          <a:p>
            <a:pPr algn="ctr"/>
            <a:r>
              <a:rPr lang="en-US" sz="2400">
                <a:latin typeface="+mj-lt"/>
              </a:rPr>
              <a:t>WE ARE HERE</a:t>
            </a:r>
          </a:p>
        </p:txBody>
      </p:sp>
    </p:spTree>
    <p:extLst>
      <p:ext uri="{BB962C8B-B14F-4D97-AF65-F5344CB8AC3E}">
        <p14:creationId xmlns:p14="http://schemas.microsoft.com/office/powerpoint/2010/main" val="2158579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18EA417D-4A33-4F13-8F76-1A5682798F7C}"/>
              </a:ext>
            </a:extLst>
          </p:cNvPr>
          <p:cNvSpPr/>
          <p:nvPr/>
        </p:nvSpPr>
        <p:spPr>
          <a:xfrm>
            <a:off x="1257300" y="1443841"/>
            <a:ext cx="6629400" cy="4575612"/>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Opening</a:t>
            </a:r>
          </a:p>
          <a:p>
            <a:pPr marL="228600" indent="-228600">
              <a:spcAft>
                <a:spcPts val="2800"/>
              </a:spcAft>
              <a:buClr>
                <a:srgbClr val="000000"/>
              </a:buClr>
            </a:pPr>
            <a:r>
              <a:rPr lang="en-US" sz="1600" kern="0" dirty="0">
                <a:latin typeface="+mn-lt"/>
                <a:cs typeface="Arial"/>
              </a:rPr>
              <a:t>Why Integrate Connect SEL Across the Day?</a:t>
            </a:r>
          </a:p>
          <a:p>
            <a:pPr marL="228600" lvl="0" indent="-228600">
              <a:spcAft>
                <a:spcPts val="2800"/>
              </a:spcAft>
              <a:buClr>
                <a:srgbClr val="000000"/>
              </a:buClr>
            </a:pPr>
            <a:r>
              <a:rPr lang="en-US" sz="1600" b="1" kern="0" dirty="0">
                <a:solidFill>
                  <a:schemeClr val="accent1"/>
                </a:solidFill>
                <a:latin typeface="Myriad Pro"/>
                <a:cs typeface="Arial"/>
              </a:rPr>
              <a:t>How to Integrate SEL Across the Day</a:t>
            </a:r>
          </a:p>
          <a:p>
            <a:pPr marL="228600" lvl="0" indent="-228600">
              <a:spcAft>
                <a:spcPts val="2800"/>
              </a:spcAft>
              <a:buClr>
                <a:srgbClr val="000000"/>
              </a:buClr>
            </a:pPr>
            <a:r>
              <a:rPr lang="en-US" sz="1600" kern="0" dirty="0">
                <a:solidFill>
                  <a:srgbClr val="000000"/>
                </a:solidFill>
                <a:latin typeface="Myriad Pro"/>
                <a:cs typeface="Arial"/>
              </a:rPr>
              <a:t>Planning to Integrate SEL Across the Day</a:t>
            </a:r>
          </a:p>
          <a:p>
            <a:pPr marL="228600" indent="-228600">
              <a:spcAft>
                <a:spcPts val="2800"/>
              </a:spcAft>
              <a:buClr>
                <a:srgbClr val="000000"/>
              </a:buClr>
            </a:pPr>
            <a:r>
              <a:rPr lang="en-US" sz="1600" kern="0" dirty="0">
                <a:latin typeface="+mn-lt"/>
                <a:cs typeface="Arial"/>
              </a:rPr>
              <a:t>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14151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br>
              <a:rPr lang="en-US" dirty="0"/>
            </a:br>
            <a:r>
              <a:rPr lang="en-US" dirty="0"/>
              <a:t>Opening &amp; Reflection</a:t>
            </a:r>
          </a:p>
        </p:txBody>
      </p:sp>
      <p:sp>
        <p:nvSpPr>
          <p:cNvPr id="4" name="Subtitle 3"/>
          <p:cNvSpPr>
            <a:spLocks noGrp="1"/>
          </p:cNvSpPr>
          <p:nvPr>
            <p:ph type="subTitle" idx="1"/>
          </p:nvPr>
        </p:nvSpPr>
        <p:spPr/>
        <p:txBody>
          <a:bodyPr/>
          <a:lstStyle/>
          <a:p>
            <a:endParaRPr lang="en-US" dirty="0"/>
          </a:p>
          <a:p>
            <a:r>
              <a:rPr lang="en-US" dirty="0"/>
              <a:t>Nevada Early Childhood SEL Series</a:t>
            </a:r>
          </a:p>
        </p:txBody>
      </p:sp>
      <p:sp>
        <p:nvSpPr>
          <p:cNvPr id="5" name="Text Placeholder 4"/>
          <p:cNvSpPr>
            <a:spLocks noGrp="1"/>
          </p:cNvSpPr>
          <p:nvPr>
            <p:ph type="body" sz="quarter" idx="10"/>
          </p:nvPr>
        </p:nvSpPr>
        <p:spPr/>
        <p:txBody>
          <a:bodyPr/>
          <a:lstStyle/>
          <a:p>
            <a:r>
              <a:rPr lang="en-US" dirty="0"/>
              <a:t>Session 5</a:t>
            </a:r>
          </a:p>
        </p:txBody>
      </p:sp>
    </p:spTree>
    <p:extLst>
      <p:ext uri="{BB962C8B-B14F-4D97-AF65-F5344CB8AC3E}">
        <p14:creationId xmlns:p14="http://schemas.microsoft.com/office/powerpoint/2010/main" val="4114193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BE94-80D7-42DF-936C-858166F9920E}"/>
              </a:ext>
            </a:extLst>
          </p:cNvPr>
          <p:cNvSpPr>
            <a:spLocks noGrp="1"/>
          </p:cNvSpPr>
          <p:nvPr>
            <p:ph type="title"/>
          </p:nvPr>
        </p:nvSpPr>
        <p:spPr/>
        <p:txBody>
          <a:bodyPr/>
          <a:lstStyle/>
          <a:p>
            <a:r>
              <a:rPr lang="en-US" dirty="0"/>
              <a:t>Revisiting the five Social-Emotional Competencies</a:t>
            </a:r>
          </a:p>
        </p:txBody>
      </p:sp>
      <p:pic>
        <p:nvPicPr>
          <p:cNvPr id="6146" name="Picture 2" descr="New Year SEL Research Roundup! – AISD Social and Emotional Learning">
            <a:extLst>
              <a:ext uri="{FF2B5EF4-FFF2-40B4-BE49-F238E27FC236}">
                <a16:creationId xmlns:a16="http://schemas.microsoft.com/office/drawing/2014/main" id="{E84F2010-F6B4-4734-AF13-0F4F22DD88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8" t="2158" r="416" b="9848"/>
          <a:stretch/>
        </p:blipFill>
        <p:spPr bwMode="auto">
          <a:xfrm>
            <a:off x="383781" y="736600"/>
            <a:ext cx="8223574" cy="55499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8A6ADE-FF61-4A73-B8C3-122F8EF3A51C}"/>
              </a:ext>
            </a:extLst>
          </p:cNvPr>
          <p:cNvSpPr txBox="1"/>
          <p:nvPr/>
        </p:nvSpPr>
        <p:spPr>
          <a:xfrm>
            <a:off x="6794500" y="228599"/>
            <a:ext cx="20113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3</a:t>
            </a:r>
          </a:p>
        </p:txBody>
      </p:sp>
    </p:spTree>
    <p:extLst>
      <p:ext uri="{BB962C8B-B14F-4D97-AF65-F5344CB8AC3E}">
        <p14:creationId xmlns:p14="http://schemas.microsoft.com/office/powerpoint/2010/main" val="410864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w Year SEL Research Roundup! – AISD Social and Emotional Learning">
            <a:extLst>
              <a:ext uri="{FF2B5EF4-FFF2-40B4-BE49-F238E27FC236}">
                <a16:creationId xmlns:a16="http://schemas.microsoft.com/office/drawing/2014/main" id="{55D0AFAD-64FD-4A8A-91D9-30483CDE3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8" t="2158" r="416" b="9848"/>
          <a:stretch/>
        </p:blipFill>
        <p:spPr bwMode="auto">
          <a:xfrm>
            <a:off x="3009862" y="647700"/>
            <a:ext cx="3217920" cy="21717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5C3D22-5D73-4F64-B242-05E5AAFA0DCE}"/>
              </a:ext>
            </a:extLst>
          </p:cNvPr>
          <p:cNvSpPr>
            <a:spLocks noGrp="1"/>
          </p:cNvSpPr>
          <p:nvPr>
            <p:ph type="title"/>
          </p:nvPr>
        </p:nvSpPr>
        <p:spPr/>
        <p:txBody>
          <a:bodyPr/>
          <a:lstStyle/>
          <a:p>
            <a:r>
              <a:rPr lang="en-US" dirty="0"/>
              <a:t>Examples of the social-emotional competencies</a:t>
            </a:r>
          </a:p>
        </p:txBody>
      </p:sp>
      <p:graphicFrame>
        <p:nvGraphicFramePr>
          <p:cNvPr id="3" name="Table 3">
            <a:extLst>
              <a:ext uri="{FF2B5EF4-FFF2-40B4-BE49-F238E27FC236}">
                <a16:creationId xmlns:a16="http://schemas.microsoft.com/office/drawing/2014/main" id="{4AAEF0F5-D794-48BF-AB2B-D15CF44E17B8}"/>
              </a:ext>
            </a:extLst>
          </p:cNvPr>
          <p:cNvGraphicFramePr>
            <a:graphicFrameLocks noGrp="1"/>
          </p:cNvGraphicFramePr>
          <p:nvPr>
            <p:extLst>
              <p:ext uri="{D42A27DB-BD31-4B8C-83A1-F6EECF244321}">
                <p14:modId xmlns:p14="http://schemas.microsoft.com/office/powerpoint/2010/main" val="1228466868"/>
              </p:ext>
            </p:extLst>
          </p:nvPr>
        </p:nvGraphicFramePr>
        <p:xfrm>
          <a:off x="596900" y="2857500"/>
          <a:ext cx="7975600" cy="3845560"/>
        </p:xfrm>
        <a:graphic>
          <a:graphicData uri="http://schemas.openxmlformats.org/drawingml/2006/table">
            <a:tbl>
              <a:tblPr firstRow="1" bandRow="1">
                <a:tableStyleId>{2D5ABB26-0587-4C30-8999-92F81FD0307C}</a:tableStyleId>
              </a:tblPr>
              <a:tblGrid>
                <a:gridCol w="4379330">
                  <a:extLst>
                    <a:ext uri="{9D8B030D-6E8A-4147-A177-3AD203B41FA5}">
                      <a16:colId xmlns:a16="http://schemas.microsoft.com/office/drawing/2014/main" val="3325492369"/>
                    </a:ext>
                  </a:extLst>
                </a:gridCol>
                <a:gridCol w="3596270">
                  <a:extLst>
                    <a:ext uri="{9D8B030D-6E8A-4147-A177-3AD203B41FA5}">
                      <a16:colId xmlns:a16="http://schemas.microsoft.com/office/drawing/2014/main" val="2595809990"/>
                    </a:ext>
                  </a:extLst>
                </a:gridCol>
              </a:tblGrid>
              <a:tr h="370840">
                <a:tc>
                  <a:txBody>
                    <a:bodyPr/>
                    <a:lstStyle/>
                    <a:p>
                      <a:pPr algn="ctr"/>
                      <a:r>
                        <a:rPr lang="en-US" b="1" dirty="0"/>
                        <a:t>Guideline or Standard</a:t>
                      </a:r>
                    </a:p>
                  </a:txBody>
                  <a:tcPr>
                    <a:lnB w="12700" cap="flat" cmpd="sng" algn="ctr">
                      <a:solidFill>
                        <a:schemeClr val="tx1"/>
                      </a:solidFill>
                      <a:prstDash val="solid"/>
                      <a:round/>
                      <a:headEnd type="none" w="med" len="med"/>
                      <a:tailEnd type="none" w="med" len="med"/>
                    </a:lnB>
                  </a:tcPr>
                </a:tc>
                <a:tc>
                  <a:txBody>
                    <a:bodyPr/>
                    <a:lstStyle/>
                    <a:p>
                      <a:pPr algn="ctr"/>
                      <a:r>
                        <a:rPr lang="en-US" b="1" dirty="0"/>
                        <a:t>Competency</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411490"/>
                  </a:ext>
                </a:extLst>
              </a:tr>
              <a:tr h="370840">
                <a:tc>
                  <a:txBody>
                    <a:bodyPr/>
                    <a:lstStyle/>
                    <a:p>
                      <a:pPr algn="r"/>
                      <a:r>
                        <a:rPr lang="en-US" dirty="0"/>
                        <a:t>Express feelings, needs, or wants appropriately with adult guidance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accent4"/>
                          </a:solidFill>
                        </a:rPr>
                        <a:t>Self-Awareness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0508104"/>
                  </a:ext>
                </a:extLst>
              </a:tr>
              <a:tr h="370840">
                <a:tc>
                  <a:txBody>
                    <a:bodyPr/>
                    <a:lstStyle/>
                    <a:p>
                      <a:pPr algn="ctr"/>
                      <a:r>
                        <a:rPr lang="en-US" dirty="0"/>
                        <a:t>Follow routines and familiar activities with adult/teacher direction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Responsible Decision-Making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682946"/>
                  </a:ext>
                </a:extLst>
              </a:tr>
              <a:tr h="370840">
                <a:tc>
                  <a:txBody>
                    <a:bodyPr/>
                    <a:lstStyle/>
                    <a:p>
                      <a:pPr algn="ctr"/>
                      <a:r>
                        <a:rPr lang="en-US" dirty="0"/>
                        <a:t>Empathize with the feelings of other children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FFC000"/>
                          </a:solidFill>
                        </a:rPr>
                        <a:t>Social Awareness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14266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Able to entertain themselves for brief periods of time; able to calm themselves when mildly distressed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accent4"/>
                          </a:solidFill>
                        </a:rPr>
                        <a:t>Self-Management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271184"/>
                  </a:ext>
                </a:extLst>
              </a:tr>
              <a:tr h="370840">
                <a:tc>
                  <a:txBody>
                    <a:bodyPr/>
                    <a:lstStyle/>
                    <a:p>
                      <a:pPr algn="ctr"/>
                      <a:r>
                        <a:rPr lang="en-US" dirty="0"/>
                        <a:t>Play for longer periods of time with other children, instead of mostly beside them</a:t>
                      </a:r>
                    </a:p>
                  </a:txBody>
                  <a:tcPr>
                    <a:lnT w="12700" cap="flat" cmpd="sng" algn="ctr">
                      <a:solidFill>
                        <a:schemeClr val="tx1"/>
                      </a:solidFill>
                      <a:prstDash val="solid"/>
                      <a:round/>
                      <a:headEnd type="none" w="med" len="med"/>
                      <a:tailEnd type="none" w="med" len="med"/>
                    </a:lnT>
                  </a:tcPr>
                </a:tc>
                <a:tc>
                  <a:txBody>
                    <a:bodyPr/>
                    <a:lstStyle/>
                    <a:p>
                      <a:pPr algn="ctr"/>
                      <a:r>
                        <a:rPr lang="en-US" b="1" dirty="0">
                          <a:solidFill>
                            <a:srgbClr val="FFC000"/>
                          </a:solidFill>
                        </a:rPr>
                        <a:t>Relationship Skills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39155672"/>
                  </a:ext>
                </a:extLst>
              </a:tr>
            </a:tbl>
          </a:graphicData>
        </a:graphic>
      </p:graphicFrame>
      <p:sp>
        <p:nvSpPr>
          <p:cNvPr id="5" name="Rectangle 4">
            <a:extLst>
              <a:ext uri="{FF2B5EF4-FFF2-40B4-BE49-F238E27FC236}">
                <a16:creationId xmlns:a16="http://schemas.microsoft.com/office/drawing/2014/main" id="{D69B02C4-FECB-440E-9956-5AE6F0E13B73}"/>
              </a:ext>
            </a:extLst>
          </p:cNvPr>
          <p:cNvSpPr/>
          <p:nvPr/>
        </p:nvSpPr>
        <p:spPr bwMode="auto">
          <a:xfrm>
            <a:off x="5054600" y="3276600"/>
            <a:ext cx="3390900" cy="393700"/>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
        <p:nvSpPr>
          <p:cNvPr id="6" name="Rectangle 5">
            <a:extLst>
              <a:ext uri="{FF2B5EF4-FFF2-40B4-BE49-F238E27FC236}">
                <a16:creationId xmlns:a16="http://schemas.microsoft.com/office/drawing/2014/main" id="{0A7A35BE-7248-4B2B-91FA-EB4F5A651138}"/>
              </a:ext>
            </a:extLst>
          </p:cNvPr>
          <p:cNvSpPr/>
          <p:nvPr/>
        </p:nvSpPr>
        <p:spPr bwMode="auto">
          <a:xfrm>
            <a:off x="5181600" y="3924300"/>
            <a:ext cx="3390900" cy="393700"/>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
        <p:nvSpPr>
          <p:cNvPr id="7" name="Rectangle 6">
            <a:extLst>
              <a:ext uri="{FF2B5EF4-FFF2-40B4-BE49-F238E27FC236}">
                <a16:creationId xmlns:a16="http://schemas.microsoft.com/office/drawing/2014/main" id="{C6BB29C6-7A10-41ED-997D-79746E9813DA}"/>
              </a:ext>
            </a:extLst>
          </p:cNvPr>
          <p:cNvSpPr/>
          <p:nvPr/>
        </p:nvSpPr>
        <p:spPr bwMode="auto">
          <a:xfrm>
            <a:off x="5334000" y="4584700"/>
            <a:ext cx="3390900" cy="393700"/>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
        <p:nvSpPr>
          <p:cNvPr id="8" name="Rectangle 7">
            <a:extLst>
              <a:ext uri="{FF2B5EF4-FFF2-40B4-BE49-F238E27FC236}">
                <a16:creationId xmlns:a16="http://schemas.microsoft.com/office/drawing/2014/main" id="{AE557805-3BDD-4536-8030-2D190F2ED436}"/>
              </a:ext>
            </a:extLst>
          </p:cNvPr>
          <p:cNvSpPr/>
          <p:nvPr/>
        </p:nvSpPr>
        <p:spPr bwMode="auto">
          <a:xfrm>
            <a:off x="5295900" y="5232400"/>
            <a:ext cx="3390900" cy="393700"/>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
        <p:nvSpPr>
          <p:cNvPr id="9" name="Rectangle 8">
            <a:extLst>
              <a:ext uri="{FF2B5EF4-FFF2-40B4-BE49-F238E27FC236}">
                <a16:creationId xmlns:a16="http://schemas.microsoft.com/office/drawing/2014/main" id="{AFB237A2-3523-4588-9C5D-4D10D3D46B95}"/>
              </a:ext>
            </a:extLst>
          </p:cNvPr>
          <p:cNvSpPr/>
          <p:nvPr/>
        </p:nvSpPr>
        <p:spPr bwMode="auto">
          <a:xfrm>
            <a:off x="5435600" y="6096000"/>
            <a:ext cx="3390900" cy="393700"/>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Tree>
    <p:extLst>
      <p:ext uri="{BB962C8B-B14F-4D97-AF65-F5344CB8AC3E}">
        <p14:creationId xmlns:p14="http://schemas.microsoft.com/office/powerpoint/2010/main" val="31589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12E6-0702-4E0F-B53E-8A5270AA589D}"/>
              </a:ext>
            </a:extLst>
          </p:cNvPr>
          <p:cNvSpPr>
            <a:spLocks noGrp="1"/>
          </p:cNvSpPr>
          <p:nvPr>
            <p:ph type="title"/>
          </p:nvPr>
        </p:nvSpPr>
        <p:spPr/>
        <p:txBody>
          <a:bodyPr/>
          <a:lstStyle/>
          <a:p>
            <a:r>
              <a:rPr lang="en-US" dirty="0"/>
              <a:t>Evidence of Social-Emotional Learning</a:t>
            </a:r>
          </a:p>
        </p:txBody>
      </p:sp>
      <p:sp>
        <p:nvSpPr>
          <p:cNvPr id="4" name="TextBox 3">
            <a:extLst>
              <a:ext uri="{FF2B5EF4-FFF2-40B4-BE49-F238E27FC236}">
                <a16:creationId xmlns:a16="http://schemas.microsoft.com/office/drawing/2014/main" id="{44D2A7AE-E895-43D0-83B1-12220E087050}"/>
              </a:ext>
            </a:extLst>
          </p:cNvPr>
          <p:cNvSpPr txBox="1"/>
          <p:nvPr/>
        </p:nvSpPr>
        <p:spPr>
          <a:xfrm>
            <a:off x="1341289" y="4545569"/>
            <a:ext cx="646141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mn-lt"/>
              </a:rPr>
              <a:t>As you watch the video, take notes on the following question:</a:t>
            </a:r>
          </a:p>
          <a:p>
            <a:endParaRPr lang="en-US" dirty="0"/>
          </a:p>
          <a:p>
            <a:pPr algn="ctr"/>
            <a:r>
              <a:rPr lang="en-US" dirty="0">
                <a:latin typeface="+mn-lt"/>
              </a:rPr>
              <a:t>Where do you see evidence of children practicing social-emotional skills?</a:t>
            </a:r>
          </a:p>
        </p:txBody>
      </p:sp>
      <p:sp>
        <p:nvSpPr>
          <p:cNvPr id="7" name="TextBox 6">
            <a:extLst>
              <a:ext uri="{FF2B5EF4-FFF2-40B4-BE49-F238E27FC236}">
                <a16:creationId xmlns:a16="http://schemas.microsoft.com/office/drawing/2014/main" id="{56862455-9E33-4202-A8AA-EDF5FB757C90}"/>
              </a:ext>
            </a:extLst>
          </p:cNvPr>
          <p:cNvSpPr txBox="1"/>
          <p:nvPr/>
        </p:nvSpPr>
        <p:spPr>
          <a:xfrm>
            <a:off x="6794500" y="228599"/>
            <a:ext cx="20113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4</a:t>
            </a:r>
          </a:p>
        </p:txBody>
      </p:sp>
      <p:pic>
        <p:nvPicPr>
          <p:cNvPr id="3" name="Picture 2">
            <a:hlinkClick r:id="rId3"/>
            <a:extLst>
              <a:ext uri="{FF2B5EF4-FFF2-40B4-BE49-F238E27FC236}">
                <a16:creationId xmlns:a16="http://schemas.microsoft.com/office/drawing/2014/main" id="{90966745-B017-4568-8BCA-5E2FCB400CB8}"/>
              </a:ext>
            </a:extLst>
          </p:cNvPr>
          <p:cNvPicPr>
            <a:picLocks noChangeAspect="1"/>
          </p:cNvPicPr>
          <p:nvPr/>
        </p:nvPicPr>
        <p:blipFill rotWithShape="1">
          <a:blip r:embed="rId4"/>
          <a:srcRect l="14306" t="22840" r="48889" b="38394"/>
          <a:stretch/>
        </p:blipFill>
        <p:spPr>
          <a:xfrm>
            <a:off x="1603071" y="812800"/>
            <a:ext cx="5937857" cy="351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1668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F470-DCFD-4C40-9F9D-B53AB6263F5D}"/>
              </a:ext>
            </a:extLst>
          </p:cNvPr>
          <p:cNvSpPr>
            <a:spLocks noGrp="1"/>
          </p:cNvSpPr>
          <p:nvPr>
            <p:ph type="title"/>
          </p:nvPr>
        </p:nvSpPr>
        <p:spPr/>
        <p:txBody>
          <a:bodyPr/>
          <a:lstStyle/>
          <a:p>
            <a:r>
              <a:rPr lang="en-US"/>
              <a:t>We’ve talked about the “why” and the “what”. What about the “how”?</a:t>
            </a:r>
          </a:p>
        </p:txBody>
      </p:sp>
      <p:pic>
        <p:nvPicPr>
          <p:cNvPr id="3" name="Picture 2">
            <a:extLst>
              <a:ext uri="{FF2B5EF4-FFF2-40B4-BE49-F238E27FC236}">
                <a16:creationId xmlns:a16="http://schemas.microsoft.com/office/drawing/2014/main" id="{3A3CC3D0-B343-4B3A-A3B3-DF6137B666C2}"/>
              </a:ext>
            </a:extLst>
          </p:cNvPr>
          <p:cNvPicPr>
            <a:picLocks noChangeAspect="1"/>
          </p:cNvPicPr>
          <p:nvPr/>
        </p:nvPicPr>
        <p:blipFill rotWithShape="1">
          <a:blip r:embed="rId3"/>
          <a:srcRect l="12778" t="20371" r="13750" b="28272"/>
          <a:stretch/>
        </p:blipFill>
        <p:spPr>
          <a:xfrm>
            <a:off x="0" y="1739901"/>
            <a:ext cx="9243277" cy="3634408"/>
          </a:xfrm>
          <a:prstGeom prst="rect">
            <a:avLst/>
          </a:prstGeom>
        </p:spPr>
      </p:pic>
    </p:spTree>
    <p:extLst>
      <p:ext uri="{BB962C8B-B14F-4D97-AF65-F5344CB8AC3E}">
        <p14:creationId xmlns:p14="http://schemas.microsoft.com/office/powerpoint/2010/main" val="136442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4FF5-D65E-4013-954D-07EB16B50D50}"/>
              </a:ext>
            </a:extLst>
          </p:cNvPr>
          <p:cNvSpPr>
            <a:spLocks noGrp="1"/>
          </p:cNvSpPr>
          <p:nvPr>
            <p:ph type="title"/>
          </p:nvPr>
        </p:nvSpPr>
        <p:spPr/>
        <p:txBody>
          <a:bodyPr/>
          <a:lstStyle/>
          <a:p>
            <a:r>
              <a:rPr lang="en-US"/>
              <a:t>Social-emotional teaching</a:t>
            </a:r>
          </a:p>
        </p:txBody>
      </p:sp>
      <p:graphicFrame>
        <p:nvGraphicFramePr>
          <p:cNvPr id="3" name="Diagram 2">
            <a:extLst>
              <a:ext uri="{FF2B5EF4-FFF2-40B4-BE49-F238E27FC236}">
                <a16:creationId xmlns:a16="http://schemas.microsoft.com/office/drawing/2014/main" id="{14C53489-80C5-4948-900B-96F004013D7C}"/>
              </a:ext>
            </a:extLst>
          </p:cNvPr>
          <p:cNvGraphicFramePr/>
          <p:nvPr/>
        </p:nvGraphicFramePr>
        <p:xfrm>
          <a:off x="717550" y="848682"/>
          <a:ext cx="7708900" cy="5160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1F7C7AC-E3F2-4086-B4AB-5C6D5428EF9C}"/>
              </a:ext>
            </a:extLst>
          </p:cNvPr>
          <p:cNvSpPr txBox="1"/>
          <p:nvPr/>
        </p:nvSpPr>
        <p:spPr>
          <a:xfrm>
            <a:off x="6832600" y="228599"/>
            <a:ext cx="20113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5</a:t>
            </a:r>
          </a:p>
        </p:txBody>
      </p:sp>
    </p:spTree>
    <p:extLst>
      <p:ext uri="{BB962C8B-B14F-4D97-AF65-F5344CB8AC3E}">
        <p14:creationId xmlns:p14="http://schemas.microsoft.com/office/powerpoint/2010/main" val="1827187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B2F8-1C9F-4F59-8068-3FF2BC799808}"/>
              </a:ext>
            </a:extLst>
          </p:cNvPr>
          <p:cNvSpPr>
            <a:spLocks noGrp="1"/>
          </p:cNvSpPr>
          <p:nvPr>
            <p:ph type="title"/>
          </p:nvPr>
        </p:nvSpPr>
        <p:spPr/>
        <p:txBody>
          <a:bodyPr/>
          <a:lstStyle/>
          <a:p>
            <a:r>
              <a:rPr lang="en-US" dirty="0"/>
              <a:t>Integration with Academics</a:t>
            </a:r>
          </a:p>
        </p:txBody>
      </p:sp>
      <p:sp>
        <p:nvSpPr>
          <p:cNvPr id="7" name="TextBox 6">
            <a:extLst>
              <a:ext uri="{FF2B5EF4-FFF2-40B4-BE49-F238E27FC236}">
                <a16:creationId xmlns:a16="http://schemas.microsoft.com/office/drawing/2014/main" id="{7C65AD72-371B-4FB0-95D3-9796B15ED203}"/>
              </a:ext>
            </a:extLst>
          </p:cNvPr>
          <p:cNvSpPr txBox="1"/>
          <p:nvPr/>
        </p:nvSpPr>
        <p:spPr>
          <a:xfrm>
            <a:off x="4165600" y="228599"/>
            <a:ext cx="20113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6</a:t>
            </a:r>
          </a:p>
        </p:txBody>
      </p:sp>
      <p:pic>
        <p:nvPicPr>
          <p:cNvPr id="3" name="Picture 2">
            <a:extLst>
              <a:ext uri="{FF2B5EF4-FFF2-40B4-BE49-F238E27FC236}">
                <a16:creationId xmlns:a16="http://schemas.microsoft.com/office/drawing/2014/main" id="{315E86B8-FD35-4A74-9596-DB3082F68EC4}"/>
              </a:ext>
            </a:extLst>
          </p:cNvPr>
          <p:cNvPicPr>
            <a:picLocks noChangeAspect="1"/>
          </p:cNvPicPr>
          <p:nvPr/>
        </p:nvPicPr>
        <p:blipFill>
          <a:blip r:embed="rId3"/>
          <a:stretch>
            <a:fillRect/>
          </a:stretch>
        </p:blipFill>
        <p:spPr>
          <a:xfrm>
            <a:off x="6176984" y="223360"/>
            <a:ext cx="2785819" cy="1672415"/>
          </a:xfrm>
          <a:prstGeom prst="rect">
            <a:avLst/>
          </a:prstGeom>
        </p:spPr>
      </p:pic>
      <p:sp>
        <p:nvSpPr>
          <p:cNvPr id="15" name="TextBox 14">
            <a:extLst>
              <a:ext uri="{FF2B5EF4-FFF2-40B4-BE49-F238E27FC236}">
                <a16:creationId xmlns:a16="http://schemas.microsoft.com/office/drawing/2014/main" id="{F2C66C3E-0B16-4C67-8107-2698855D58B5}"/>
              </a:ext>
            </a:extLst>
          </p:cNvPr>
          <p:cNvSpPr txBox="1"/>
          <p:nvPr/>
        </p:nvSpPr>
        <p:spPr>
          <a:xfrm>
            <a:off x="406400" y="838200"/>
            <a:ext cx="55499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latin typeface="+mj-lt"/>
              </a:rPr>
              <a:t>“SEL is not one more thing on the plate. </a:t>
            </a:r>
          </a:p>
          <a:p>
            <a:pPr algn="ctr"/>
            <a:r>
              <a:rPr lang="en-US" sz="2400" dirty="0">
                <a:latin typeface="+mj-lt"/>
              </a:rPr>
              <a:t>It </a:t>
            </a:r>
            <a:r>
              <a:rPr lang="en-US" sz="2400" i="1" dirty="0">
                <a:latin typeface="+mj-lt"/>
              </a:rPr>
              <a:t>is</a:t>
            </a:r>
            <a:r>
              <a:rPr lang="en-US" sz="2400" dirty="0">
                <a:latin typeface="+mj-lt"/>
              </a:rPr>
              <a:t> the plate.”</a:t>
            </a:r>
          </a:p>
        </p:txBody>
      </p:sp>
      <p:graphicFrame>
        <p:nvGraphicFramePr>
          <p:cNvPr id="16" name="Diagram 15">
            <a:extLst>
              <a:ext uri="{FF2B5EF4-FFF2-40B4-BE49-F238E27FC236}">
                <a16:creationId xmlns:a16="http://schemas.microsoft.com/office/drawing/2014/main" id="{81BBA2B2-B012-4CD1-9F20-2281D8B8B752}"/>
              </a:ext>
            </a:extLst>
          </p:cNvPr>
          <p:cNvGraphicFramePr/>
          <p:nvPr>
            <p:extLst>
              <p:ext uri="{D42A27DB-BD31-4B8C-83A1-F6EECF244321}">
                <p14:modId xmlns:p14="http://schemas.microsoft.com/office/powerpoint/2010/main" val="1141884278"/>
              </p:ext>
            </p:extLst>
          </p:nvPr>
        </p:nvGraphicFramePr>
        <p:xfrm>
          <a:off x="1346200" y="1676400"/>
          <a:ext cx="64516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3226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0637-C6E9-47CC-8DAB-6E760B5EE135}"/>
              </a:ext>
            </a:extLst>
          </p:cNvPr>
          <p:cNvSpPr>
            <a:spLocks noGrp="1"/>
          </p:cNvSpPr>
          <p:nvPr>
            <p:ph type="title"/>
          </p:nvPr>
        </p:nvSpPr>
        <p:spPr/>
        <p:txBody>
          <a:bodyPr/>
          <a:lstStyle/>
          <a:p>
            <a:r>
              <a:rPr lang="en-US" dirty="0"/>
              <a:t>Examples of Integration with Academics</a:t>
            </a:r>
          </a:p>
        </p:txBody>
      </p:sp>
      <p:graphicFrame>
        <p:nvGraphicFramePr>
          <p:cNvPr id="3" name="Diagram 2">
            <a:extLst>
              <a:ext uri="{FF2B5EF4-FFF2-40B4-BE49-F238E27FC236}">
                <a16:creationId xmlns:a16="http://schemas.microsoft.com/office/drawing/2014/main" id="{480FC1FF-4AAF-4F1E-85E0-2EA147AB3DF2}"/>
              </a:ext>
            </a:extLst>
          </p:cNvPr>
          <p:cNvGraphicFramePr/>
          <p:nvPr>
            <p:extLst>
              <p:ext uri="{D42A27DB-BD31-4B8C-83A1-F6EECF244321}">
                <p14:modId xmlns:p14="http://schemas.microsoft.com/office/powerpoint/2010/main" val="2467227634"/>
              </p:ext>
            </p:extLst>
          </p:nvPr>
        </p:nvGraphicFramePr>
        <p:xfrm>
          <a:off x="5715000" y="228600"/>
          <a:ext cx="3708400" cy="200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hlinkClick r:id="rId8"/>
            <a:extLst>
              <a:ext uri="{FF2B5EF4-FFF2-40B4-BE49-F238E27FC236}">
                <a16:creationId xmlns:a16="http://schemas.microsoft.com/office/drawing/2014/main" id="{4A724C7A-9275-4731-A7A0-CFA47638C3E4}"/>
              </a:ext>
            </a:extLst>
          </p:cNvPr>
          <p:cNvPicPr>
            <a:picLocks noChangeAspect="1"/>
          </p:cNvPicPr>
          <p:nvPr/>
        </p:nvPicPr>
        <p:blipFill rotWithShape="1">
          <a:blip r:embed="rId9"/>
          <a:srcRect l="8194" t="26790" r="42778" b="31482"/>
          <a:stretch/>
        </p:blipFill>
        <p:spPr>
          <a:xfrm>
            <a:off x="1116397" y="2540000"/>
            <a:ext cx="6631805" cy="317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2B88A0E3-34AE-4DC1-9D38-F303AF70FB0E}"/>
              </a:ext>
            </a:extLst>
          </p:cNvPr>
          <p:cNvSpPr txBox="1"/>
          <p:nvPr/>
        </p:nvSpPr>
        <p:spPr>
          <a:xfrm>
            <a:off x="1116397" y="1066800"/>
            <a:ext cx="497960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Where do you notice the principles of integration with academics in this quick video? </a:t>
            </a:r>
          </a:p>
        </p:txBody>
      </p:sp>
      <p:sp>
        <p:nvSpPr>
          <p:cNvPr id="6" name="TextBox 5">
            <a:extLst>
              <a:ext uri="{FF2B5EF4-FFF2-40B4-BE49-F238E27FC236}">
                <a16:creationId xmlns:a16="http://schemas.microsoft.com/office/drawing/2014/main" id="{B57827F9-889A-45BE-B008-A13252DBE851}"/>
              </a:ext>
            </a:extLst>
          </p:cNvPr>
          <p:cNvSpPr txBox="1"/>
          <p:nvPr/>
        </p:nvSpPr>
        <p:spPr>
          <a:xfrm>
            <a:off x="4775200" y="217270"/>
            <a:ext cx="1989942" cy="3796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a:t>
            </a:r>
            <a:r>
              <a:rPr lang="en-US" dirty="0"/>
              <a:t>7</a:t>
            </a:r>
            <a:endParaRPr lang="en-US" dirty="0">
              <a:latin typeface="+mn-lt"/>
            </a:endParaRPr>
          </a:p>
        </p:txBody>
      </p:sp>
    </p:spTree>
    <p:extLst>
      <p:ext uri="{BB962C8B-B14F-4D97-AF65-F5344CB8AC3E}">
        <p14:creationId xmlns:p14="http://schemas.microsoft.com/office/powerpoint/2010/main" val="1487944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E82F-FB48-48C5-B22F-430A33799EF4}"/>
              </a:ext>
            </a:extLst>
          </p:cNvPr>
          <p:cNvSpPr>
            <a:spLocks noGrp="1"/>
          </p:cNvSpPr>
          <p:nvPr>
            <p:ph type="title"/>
          </p:nvPr>
        </p:nvSpPr>
        <p:spPr/>
        <p:txBody>
          <a:bodyPr/>
          <a:lstStyle/>
          <a:p>
            <a:r>
              <a:rPr lang="en-US" dirty="0"/>
              <a:t>Examples of Integration with Academics</a:t>
            </a:r>
          </a:p>
        </p:txBody>
      </p:sp>
      <p:sp>
        <p:nvSpPr>
          <p:cNvPr id="4" name="TextBox 3">
            <a:extLst>
              <a:ext uri="{FF2B5EF4-FFF2-40B4-BE49-F238E27FC236}">
                <a16:creationId xmlns:a16="http://schemas.microsoft.com/office/drawing/2014/main" id="{EC895F08-DD00-4F0A-83AF-A917B480B74F}"/>
              </a:ext>
            </a:extLst>
          </p:cNvPr>
          <p:cNvSpPr txBox="1"/>
          <p:nvPr/>
        </p:nvSpPr>
        <p:spPr>
          <a:xfrm>
            <a:off x="1212850" y="4923472"/>
            <a:ext cx="67183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As you watch the video, take notes on where you specifically see the integration of academic learning and exploration with the building of social-emotional skills.</a:t>
            </a:r>
          </a:p>
        </p:txBody>
      </p:sp>
      <p:sp>
        <p:nvSpPr>
          <p:cNvPr id="6" name="TextBox 5">
            <a:extLst>
              <a:ext uri="{FF2B5EF4-FFF2-40B4-BE49-F238E27FC236}">
                <a16:creationId xmlns:a16="http://schemas.microsoft.com/office/drawing/2014/main" id="{CCA6295B-C0C3-4DBC-91D5-E7A4C39213AF}"/>
              </a:ext>
            </a:extLst>
          </p:cNvPr>
          <p:cNvSpPr txBox="1"/>
          <p:nvPr/>
        </p:nvSpPr>
        <p:spPr>
          <a:xfrm>
            <a:off x="6845300" y="217270"/>
            <a:ext cx="1989942" cy="3796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a:t>
            </a:r>
            <a:r>
              <a:rPr lang="en-US" dirty="0"/>
              <a:t>7</a:t>
            </a:r>
            <a:endParaRPr lang="en-US" dirty="0">
              <a:latin typeface="+mn-lt"/>
            </a:endParaRPr>
          </a:p>
        </p:txBody>
      </p:sp>
      <p:pic>
        <p:nvPicPr>
          <p:cNvPr id="3" name="Picture 2">
            <a:hlinkClick r:id="rId3"/>
            <a:extLst>
              <a:ext uri="{FF2B5EF4-FFF2-40B4-BE49-F238E27FC236}">
                <a16:creationId xmlns:a16="http://schemas.microsoft.com/office/drawing/2014/main" id="{C161DC2F-7A58-4EDE-9692-B827079EF031}"/>
              </a:ext>
            </a:extLst>
          </p:cNvPr>
          <p:cNvPicPr>
            <a:picLocks noChangeAspect="1"/>
          </p:cNvPicPr>
          <p:nvPr/>
        </p:nvPicPr>
        <p:blipFill rotWithShape="1">
          <a:blip r:embed="rId4"/>
          <a:srcRect l="10139" t="26050" r="45695" b="30280"/>
          <a:stretch/>
        </p:blipFill>
        <p:spPr>
          <a:xfrm>
            <a:off x="1382273" y="1221085"/>
            <a:ext cx="6379454" cy="3548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629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4FF5-1ACF-45A7-97CF-298672CCC242}"/>
              </a:ext>
            </a:extLst>
          </p:cNvPr>
          <p:cNvSpPr>
            <a:spLocks noGrp="1"/>
          </p:cNvSpPr>
          <p:nvPr>
            <p:ph type="title"/>
          </p:nvPr>
        </p:nvSpPr>
        <p:spPr/>
        <p:txBody>
          <a:bodyPr/>
          <a:lstStyle/>
          <a:p>
            <a:r>
              <a:rPr lang="en-US" dirty="0"/>
              <a:t>Reflect</a:t>
            </a:r>
          </a:p>
        </p:txBody>
      </p:sp>
      <p:sp>
        <p:nvSpPr>
          <p:cNvPr id="3" name="TextBox 2">
            <a:extLst>
              <a:ext uri="{FF2B5EF4-FFF2-40B4-BE49-F238E27FC236}">
                <a16:creationId xmlns:a16="http://schemas.microsoft.com/office/drawing/2014/main" id="{367E4021-BDE6-44CA-BD1F-791DF1CFF7A0}"/>
              </a:ext>
            </a:extLst>
          </p:cNvPr>
          <p:cNvSpPr txBox="1"/>
          <p:nvPr/>
        </p:nvSpPr>
        <p:spPr>
          <a:xfrm>
            <a:off x="1174750" y="1582340"/>
            <a:ext cx="6794500"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a:p>
            <a:endParaRPr lang="en-US" b="1" dirty="0"/>
          </a:p>
          <a:p>
            <a:r>
              <a:rPr lang="en-US" dirty="0"/>
              <a:t>How are your teachers already integrating SEL within academics? How can you support them to strengthen these practices?</a:t>
            </a:r>
          </a:p>
          <a:p>
            <a:endParaRPr lang="en-US" dirty="0"/>
          </a:p>
          <a:p>
            <a:r>
              <a:rPr lang="en-US" dirty="0"/>
              <a:t>What opportunities to integrate SEL with academics exist over the course of a typical day in your center(s) or school(s)?</a:t>
            </a:r>
          </a:p>
          <a:p>
            <a:endParaRPr lang="en-US" dirty="0"/>
          </a:p>
        </p:txBody>
      </p:sp>
      <p:grpSp>
        <p:nvGrpSpPr>
          <p:cNvPr id="4" name="Group 3">
            <a:extLst>
              <a:ext uri="{FF2B5EF4-FFF2-40B4-BE49-F238E27FC236}">
                <a16:creationId xmlns:a16="http://schemas.microsoft.com/office/drawing/2014/main" id="{57302EDC-AF90-497B-BF1A-4F30F825411F}"/>
              </a:ext>
            </a:extLst>
          </p:cNvPr>
          <p:cNvGrpSpPr>
            <a:grpSpLocks noChangeAspect="1"/>
          </p:cNvGrpSpPr>
          <p:nvPr/>
        </p:nvGrpSpPr>
        <p:grpSpPr>
          <a:xfrm>
            <a:off x="4155967" y="1177408"/>
            <a:ext cx="670033" cy="672215"/>
            <a:chOff x="3619266" y="2362912"/>
            <a:chExt cx="2194560" cy="2194560"/>
          </a:xfrm>
        </p:grpSpPr>
        <p:sp>
          <p:nvSpPr>
            <p:cNvPr id="5" name="Oval 4">
              <a:extLst>
                <a:ext uri="{FF2B5EF4-FFF2-40B4-BE49-F238E27FC236}">
                  <a16:creationId xmlns:a16="http://schemas.microsoft.com/office/drawing/2014/main" id="{788222FA-6BEA-4F2D-B9FE-985EAEF924CB}"/>
                </a:ext>
              </a:extLst>
            </p:cNvPr>
            <p:cNvSpPr/>
            <p:nvPr/>
          </p:nvSpPr>
          <p:spPr bwMode="auto">
            <a:xfrm>
              <a:off x="3619266" y="2362912"/>
              <a:ext cx="2194560" cy="2194560"/>
            </a:xfrm>
            <a:prstGeom prst="ellipse">
              <a:avLst/>
            </a:prstGeom>
            <a:solidFill>
              <a:schemeClr val="accent2"/>
            </a:solidFill>
            <a:ln w="19050" algn="ctr">
              <a:solidFill>
                <a:schemeClr val="accent2"/>
              </a:solidFill>
              <a:round/>
              <a:headEnd/>
              <a:tailEnd type="triangle" w="med" len="me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Book Antiqua" pitchFamily="18" charset="0"/>
                <a:ea typeface="+mn-ea"/>
                <a:cs typeface="Arial" pitchFamily="34" charset="0"/>
              </a:endParaRPr>
            </a:p>
          </p:txBody>
        </p:sp>
        <p:grpSp>
          <p:nvGrpSpPr>
            <p:cNvPr id="6" name="Group 5">
              <a:extLst>
                <a:ext uri="{FF2B5EF4-FFF2-40B4-BE49-F238E27FC236}">
                  <a16:creationId xmlns:a16="http://schemas.microsoft.com/office/drawing/2014/main" id="{6B5AF539-2B69-4EE9-90A1-833FA156C54F}"/>
                </a:ext>
              </a:extLst>
            </p:cNvPr>
            <p:cNvGrpSpPr>
              <a:grpSpLocks noChangeAspect="1"/>
            </p:cNvGrpSpPr>
            <p:nvPr/>
          </p:nvGrpSpPr>
          <p:grpSpPr bwMode="auto">
            <a:xfrm rot="10800000">
              <a:off x="3992561" y="2801937"/>
              <a:ext cx="1357313" cy="1406525"/>
              <a:chOff x="2442" y="1722"/>
              <a:chExt cx="855" cy="886"/>
            </a:xfrm>
          </p:grpSpPr>
          <p:sp>
            <p:nvSpPr>
              <p:cNvPr id="8" name="Freeform 8">
                <a:extLst>
                  <a:ext uri="{FF2B5EF4-FFF2-40B4-BE49-F238E27FC236}">
                    <a16:creationId xmlns:a16="http://schemas.microsoft.com/office/drawing/2014/main" id="{AEC59028-CE5D-41B3-86C7-22E305C068DC}"/>
                  </a:ext>
                </a:extLst>
              </p:cNvPr>
              <p:cNvSpPr>
                <a:spLocks/>
              </p:cNvSpPr>
              <p:nvPr/>
            </p:nvSpPr>
            <p:spPr bwMode="auto">
              <a:xfrm>
                <a:off x="3046" y="1799"/>
                <a:ext cx="177" cy="173"/>
              </a:xfrm>
              <a:custGeom>
                <a:avLst/>
                <a:gdLst>
                  <a:gd name="T0" fmla="*/ 183 w 355"/>
                  <a:gd name="T1" fmla="*/ 0 h 347"/>
                  <a:gd name="T2" fmla="*/ 4 w 355"/>
                  <a:gd name="T3" fmla="*/ 87 h 347"/>
                  <a:gd name="T4" fmla="*/ 1 w 355"/>
                  <a:gd name="T5" fmla="*/ 103 h 347"/>
                  <a:gd name="T6" fmla="*/ 0 w 355"/>
                  <a:gd name="T7" fmla="*/ 120 h 347"/>
                  <a:gd name="T8" fmla="*/ 0 w 355"/>
                  <a:gd name="T9" fmla="*/ 138 h 347"/>
                  <a:gd name="T10" fmla="*/ 1 w 355"/>
                  <a:gd name="T11" fmla="*/ 154 h 347"/>
                  <a:gd name="T12" fmla="*/ 5 w 355"/>
                  <a:gd name="T13" fmla="*/ 172 h 347"/>
                  <a:gd name="T14" fmla="*/ 8 w 355"/>
                  <a:gd name="T15" fmla="*/ 191 h 347"/>
                  <a:gd name="T16" fmla="*/ 15 w 355"/>
                  <a:gd name="T17" fmla="*/ 208 h 347"/>
                  <a:gd name="T18" fmla="*/ 22 w 355"/>
                  <a:gd name="T19" fmla="*/ 225 h 347"/>
                  <a:gd name="T20" fmla="*/ 31 w 355"/>
                  <a:gd name="T21" fmla="*/ 242 h 347"/>
                  <a:gd name="T22" fmla="*/ 42 w 355"/>
                  <a:gd name="T23" fmla="*/ 257 h 347"/>
                  <a:gd name="T24" fmla="*/ 54 w 355"/>
                  <a:gd name="T25" fmla="*/ 274 h 347"/>
                  <a:gd name="T26" fmla="*/ 68 w 355"/>
                  <a:gd name="T27" fmla="*/ 287 h 347"/>
                  <a:gd name="T28" fmla="*/ 83 w 355"/>
                  <a:gd name="T29" fmla="*/ 300 h 347"/>
                  <a:gd name="T30" fmla="*/ 98 w 355"/>
                  <a:gd name="T31" fmla="*/ 312 h 347"/>
                  <a:gd name="T32" fmla="*/ 115 w 355"/>
                  <a:gd name="T33" fmla="*/ 322 h 347"/>
                  <a:gd name="T34" fmla="*/ 133 w 355"/>
                  <a:gd name="T35" fmla="*/ 330 h 347"/>
                  <a:gd name="T36" fmla="*/ 150 w 355"/>
                  <a:gd name="T37" fmla="*/ 337 h 347"/>
                  <a:gd name="T38" fmla="*/ 167 w 355"/>
                  <a:gd name="T39" fmla="*/ 342 h 347"/>
                  <a:gd name="T40" fmla="*/ 186 w 355"/>
                  <a:gd name="T41" fmla="*/ 345 h 347"/>
                  <a:gd name="T42" fmla="*/ 204 w 355"/>
                  <a:gd name="T43" fmla="*/ 347 h 347"/>
                  <a:gd name="T44" fmla="*/ 213 w 355"/>
                  <a:gd name="T45" fmla="*/ 347 h 347"/>
                  <a:gd name="T46" fmla="*/ 222 w 355"/>
                  <a:gd name="T47" fmla="*/ 347 h 347"/>
                  <a:gd name="T48" fmla="*/ 232 w 355"/>
                  <a:gd name="T49" fmla="*/ 347 h 347"/>
                  <a:gd name="T50" fmla="*/ 241 w 355"/>
                  <a:gd name="T51" fmla="*/ 346 h 347"/>
                  <a:gd name="T52" fmla="*/ 250 w 355"/>
                  <a:gd name="T53" fmla="*/ 345 h 347"/>
                  <a:gd name="T54" fmla="*/ 259 w 355"/>
                  <a:gd name="T55" fmla="*/ 344 h 347"/>
                  <a:gd name="T56" fmla="*/ 267 w 355"/>
                  <a:gd name="T57" fmla="*/ 342 h 347"/>
                  <a:gd name="T58" fmla="*/ 277 w 355"/>
                  <a:gd name="T59" fmla="*/ 339 h 347"/>
                  <a:gd name="T60" fmla="*/ 355 w 355"/>
                  <a:gd name="T61" fmla="*/ 168 h 347"/>
                  <a:gd name="T62" fmla="*/ 340 w 355"/>
                  <a:gd name="T63" fmla="*/ 164 h 347"/>
                  <a:gd name="T64" fmla="*/ 326 w 355"/>
                  <a:gd name="T65" fmla="*/ 161 h 347"/>
                  <a:gd name="T66" fmla="*/ 311 w 355"/>
                  <a:gd name="T67" fmla="*/ 155 h 347"/>
                  <a:gd name="T68" fmla="*/ 297 w 355"/>
                  <a:gd name="T69" fmla="*/ 148 h 347"/>
                  <a:gd name="T70" fmla="*/ 285 w 355"/>
                  <a:gd name="T71" fmla="*/ 141 h 347"/>
                  <a:gd name="T72" fmla="*/ 271 w 355"/>
                  <a:gd name="T73" fmla="*/ 133 h 347"/>
                  <a:gd name="T74" fmla="*/ 258 w 355"/>
                  <a:gd name="T75" fmla="*/ 123 h 347"/>
                  <a:gd name="T76" fmla="*/ 247 w 355"/>
                  <a:gd name="T77" fmla="*/ 112 h 347"/>
                  <a:gd name="T78" fmla="*/ 235 w 355"/>
                  <a:gd name="T79" fmla="*/ 101 h 347"/>
                  <a:gd name="T80" fmla="*/ 224 w 355"/>
                  <a:gd name="T81" fmla="*/ 88 h 347"/>
                  <a:gd name="T82" fmla="*/ 214 w 355"/>
                  <a:gd name="T83" fmla="*/ 74 h 347"/>
                  <a:gd name="T84" fmla="*/ 206 w 355"/>
                  <a:gd name="T85" fmla="*/ 60 h 347"/>
                  <a:gd name="T86" fmla="*/ 198 w 355"/>
                  <a:gd name="T87" fmla="*/ 45 h 347"/>
                  <a:gd name="T88" fmla="*/ 193 w 355"/>
                  <a:gd name="T89" fmla="*/ 32 h 347"/>
                  <a:gd name="T90" fmla="*/ 187 w 355"/>
                  <a:gd name="T91" fmla="*/ 15 h 347"/>
                  <a:gd name="T92" fmla="*/ 183 w 355"/>
                  <a:gd name="T9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5" h="347">
                    <a:moveTo>
                      <a:pt x="183" y="0"/>
                    </a:moveTo>
                    <a:lnTo>
                      <a:pt x="4" y="87"/>
                    </a:lnTo>
                    <a:lnTo>
                      <a:pt x="1" y="103"/>
                    </a:lnTo>
                    <a:lnTo>
                      <a:pt x="0" y="120"/>
                    </a:lnTo>
                    <a:lnTo>
                      <a:pt x="0" y="138"/>
                    </a:lnTo>
                    <a:lnTo>
                      <a:pt x="1" y="154"/>
                    </a:lnTo>
                    <a:lnTo>
                      <a:pt x="5" y="172"/>
                    </a:lnTo>
                    <a:lnTo>
                      <a:pt x="8" y="191"/>
                    </a:lnTo>
                    <a:lnTo>
                      <a:pt x="15" y="208"/>
                    </a:lnTo>
                    <a:lnTo>
                      <a:pt x="22" y="225"/>
                    </a:lnTo>
                    <a:lnTo>
                      <a:pt x="31" y="242"/>
                    </a:lnTo>
                    <a:lnTo>
                      <a:pt x="42" y="257"/>
                    </a:lnTo>
                    <a:lnTo>
                      <a:pt x="54" y="274"/>
                    </a:lnTo>
                    <a:lnTo>
                      <a:pt x="68" y="287"/>
                    </a:lnTo>
                    <a:lnTo>
                      <a:pt x="83" y="300"/>
                    </a:lnTo>
                    <a:lnTo>
                      <a:pt x="98" y="312"/>
                    </a:lnTo>
                    <a:lnTo>
                      <a:pt x="115" y="322"/>
                    </a:lnTo>
                    <a:lnTo>
                      <a:pt x="133" y="330"/>
                    </a:lnTo>
                    <a:lnTo>
                      <a:pt x="150" y="337"/>
                    </a:lnTo>
                    <a:lnTo>
                      <a:pt x="167" y="342"/>
                    </a:lnTo>
                    <a:lnTo>
                      <a:pt x="186" y="345"/>
                    </a:lnTo>
                    <a:lnTo>
                      <a:pt x="204" y="347"/>
                    </a:lnTo>
                    <a:lnTo>
                      <a:pt x="213" y="347"/>
                    </a:lnTo>
                    <a:lnTo>
                      <a:pt x="222" y="347"/>
                    </a:lnTo>
                    <a:lnTo>
                      <a:pt x="232" y="347"/>
                    </a:lnTo>
                    <a:lnTo>
                      <a:pt x="241" y="346"/>
                    </a:lnTo>
                    <a:lnTo>
                      <a:pt x="250" y="345"/>
                    </a:lnTo>
                    <a:lnTo>
                      <a:pt x="259" y="344"/>
                    </a:lnTo>
                    <a:lnTo>
                      <a:pt x="267" y="342"/>
                    </a:lnTo>
                    <a:lnTo>
                      <a:pt x="277" y="339"/>
                    </a:lnTo>
                    <a:lnTo>
                      <a:pt x="355" y="168"/>
                    </a:lnTo>
                    <a:lnTo>
                      <a:pt x="340" y="164"/>
                    </a:lnTo>
                    <a:lnTo>
                      <a:pt x="326" y="161"/>
                    </a:lnTo>
                    <a:lnTo>
                      <a:pt x="311" y="155"/>
                    </a:lnTo>
                    <a:lnTo>
                      <a:pt x="297" y="148"/>
                    </a:lnTo>
                    <a:lnTo>
                      <a:pt x="285" y="141"/>
                    </a:lnTo>
                    <a:lnTo>
                      <a:pt x="271" y="133"/>
                    </a:lnTo>
                    <a:lnTo>
                      <a:pt x="258" y="123"/>
                    </a:lnTo>
                    <a:lnTo>
                      <a:pt x="247" y="112"/>
                    </a:lnTo>
                    <a:lnTo>
                      <a:pt x="235" y="101"/>
                    </a:lnTo>
                    <a:lnTo>
                      <a:pt x="224" y="88"/>
                    </a:lnTo>
                    <a:lnTo>
                      <a:pt x="214" y="74"/>
                    </a:lnTo>
                    <a:lnTo>
                      <a:pt x="206" y="60"/>
                    </a:lnTo>
                    <a:lnTo>
                      <a:pt x="198" y="45"/>
                    </a:lnTo>
                    <a:lnTo>
                      <a:pt x="193" y="32"/>
                    </a:lnTo>
                    <a:lnTo>
                      <a:pt x="187" y="15"/>
                    </a:lnTo>
                    <a:lnTo>
                      <a:pt x="18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 name="Freeform 9">
                <a:extLst>
                  <a:ext uri="{FF2B5EF4-FFF2-40B4-BE49-F238E27FC236}">
                    <a16:creationId xmlns:a16="http://schemas.microsoft.com/office/drawing/2014/main" id="{314D988F-D542-48AF-8CA0-467C6C47B274}"/>
                  </a:ext>
                </a:extLst>
              </p:cNvPr>
              <p:cNvSpPr>
                <a:spLocks/>
              </p:cNvSpPr>
              <p:nvPr/>
            </p:nvSpPr>
            <p:spPr bwMode="auto">
              <a:xfrm>
                <a:off x="3167" y="1722"/>
                <a:ext cx="130" cy="134"/>
              </a:xfrm>
              <a:custGeom>
                <a:avLst/>
                <a:gdLst>
                  <a:gd name="T0" fmla="*/ 137 w 260"/>
                  <a:gd name="T1" fmla="*/ 269 h 269"/>
                  <a:gd name="T2" fmla="*/ 260 w 260"/>
                  <a:gd name="T3" fmla="*/ 0 h 269"/>
                  <a:gd name="T4" fmla="*/ 0 w 260"/>
                  <a:gd name="T5" fmla="*/ 128 h 269"/>
                  <a:gd name="T6" fmla="*/ 5 w 260"/>
                  <a:gd name="T7" fmla="*/ 141 h 269"/>
                  <a:gd name="T8" fmla="*/ 9 w 260"/>
                  <a:gd name="T9" fmla="*/ 152 h 269"/>
                  <a:gd name="T10" fmla="*/ 14 w 260"/>
                  <a:gd name="T11" fmla="*/ 164 h 269"/>
                  <a:gd name="T12" fmla="*/ 20 w 260"/>
                  <a:gd name="T13" fmla="*/ 175 h 269"/>
                  <a:gd name="T14" fmla="*/ 25 w 260"/>
                  <a:gd name="T15" fmla="*/ 187 h 269"/>
                  <a:gd name="T16" fmla="*/ 32 w 260"/>
                  <a:gd name="T17" fmla="*/ 197 h 269"/>
                  <a:gd name="T18" fmla="*/ 41 w 260"/>
                  <a:gd name="T19" fmla="*/ 208 h 269"/>
                  <a:gd name="T20" fmla="*/ 51 w 260"/>
                  <a:gd name="T21" fmla="*/ 218 h 269"/>
                  <a:gd name="T22" fmla="*/ 60 w 260"/>
                  <a:gd name="T23" fmla="*/ 227 h 269"/>
                  <a:gd name="T24" fmla="*/ 70 w 260"/>
                  <a:gd name="T25" fmla="*/ 234 h 269"/>
                  <a:gd name="T26" fmla="*/ 81 w 260"/>
                  <a:gd name="T27" fmla="*/ 242 h 269"/>
                  <a:gd name="T28" fmla="*/ 92 w 260"/>
                  <a:gd name="T29" fmla="*/ 248 h 269"/>
                  <a:gd name="T30" fmla="*/ 102 w 260"/>
                  <a:gd name="T31" fmla="*/ 255 h 269"/>
                  <a:gd name="T32" fmla="*/ 114 w 260"/>
                  <a:gd name="T33" fmla="*/ 259 h 269"/>
                  <a:gd name="T34" fmla="*/ 126 w 260"/>
                  <a:gd name="T35" fmla="*/ 264 h 269"/>
                  <a:gd name="T36" fmla="*/ 137 w 260"/>
                  <a:gd name="T37"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9">
                    <a:moveTo>
                      <a:pt x="137" y="269"/>
                    </a:moveTo>
                    <a:lnTo>
                      <a:pt x="260" y="0"/>
                    </a:lnTo>
                    <a:lnTo>
                      <a:pt x="0" y="128"/>
                    </a:lnTo>
                    <a:lnTo>
                      <a:pt x="5" y="141"/>
                    </a:lnTo>
                    <a:lnTo>
                      <a:pt x="9" y="152"/>
                    </a:lnTo>
                    <a:lnTo>
                      <a:pt x="14" y="164"/>
                    </a:lnTo>
                    <a:lnTo>
                      <a:pt x="20" y="175"/>
                    </a:lnTo>
                    <a:lnTo>
                      <a:pt x="25" y="187"/>
                    </a:lnTo>
                    <a:lnTo>
                      <a:pt x="32" y="197"/>
                    </a:lnTo>
                    <a:lnTo>
                      <a:pt x="41" y="208"/>
                    </a:lnTo>
                    <a:lnTo>
                      <a:pt x="51" y="218"/>
                    </a:lnTo>
                    <a:lnTo>
                      <a:pt x="60" y="227"/>
                    </a:lnTo>
                    <a:lnTo>
                      <a:pt x="70" y="234"/>
                    </a:lnTo>
                    <a:lnTo>
                      <a:pt x="81" y="242"/>
                    </a:lnTo>
                    <a:lnTo>
                      <a:pt x="92" y="248"/>
                    </a:lnTo>
                    <a:lnTo>
                      <a:pt x="102" y="255"/>
                    </a:lnTo>
                    <a:lnTo>
                      <a:pt x="114" y="259"/>
                    </a:lnTo>
                    <a:lnTo>
                      <a:pt x="126" y="264"/>
                    </a:lnTo>
                    <a:lnTo>
                      <a:pt x="137" y="2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 name="Freeform 10">
                <a:extLst>
                  <a:ext uri="{FF2B5EF4-FFF2-40B4-BE49-F238E27FC236}">
                    <a16:creationId xmlns:a16="http://schemas.microsoft.com/office/drawing/2014/main" id="{830DBE00-A8C6-429E-983C-CC007ECE080F}"/>
                  </a:ext>
                </a:extLst>
              </p:cNvPr>
              <p:cNvSpPr>
                <a:spLocks/>
              </p:cNvSpPr>
              <p:nvPr/>
            </p:nvSpPr>
            <p:spPr bwMode="auto">
              <a:xfrm>
                <a:off x="2442" y="2386"/>
                <a:ext cx="223" cy="222"/>
              </a:xfrm>
              <a:custGeom>
                <a:avLst/>
                <a:gdLst>
                  <a:gd name="T0" fmla="*/ 446 w 446"/>
                  <a:gd name="T1" fmla="*/ 261 h 445"/>
                  <a:gd name="T2" fmla="*/ 437 w 446"/>
                  <a:gd name="T3" fmla="*/ 264 h 445"/>
                  <a:gd name="T4" fmla="*/ 427 w 446"/>
                  <a:gd name="T5" fmla="*/ 266 h 445"/>
                  <a:gd name="T6" fmla="*/ 418 w 446"/>
                  <a:gd name="T7" fmla="*/ 267 h 445"/>
                  <a:gd name="T8" fmla="*/ 410 w 446"/>
                  <a:gd name="T9" fmla="*/ 267 h 445"/>
                  <a:gd name="T10" fmla="*/ 401 w 446"/>
                  <a:gd name="T11" fmla="*/ 268 h 445"/>
                  <a:gd name="T12" fmla="*/ 392 w 446"/>
                  <a:gd name="T13" fmla="*/ 268 h 445"/>
                  <a:gd name="T14" fmla="*/ 383 w 446"/>
                  <a:gd name="T15" fmla="*/ 267 h 445"/>
                  <a:gd name="T16" fmla="*/ 373 w 446"/>
                  <a:gd name="T17" fmla="*/ 267 h 445"/>
                  <a:gd name="T18" fmla="*/ 355 w 446"/>
                  <a:gd name="T19" fmla="*/ 265 h 445"/>
                  <a:gd name="T20" fmla="*/ 338 w 446"/>
                  <a:gd name="T21" fmla="*/ 260 h 445"/>
                  <a:gd name="T22" fmla="*/ 320 w 446"/>
                  <a:gd name="T23" fmla="*/ 254 h 445"/>
                  <a:gd name="T24" fmla="*/ 304 w 446"/>
                  <a:gd name="T25" fmla="*/ 246 h 445"/>
                  <a:gd name="T26" fmla="*/ 288 w 446"/>
                  <a:gd name="T27" fmla="*/ 237 h 445"/>
                  <a:gd name="T28" fmla="*/ 273 w 446"/>
                  <a:gd name="T29" fmla="*/ 226 h 445"/>
                  <a:gd name="T30" fmla="*/ 258 w 446"/>
                  <a:gd name="T31" fmla="*/ 214 h 445"/>
                  <a:gd name="T32" fmla="*/ 243 w 446"/>
                  <a:gd name="T33" fmla="*/ 200 h 445"/>
                  <a:gd name="T34" fmla="*/ 229 w 446"/>
                  <a:gd name="T35" fmla="*/ 186 h 445"/>
                  <a:gd name="T36" fmla="*/ 217 w 446"/>
                  <a:gd name="T37" fmla="*/ 170 h 445"/>
                  <a:gd name="T38" fmla="*/ 206 w 446"/>
                  <a:gd name="T39" fmla="*/ 155 h 445"/>
                  <a:gd name="T40" fmla="*/ 197 w 446"/>
                  <a:gd name="T41" fmla="*/ 138 h 445"/>
                  <a:gd name="T42" fmla="*/ 190 w 446"/>
                  <a:gd name="T43" fmla="*/ 121 h 445"/>
                  <a:gd name="T44" fmla="*/ 183 w 446"/>
                  <a:gd name="T45" fmla="*/ 103 h 445"/>
                  <a:gd name="T46" fmla="*/ 180 w 446"/>
                  <a:gd name="T47" fmla="*/ 85 h 445"/>
                  <a:gd name="T48" fmla="*/ 176 w 446"/>
                  <a:gd name="T49" fmla="*/ 67 h 445"/>
                  <a:gd name="T50" fmla="*/ 175 w 446"/>
                  <a:gd name="T51" fmla="*/ 50 h 445"/>
                  <a:gd name="T52" fmla="*/ 175 w 446"/>
                  <a:gd name="T53" fmla="*/ 33 h 445"/>
                  <a:gd name="T54" fmla="*/ 176 w 446"/>
                  <a:gd name="T55" fmla="*/ 16 h 445"/>
                  <a:gd name="T56" fmla="*/ 179 w 446"/>
                  <a:gd name="T57" fmla="*/ 0 h 445"/>
                  <a:gd name="T58" fmla="*/ 4 w 446"/>
                  <a:gd name="T59" fmla="*/ 184 h 445"/>
                  <a:gd name="T60" fmla="*/ 1 w 446"/>
                  <a:gd name="T61" fmla="*/ 200 h 445"/>
                  <a:gd name="T62" fmla="*/ 0 w 446"/>
                  <a:gd name="T63" fmla="*/ 218 h 445"/>
                  <a:gd name="T64" fmla="*/ 0 w 446"/>
                  <a:gd name="T65" fmla="*/ 235 h 445"/>
                  <a:gd name="T66" fmla="*/ 1 w 446"/>
                  <a:gd name="T67" fmla="*/ 251 h 445"/>
                  <a:gd name="T68" fmla="*/ 5 w 446"/>
                  <a:gd name="T69" fmla="*/ 269 h 445"/>
                  <a:gd name="T70" fmla="*/ 8 w 446"/>
                  <a:gd name="T71" fmla="*/ 288 h 445"/>
                  <a:gd name="T72" fmla="*/ 15 w 446"/>
                  <a:gd name="T73" fmla="*/ 305 h 445"/>
                  <a:gd name="T74" fmla="*/ 22 w 446"/>
                  <a:gd name="T75" fmla="*/ 322 h 445"/>
                  <a:gd name="T76" fmla="*/ 31 w 446"/>
                  <a:gd name="T77" fmla="*/ 340 h 445"/>
                  <a:gd name="T78" fmla="*/ 42 w 446"/>
                  <a:gd name="T79" fmla="*/ 355 h 445"/>
                  <a:gd name="T80" fmla="*/ 54 w 446"/>
                  <a:gd name="T81" fmla="*/ 371 h 445"/>
                  <a:gd name="T82" fmla="*/ 68 w 446"/>
                  <a:gd name="T83" fmla="*/ 385 h 445"/>
                  <a:gd name="T84" fmla="*/ 83 w 446"/>
                  <a:gd name="T85" fmla="*/ 397 h 445"/>
                  <a:gd name="T86" fmla="*/ 98 w 446"/>
                  <a:gd name="T87" fmla="*/ 409 h 445"/>
                  <a:gd name="T88" fmla="*/ 115 w 446"/>
                  <a:gd name="T89" fmla="*/ 419 h 445"/>
                  <a:gd name="T90" fmla="*/ 132 w 446"/>
                  <a:gd name="T91" fmla="*/ 427 h 445"/>
                  <a:gd name="T92" fmla="*/ 149 w 446"/>
                  <a:gd name="T93" fmla="*/ 434 h 445"/>
                  <a:gd name="T94" fmla="*/ 167 w 446"/>
                  <a:gd name="T95" fmla="*/ 439 h 445"/>
                  <a:gd name="T96" fmla="*/ 186 w 446"/>
                  <a:gd name="T97" fmla="*/ 442 h 445"/>
                  <a:gd name="T98" fmla="*/ 204 w 446"/>
                  <a:gd name="T99" fmla="*/ 445 h 445"/>
                  <a:gd name="T100" fmla="*/ 213 w 446"/>
                  <a:gd name="T101" fmla="*/ 445 h 445"/>
                  <a:gd name="T102" fmla="*/ 224 w 446"/>
                  <a:gd name="T103" fmla="*/ 445 h 445"/>
                  <a:gd name="T104" fmla="*/ 233 w 446"/>
                  <a:gd name="T105" fmla="*/ 445 h 445"/>
                  <a:gd name="T106" fmla="*/ 242 w 446"/>
                  <a:gd name="T107" fmla="*/ 443 h 445"/>
                  <a:gd name="T108" fmla="*/ 252 w 446"/>
                  <a:gd name="T109" fmla="*/ 442 h 445"/>
                  <a:gd name="T110" fmla="*/ 262 w 446"/>
                  <a:gd name="T111" fmla="*/ 440 h 445"/>
                  <a:gd name="T112" fmla="*/ 271 w 446"/>
                  <a:gd name="T113" fmla="*/ 438 h 445"/>
                  <a:gd name="T114" fmla="*/ 280 w 446"/>
                  <a:gd name="T115" fmla="*/ 435 h 445"/>
                  <a:gd name="T116" fmla="*/ 446 w 446"/>
                  <a:gd name="T117" fmla="*/ 26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6" h="445">
                    <a:moveTo>
                      <a:pt x="446" y="261"/>
                    </a:moveTo>
                    <a:lnTo>
                      <a:pt x="437" y="264"/>
                    </a:lnTo>
                    <a:lnTo>
                      <a:pt x="427" y="266"/>
                    </a:lnTo>
                    <a:lnTo>
                      <a:pt x="418" y="267"/>
                    </a:lnTo>
                    <a:lnTo>
                      <a:pt x="410" y="267"/>
                    </a:lnTo>
                    <a:lnTo>
                      <a:pt x="401" y="268"/>
                    </a:lnTo>
                    <a:lnTo>
                      <a:pt x="392" y="268"/>
                    </a:lnTo>
                    <a:lnTo>
                      <a:pt x="383" y="267"/>
                    </a:lnTo>
                    <a:lnTo>
                      <a:pt x="373" y="267"/>
                    </a:lnTo>
                    <a:lnTo>
                      <a:pt x="355" y="265"/>
                    </a:lnTo>
                    <a:lnTo>
                      <a:pt x="338" y="260"/>
                    </a:lnTo>
                    <a:lnTo>
                      <a:pt x="320" y="254"/>
                    </a:lnTo>
                    <a:lnTo>
                      <a:pt x="304" y="246"/>
                    </a:lnTo>
                    <a:lnTo>
                      <a:pt x="288" y="237"/>
                    </a:lnTo>
                    <a:lnTo>
                      <a:pt x="273" y="226"/>
                    </a:lnTo>
                    <a:lnTo>
                      <a:pt x="258" y="214"/>
                    </a:lnTo>
                    <a:lnTo>
                      <a:pt x="243" y="200"/>
                    </a:lnTo>
                    <a:lnTo>
                      <a:pt x="229" y="186"/>
                    </a:lnTo>
                    <a:lnTo>
                      <a:pt x="217" y="170"/>
                    </a:lnTo>
                    <a:lnTo>
                      <a:pt x="206" y="155"/>
                    </a:lnTo>
                    <a:lnTo>
                      <a:pt x="197" y="138"/>
                    </a:lnTo>
                    <a:lnTo>
                      <a:pt x="190" y="121"/>
                    </a:lnTo>
                    <a:lnTo>
                      <a:pt x="183" y="103"/>
                    </a:lnTo>
                    <a:lnTo>
                      <a:pt x="180" y="85"/>
                    </a:lnTo>
                    <a:lnTo>
                      <a:pt x="176" y="67"/>
                    </a:lnTo>
                    <a:lnTo>
                      <a:pt x="175" y="50"/>
                    </a:lnTo>
                    <a:lnTo>
                      <a:pt x="175" y="33"/>
                    </a:lnTo>
                    <a:lnTo>
                      <a:pt x="176" y="16"/>
                    </a:lnTo>
                    <a:lnTo>
                      <a:pt x="179" y="0"/>
                    </a:lnTo>
                    <a:lnTo>
                      <a:pt x="4" y="184"/>
                    </a:lnTo>
                    <a:lnTo>
                      <a:pt x="1" y="200"/>
                    </a:lnTo>
                    <a:lnTo>
                      <a:pt x="0" y="218"/>
                    </a:lnTo>
                    <a:lnTo>
                      <a:pt x="0" y="235"/>
                    </a:lnTo>
                    <a:lnTo>
                      <a:pt x="1" y="251"/>
                    </a:lnTo>
                    <a:lnTo>
                      <a:pt x="5" y="269"/>
                    </a:lnTo>
                    <a:lnTo>
                      <a:pt x="8" y="288"/>
                    </a:lnTo>
                    <a:lnTo>
                      <a:pt x="15" y="305"/>
                    </a:lnTo>
                    <a:lnTo>
                      <a:pt x="22" y="322"/>
                    </a:lnTo>
                    <a:lnTo>
                      <a:pt x="31" y="340"/>
                    </a:lnTo>
                    <a:lnTo>
                      <a:pt x="42" y="355"/>
                    </a:lnTo>
                    <a:lnTo>
                      <a:pt x="54" y="371"/>
                    </a:lnTo>
                    <a:lnTo>
                      <a:pt x="68" y="385"/>
                    </a:lnTo>
                    <a:lnTo>
                      <a:pt x="83" y="397"/>
                    </a:lnTo>
                    <a:lnTo>
                      <a:pt x="98" y="409"/>
                    </a:lnTo>
                    <a:lnTo>
                      <a:pt x="115" y="419"/>
                    </a:lnTo>
                    <a:lnTo>
                      <a:pt x="132" y="427"/>
                    </a:lnTo>
                    <a:lnTo>
                      <a:pt x="149" y="434"/>
                    </a:lnTo>
                    <a:lnTo>
                      <a:pt x="167" y="439"/>
                    </a:lnTo>
                    <a:lnTo>
                      <a:pt x="186" y="442"/>
                    </a:lnTo>
                    <a:lnTo>
                      <a:pt x="204" y="445"/>
                    </a:lnTo>
                    <a:lnTo>
                      <a:pt x="213" y="445"/>
                    </a:lnTo>
                    <a:lnTo>
                      <a:pt x="224" y="445"/>
                    </a:lnTo>
                    <a:lnTo>
                      <a:pt x="233" y="445"/>
                    </a:lnTo>
                    <a:lnTo>
                      <a:pt x="242" y="443"/>
                    </a:lnTo>
                    <a:lnTo>
                      <a:pt x="252" y="442"/>
                    </a:lnTo>
                    <a:lnTo>
                      <a:pt x="262" y="440"/>
                    </a:lnTo>
                    <a:lnTo>
                      <a:pt x="271" y="438"/>
                    </a:lnTo>
                    <a:lnTo>
                      <a:pt x="280" y="435"/>
                    </a:lnTo>
                    <a:lnTo>
                      <a:pt x="446" y="2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1" name="Freeform 11">
                <a:extLst>
                  <a:ext uri="{FF2B5EF4-FFF2-40B4-BE49-F238E27FC236}">
                    <a16:creationId xmlns:a16="http://schemas.microsoft.com/office/drawing/2014/main" id="{62E3AE08-8B60-486C-800E-AE48AD14095C}"/>
                  </a:ext>
                </a:extLst>
              </p:cNvPr>
              <p:cNvSpPr>
                <a:spLocks/>
              </p:cNvSpPr>
              <p:nvPr/>
            </p:nvSpPr>
            <p:spPr bwMode="auto">
              <a:xfrm>
                <a:off x="2559" y="1870"/>
                <a:ext cx="601" cy="615"/>
              </a:xfrm>
              <a:custGeom>
                <a:avLst/>
                <a:gdLst>
                  <a:gd name="T0" fmla="*/ 2 w 1201"/>
                  <a:gd name="T1" fmla="*/ 1037 h 1231"/>
                  <a:gd name="T2" fmla="*/ 6 w 1201"/>
                  <a:gd name="T3" fmla="*/ 1056 h 1231"/>
                  <a:gd name="T4" fmla="*/ 9 w 1201"/>
                  <a:gd name="T5" fmla="*/ 1074 h 1231"/>
                  <a:gd name="T6" fmla="*/ 16 w 1201"/>
                  <a:gd name="T7" fmla="*/ 1092 h 1231"/>
                  <a:gd name="T8" fmla="*/ 23 w 1201"/>
                  <a:gd name="T9" fmla="*/ 1109 h 1231"/>
                  <a:gd name="T10" fmla="*/ 32 w 1201"/>
                  <a:gd name="T11" fmla="*/ 1126 h 1231"/>
                  <a:gd name="T12" fmla="*/ 43 w 1201"/>
                  <a:gd name="T13" fmla="*/ 1141 h 1231"/>
                  <a:gd name="T14" fmla="*/ 54 w 1201"/>
                  <a:gd name="T15" fmla="*/ 1157 h 1231"/>
                  <a:gd name="T16" fmla="*/ 68 w 1201"/>
                  <a:gd name="T17" fmla="*/ 1171 h 1231"/>
                  <a:gd name="T18" fmla="*/ 83 w 1201"/>
                  <a:gd name="T19" fmla="*/ 1184 h 1231"/>
                  <a:gd name="T20" fmla="*/ 99 w 1201"/>
                  <a:gd name="T21" fmla="*/ 1195 h 1231"/>
                  <a:gd name="T22" fmla="*/ 115 w 1201"/>
                  <a:gd name="T23" fmla="*/ 1206 h 1231"/>
                  <a:gd name="T24" fmla="*/ 132 w 1201"/>
                  <a:gd name="T25" fmla="*/ 1214 h 1231"/>
                  <a:gd name="T26" fmla="*/ 150 w 1201"/>
                  <a:gd name="T27" fmla="*/ 1219 h 1231"/>
                  <a:gd name="T28" fmla="*/ 168 w 1201"/>
                  <a:gd name="T29" fmla="*/ 1225 h 1231"/>
                  <a:gd name="T30" fmla="*/ 187 w 1201"/>
                  <a:gd name="T31" fmla="*/ 1229 h 1231"/>
                  <a:gd name="T32" fmla="*/ 205 w 1201"/>
                  <a:gd name="T33" fmla="*/ 1230 h 1231"/>
                  <a:gd name="T34" fmla="*/ 214 w 1201"/>
                  <a:gd name="T35" fmla="*/ 1231 h 1231"/>
                  <a:gd name="T36" fmla="*/ 225 w 1201"/>
                  <a:gd name="T37" fmla="*/ 1231 h 1231"/>
                  <a:gd name="T38" fmla="*/ 234 w 1201"/>
                  <a:gd name="T39" fmla="*/ 1230 h 1231"/>
                  <a:gd name="T40" fmla="*/ 243 w 1201"/>
                  <a:gd name="T41" fmla="*/ 1229 h 1231"/>
                  <a:gd name="T42" fmla="*/ 252 w 1201"/>
                  <a:gd name="T43" fmla="*/ 1227 h 1231"/>
                  <a:gd name="T44" fmla="*/ 263 w 1201"/>
                  <a:gd name="T45" fmla="*/ 1226 h 1231"/>
                  <a:gd name="T46" fmla="*/ 272 w 1201"/>
                  <a:gd name="T47" fmla="*/ 1224 h 1231"/>
                  <a:gd name="T48" fmla="*/ 281 w 1201"/>
                  <a:gd name="T49" fmla="*/ 1222 h 1231"/>
                  <a:gd name="T50" fmla="*/ 431 w 1201"/>
                  <a:gd name="T51" fmla="*/ 1064 h 1231"/>
                  <a:gd name="T52" fmla="*/ 1201 w 1201"/>
                  <a:gd name="T53" fmla="*/ 256 h 1231"/>
                  <a:gd name="T54" fmla="*/ 1192 w 1201"/>
                  <a:gd name="T55" fmla="*/ 258 h 1231"/>
                  <a:gd name="T56" fmla="*/ 1183 w 1201"/>
                  <a:gd name="T57" fmla="*/ 259 h 1231"/>
                  <a:gd name="T58" fmla="*/ 1173 w 1201"/>
                  <a:gd name="T59" fmla="*/ 259 h 1231"/>
                  <a:gd name="T60" fmla="*/ 1165 w 1201"/>
                  <a:gd name="T61" fmla="*/ 259 h 1231"/>
                  <a:gd name="T62" fmla="*/ 1156 w 1201"/>
                  <a:gd name="T63" fmla="*/ 259 h 1231"/>
                  <a:gd name="T64" fmla="*/ 1147 w 1201"/>
                  <a:gd name="T65" fmla="*/ 258 h 1231"/>
                  <a:gd name="T66" fmla="*/ 1138 w 1201"/>
                  <a:gd name="T67" fmla="*/ 257 h 1231"/>
                  <a:gd name="T68" fmla="*/ 1129 w 1201"/>
                  <a:gd name="T69" fmla="*/ 257 h 1231"/>
                  <a:gd name="T70" fmla="*/ 1110 w 1201"/>
                  <a:gd name="T71" fmla="*/ 255 h 1231"/>
                  <a:gd name="T72" fmla="*/ 1092 w 1201"/>
                  <a:gd name="T73" fmla="*/ 251 h 1231"/>
                  <a:gd name="T74" fmla="*/ 1074 w 1201"/>
                  <a:gd name="T75" fmla="*/ 247 h 1231"/>
                  <a:gd name="T76" fmla="*/ 1057 w 1201"/>
                  <a:gd name="T77" fmla="*/ 240 h 1231"/>
                  <a:gd name="T78" fmla="*/ 1040 w 1201"/>
                  <a:gd name="T79" fmla="*/ 232 h 1231"/>
                  <a:gd name="T80" fmla="*/ 1023 w 1201"/>
                  <a:gd name="T81" fmla="*/ 221 h 1231"/>
                  <a:gd name="T82" fmla="*/ 1008 w 1201"/>
                  <a:gd name="T83" fmla="*/ 210 h 1231"/>
                  <a:gd name="T84" fmla="*/ 993 w 1201"/>
                  <a:gd name="T85" fmla="*/ 197 h 1231"/>
                  <a:gd name="T86" fmla="*/ 979 w 1201"/>
                  <a:gd name="T87" fmla="*/ 183 h 1231"/>
                  <a:gd name="T88" fmla="*/ 966 w 1201"/>
                  <a:gd name="T89" fmla="*/ 167 h 1231"/>
                  <a:gd name="T90" fmla="*/ 956 w 1201"/>
                  <a:gd name="T91" fmla="*/ 152 h 1231"/>
                  <a:gd name="T92" fmla="*/ 947 w 1201"/>
                  <a:gd name="T93" fmla="*/ 135 h 1231"/>
                  <a:gd name="T94" fmla="*/ 940 w 1201"/>
                  <a:gd name="T95" fmla="*/ 118 h 1231"/>
                  <a:gd name="T96" fmla="*/ 933 w 1201"/>
                  <a:gd name="T97" fmla="*/ 100 h 1231"/>
                  <a:gd name="T98" fmla="*/ 929 w 1201"/>
                  <a:gd name="T99" fmla="*/ 82 h 1231"/>
                  <a:gd name="T100" fmla="*/ 926 w 1201"/>
                  <a:gd name="T101" fmla="*/ 64 h 1231"/>
                  <a:gd name="T102" fmla="*/ 925 w 1201"/>
                  <a:gd name="T103" fmla="*/ 47 h 1231"/>
                  <a:gd name="T104" fmla="*/ 924 w 1201"/>
                  <a:gd name="T105" fmla="*/ 31 h 1231"/>
                  <a:gd name="T106" fmla="*/ 924 w 1201"/>
                  <a:gd name="T107" fmla="*/ 16 h 1231"/>
                  <a:gd name="T108" fmla="*/ 926 w 1201"/>
                  <a:gd name="T109" fmla="*/ 0 h 1231"/>
                  <a:gd name="T110" fmla="*/ 166 w 1201"/>
                  <a:gd name="T111" fmla="*/ 800 h 1231"/>
                  <a:gd name="T112" fmla="*/ 5 w 1201"/>
                  <a:gd name="T113" fmla="*/ 971 h 1231"/>
                  <a:gd name="T114" fmla="*/ 2 w 1201"/>
                  <a:gd name="T115" fmla="*/ 987 h 1231"/>
                  <a:gd name="T116" fmla="*/ 0 w 1201"/>
                  <a:gd name="T117" fmla="*/ 1004 h 1231"/>
                  <a:gd name="T118" fmla="*/ 0 w 1201"/>
                  <a:gd name="T119" fmla="*/ 1021 h 1231"/>
                  <a:gd name="T120" fmla="*/ 2 w 1201"/>
                  <a:gd name="T121" fmla="*/ 1037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1" h="1231">
                    <a:moveTo>
                      <a:pt x="2" y="1037"/>
                    </a:moveTo>
                    <a:lnTo>
                      <a:pt x="6" y="1056"/>
                    </a:lnTo>
                    <a:lnTo>
                      <a:pt x="9" y="1074"/>
                    </a:lnTo>
                    <a:lnTo>
                      <a:pt x="16" y="1092"/>
                    </a:lnTo>
                    <a:lnTo>
                      <a:pt x="23" y="1109"/>
                    </a:lnTo>
                    <a:lnTo>
                      <a:pt x="32" y="1126"/>
                    </a:lnTo>
                    <a:lnTo>
                      <a:pt x="43" y="1141"/>
                    </a:lnTo>
                    <a:lnTo>
                      <a:pt x="54" y="1157"/>
                    </a:lnTo>
                    <a:lnTo>
                      <a:pt x="68" y="1171"/>
                    </a:lnTo>
                    <a:lnTo>
                      <a:pt x="83" y="1184"/>
                    </a:lnTo>
                    <a:lnTo>
                      <a:pt x="99" y="1195"/>
                    </a:lnTo>
                    <a:lnTo>
                      <a:pt x="115" y="1206"/>
                    </a:lnTo>
                    <a:lnTo>
                      <a:pt x="132" y="1214"/>
                    </a:lnTo>
                    <a:lnTo>
                      <a:pt x="150" y="1219"/>
                    </a:lnTo>
                    <a:lnTo>
                      <a:pt x="168" y="1225"/>
                    </a:lnTo>
                    <a:lnTo>
                      <a:pt x="187" y="1229"/>
                    </a:lnTo>
                    <a:lnTo>
                      <a:pt x="205" y="1230"/>
                    </a:lnTo>
                    <a:lnTo>
                      <a:pt x="214" y="1231"/>
                    </a:lnTo>
                    <a:lnTo>
                      <a:pt x="225" y="1231"/>
                    </a:lnTo>
                    <a:lnTo>
                      <a:pt x="234" y="1230"/>
                    </a:lnTo>
                    <a:lnTo>
                      <a:pt x="243" y="1229"/>
                    </a:lnTo>
                    <a:lnTo>
                      <a:pt x="252" y="1227"/>
                    </a:lnTo>
                    <a:lnTo>
                      <a:pt x="263" y="1226"/>
                    </a:lnTo>
                    <a:lnTo>
                      <a:pt x="272" y="1224"/>
                    </a:lnTo>
                    <a:lnTo>
                      <a:pt x="281" y="1222"/>
                    </a:lnTo>
                    <a:lnTo>
                      <a:pt x="431" y="1064"/>
                    </a:lnTo>
                    <a:lnTo>
                      <a:pt x="1201" y="256"/>
                    </a:lnTo>
                    <a:lnTo>
                      <a:pt x="1192" y="258"/>
                    </a:lnTo>
                    <a:lnTo>
                      <a:pt x="1183" y="259"/>
                    </a:lnTo>
                    <a:lnTo>
                      <a:pt x="1173" y="259"/>
                    </a:lnTo>
                    <a:lnTo>
                      <a:pt x="1165" y="259"/>
                    </a:lnTo>
                    <a:lnTo>
                      <a:pt x="1156" y="259"/>
                    </a:lnTo>
                    <a:lnTo>
                      <a:pt x="1147" y="258"/>
                    </a:lnTo>
                    <a:lnTo>
                      <a:pt x="1138" y="257"/>
                    </a:lnTo>
                    <a:lnTo>
                      <a:pt x="1129" y="257"/>
                    </a:lnTo>
                    <a:lnTo>
                      <a:pt x="1110" y="255"/>
                    </a:lnTo>
                    <a:lnTo>
                      <a:pt x="1092" y="251"/>
                    </a:lnTo>
                    <a:lnTo>
                      <a:pt x="1074" y="247"/>
                    </a:lnTo>
                    <a:lnTo>
                      <a:pt x="1057" y="240"/>
                    </a:lnTo>
                    <a:lnTo>
                      <a:pt x="1040" y="232"/>
                    </a:lnTo>
                    <a:lnTo>
                      <a:pt x="1023" y="221"/>
                    </a:lnTo>
                    <a:lnTo>
                      <a:pt x="1008" y="210"/>
                    </a:lnTo>
                    <a:lnTo>
                      <a:pt x="993" y="197"/>
                    </a:lnTo>
                    <a:lnTo>
                      <a:pt x="979" y="183"/>
                    </a:lnTo>
                    <a:lnTo>
                      <a:pt x="966" y="167"/>
                    </a:lnTo>
                    <a:lnTo>
                      <a:pt x="956" y="152"/>
                    </a:lnTo>
                    <a:lnTo>
                      <a:pt x="947" y="135"/>
                    </a:lnTo>
                    <a:lnTo>
                      <a:pt x="940" y="118"/>
                    </a:lnTo>
                    <a:lnTo>
                      <a:pt x="933" y="100"/>
                    </a:lnTo>
                    <a:lnTo>
                      <a:pt x="929" y="82"/>
                    </a:lnTo>
                    <a:lnTo>
                      <a:pt x="926" y="64"/>
                    </a:lnTo>
                    <a:lnTo>
                      <a:pt x="925" y="47"/>
                    </a:lnTo>
                    <a:lnTo>
                      <a:pt x="924" y="31"/>
                    </a:lnTo>
                    <a:lnTo>
                      <a:pt x="924" y="16"/>
                    </a:lnTo>
                    <a:lnTo>
                      <a:pt x="926" y="0"/>
                    </a:lnTo>
                    <a:lnTo>
                      <a:pt x="166" y="800"/>
                    </a:lnTo>
                    <a:lnTo>
                      <a:pt x="5" y="971"/>
                    </a:lnTo>
                    <a:lnTo>
                      <a:pt x="2" y="987"/>
                    </a:lnTo>
                    <a:lnTo>
                      <a:pt x="0" y="1004"/>
                    </a:lnTo>
                    <a:lnTo>
                      <a:pt x="0" y="1021"/>
                    </a:lnTo>
                    <a:lnTo>
                      <a:pt x="2" y="10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grpSp>
      <p:sp>
        <p:nvSpPr>
          <p:cNvPr id="12" name="TextBox 11">
            <a:extLst>
              <a:ext uri="{FF2B5EF4-FFF2-40B4-BE49-F238E27FC236}">
                <a16:creationId xmlns:a16="http://schemas.microsoft.com/office/drawing/2014/main" id="{DF25E5DF-8D6F-412C-AC80-84595922612C}"/>
              </a:ext>
            </a:extLst>
          </p:cNvPr>
          <p:cNvSpPr txBox="1"/>
          <p:nvPr/>
        </p:nvSpPr>
        <p:spPr>
          <a:xfrm>
            <a:off x="6870700" y="217270"/>
            <a:ext cx="196454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a:t>
            </a:r>
            <a:r>
              <a:rPr lang="en-US" dirty="0"/>
              <a:t>8</a:t>
            </a:r>
            <a:endParaRPr lang="en-US" dirty="0">
              <a:latin typeface="+mn-lt"/>
            </a:endParaRPr>
          </a:p>
        </p:txBody>
      </p:sp>
    </p:spTree>
    <p:extLst>
      <p:ext uri="{BB962C8B-B14F-4D97-AF65-F5344CB8AC3E}">
        <p14:creationId xmlns:p14="http://schemas.microsoft.com/office/powerpoint/2010/main" val="269975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 </a:t>
            </a:r>
            <a:r>
              <a:rPr lang="en-US">
                <a:sym typeface="Wingdings" panose="05000000000000000000" pitchFamily="2" charset="2"/>
              </a:rPr>
              <a:t></a:t>
            </a:r>
            <a:endParaRPr lang="en-US"/>
          </a:p>
        </p:txBody>
      </p:sp>
      <p:pic>
        <p:nvPicPr>
          <p:cNvPr id="5" name="Picture 4"/>
          <p:cNvPicPr>
            <a:picLocks noChangeAspect="1"/>
          </p:cNvPicPr>
          <p:nvPr/>
        </p:nvPicPr>
        <p:blipFill>
          <a:blip r:embed="rId3"/>
          <a:stretch>
            <a:fillRect/>
          </a:stretch>
        </p:blipFill>
        <p:spPr>
          <a:xfrm>
            <a:off x="533400" y="1371600"/>
            <a:ext cx="8171652" cy="3962400"/>
          </a:xfrm>
          <a:prstGeom prst="rect">
            <a:avLst/>
          </a:prstGeom>
        </p:spPr>
      </p:pic>
    </p:spTree>
    <p:extLst>
      <p:ext uri="{BB962C8B-B14F-4D97-AF65-F5344CB8AC3E}">
        <p14:creationId xmlns:p14="http://schemas.microsoft.com/office/powerpoint/2010/main" val="132055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Objectives</a:t>
            </a:r>
          </a:p>
        </p:txBody>
      </p:sp>
      <p:sp>
        <p:nvSpPr>
          <p:cNvPr id="3" name="TextBox 2"/>
          <p:cNvSpPr txBox="1"/>
          <p:nvPr/>
        </p:nvSpPr>
        <p:spPr>
          <a:xfrm>
            <a:off x="762000" y="762000"/>
            <a:ext cx="7010400" cy="2585323"/>
          </a:xfrm>
          <a:prstGeom prst="rect">
            <a:avLst/>
          </a:prstGeom>
          <a:noFill/>
        </p:spPr>
        <p:txBody>
          <a:bodyPr wrap="square" rtlCol="0">
            <a:spAutoFit/>
          </a:bodyPr>
          <a:lstStyle/>
          <a:p>
            <a:pPr lvl="0"/>
            <a:endParaRPr lang="en-US" dirty="0">
              <a:latin typeface="+mn-lt"/>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Preview the </a:t>
            </a:r>
            <a:r>
              <a:rPr lang="en-US" b="1" dirty="0">
                <a:solidFill>
                  <a:srgbClr val="000000"/>
                </a:solidFill>
                <a:latin typeface="+mn-lt"/>
                <a:ea typeface="Times New Roman" panose="02020603050405020304" pitchFamily="18" charset="0"/>
              </a:rPr>
              <a:t>scope of work </a:t>
            </a:r>
            <a:r>
              <a:rPr lang="en-US" dirty="0">
                <a:solidFill>
                  <a:srgbClr val="000000"/>
                </a:solidFill>
                <a:latin typeface="+mn-lt"/>
                <a:ea typeface="Times New Roman" panose="02020603050405020304" pitchFamily="18" charset="0"/>
              </a:rPr>
              <a:t>for the day</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mn-l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Build our </a:t>
            </a:r>
            <a:r>
              <a:rPr lang="en-US" b="1" dirty="0">
                <a:solidFill>
                  <a:srgbClr val="000000"/>
                </a:solidFill>
                <a:latin typeface="+mn-lt"/>
                <a:ea typeface="Times New Roman" panose="02020603050405020304" pitchFamily="18" charset="0"/>
              </a:rPr>
              <a:t>relationships</a:t>
            </a:r>
          </a:p>
          <a:p>
            <a:pPr marR="0" lvl="0">
              <a:spcBef>
                <a:spcPts val="0"/>
              </a:spcBef>
              <a:spcAft>
                <a:spcPts val="0"/>
              </a:spcAft>
            </a:pPr>
            <a:endParaRPr lang="en-US" dirty="0">
              <a:solidFill>
                <a:srgbClr val="000000"/>
              </a:solidFill>
              <a:latin typeface="+mn-lt"/>
              <a:ea typeface="Times New Roman" panose="02020603050405020304" pitchFamily="18" charset="0"/>
            </a:endParaRPr>
          </a:p>
          <a:p>
            <a:pPr marL="34290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Check in on our own </a:t>
            </a:r>
            <a:r>
              <a:rPr lang="en-US" b="1" dirty="0">
                <a:solidFill>
                  <a:srgbClr val="000000"/>
                </a:solidFill>
                <a:latin typeface="+mn-lt"/>
                <a:ea typeface="Times New Roman" panose="02020603050405020304" pitchFamily="18" charset="0"/>
              </a:rPr>
              <a:t>social-emotional well-being</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mn-lt"/>
              <a:ea typeface="Times New Roman" panose="02020603050405020304" pitchFamily="18" charset="0"/>
            </a:endParaRPr>
          </a:p>
          <a:p>
            <a:pPr marL="342900" indent="-342900">
              <a:spcBef>
                <a:spcPts val="0"/>
              </a:spcBef>
              <a:spcAft>
                <a:spcPts val="0"/>
              </a:spcAft>
              <a:buFont typeface="Symbol" panose="05050102010706020507" pitchFamily="18" charset="2"/>
              <a:buChar char=""/>
            </a:pPr>
            <a:r>
              <a:rPr lang="en-US" b="1" dirty="0">
                <a:solidFill>
                  <a:srgbClr val="000000"/>
                </a:solidFill>
                <a:latin typeface="+mn-lt"/>
                <a:ea typeface="Times New Roman" panose="02020603050405020304" pitchFamily="18" charset="0"/>
              </a:rPr>
              <a:t>Share and reflect </a:t>
            </a:r>
            <a:r>
              <a:rPr lang="en-US" dirty="0">
                <a:solidFill>
                  <a:srgbClr val="000000"/>
                </a:solidFill>
                <a:latin typeface="+mn-lt"/>
                <a:ea typeface="Times New Roman" panose="02020603050405020304" pitchFamily="18" charset="0"/>
              </a:rPr>
              <a:t>on where we are with our learnings from the previous session</a:t>
            </a:r>
          </a:p>
        </p:txBody>
      </p:sp>
    </p:spTree>
    <p:extLst>
      <p:ext uri="{BB962C8B-B14F-4D97-AF65-F5344CB8AC3E}">
        <p14:creationId xmlns:p14="http://schemas.microsoft.com/office/powerpoint/2010/main" val="1097032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778A935F-053A-4530-877D-DBC59DCB33C9}"/>
              </a:ext>
            </a:extLst>
          </p:cNvPr>
          <p:cNvSpPr/>
          <p:nvPr/>
        </p:nvSpPr>
        <p:spPr>
          <a:xfrm>
            <a:off x="1257300" y="1443841"/>
            <a:ext cx="6629400" cy="4575612"/>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Opening</a:t>
            </a:r>
          </a:p>
          <a:p>
            <a:pPr marL="228600" indent="-228600">
              <a:spcAft>
                <a:spcPts val="2800"/>
              </a:spcAft>
              <a:buClr>
                <a:srgbClr val="000000"/>
              </a:buClr>
            </a:pPr>
            <a:r>
              <a:rPr lang="en-US" sz="1600" kern="0" dirty="0">
                <a:latin typeface="+mn-lt"/>
                <a:cs typeface="Arial"/>
              </a:rPr>
              <a:t>Why Integrate SEL Across the Day?</a:t>
            </a:r>
          </a:p>
          <a:p>
            <a:pPr marL="228600" lvl="0" indent="-228600">
              <a:spcAft>
                <a:spcPts val="2800"/>
              </a:spcAft>
              <a:buClr>
                <a:srgbClr val="000000"/>
              </a:buClr>
            </a:pPr>
            <a:r>
              <a:rPr lang="en-US" sz="1600" kern="0" dirty="0">
                <a:latin typeface="Myriad Pro"/>
                <a:cs typeface="Arial"/>
              </a:rPr>
              <a:t>How to Integrate SEL Across the Day</a:t>
            </a:r>
          </a:p>
          <a:p>
            <a:pPr marL="228600" lvl="0" indent="-228600">
              <a:spcAft>
                <a:spcPts val="2800"/>
              </a:spcAft>
              <a:buClr>
                <a:srgbClr val="000000"/>
              </a:buClr>
            </a:pPr>
            <a:r>
              <a:rPr lang="en-US" sz="1600" b="1" kern="0" dirty="0">
                <a:solidFill>
                  <a:schemeClr val="accent1"/>
                </a:solidFill>
                <a:latin typeface="Myriad Pro"/>
                <a:cs typeface="Arial"/>
              </a:rPr>
              <a:t>Planning to Integrate SEL Across the Day</a:t>
            </a:r>
          </a:p>
          <a:p>
            <a:pPr marL="228600" indent="-228600">
              <a:spcAft>
                <a:spcPts val="2800"/>
              </a:spcAft>
              <a:buClr>
                <a:srgbClr val="000000"/>
              </a:buClr>
            </a:pPr>
            <a:r>
              <a:rPr lang="en-US" sz="1600" kern="0" dirty="0">
                <a:latin typeface="+mn-lt"/>
                <a:cs typeface="Arial"/>
              </a:rPr>
              <a:t>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2125924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D179-55BD-4D9D-83A9-550614EC5E1C}"/>
              </a:ext>
            </a:extLst>
          </p:cNvPr>
          <p:cNvSpPr>
            <a:spLocks noGrp="1"/>
          </p:cNvSpPr>
          <p:nvPr>
            <p:ph type="title"/>
          </p:nvPr>
        </p:nvSpPr>
        <p:spPr/>
        <p:txBody>
          <a:bodyPr/>
          <a:lstStyle/>
          <a:p>
            <a:r>
              <a:rPr lang="en-US" dirty="0"/>
              <a:t>Planning to Integrate SEL with Academics</a:t>
            </a:r>
          </a:p>
        </p:txBody>
      </p:sp>
      <p:sp>
        <p:nvSpPr>
          <p:cNvPr id="4" name="TextBox 3">
            <a:extLst>
              <a:ext uri="{FF2B5EF4-FFF2-40B4-BE49-F238E27FC236}">
                <a16:creationId xmlns:a16="http://schemas.microsoft.com/office/drawing/2014/main" id="{1382DB90-1A21-4147-936C-931CB50DC432}"/>
              </a:ext>
            </a:extLst>
          </p:cNvPr>
          <p:cNvSpPr txBox="1"/>
          <p:nvPr/>
        </p:nvSpPr>
        <p:spPr>
          <a:xfrm>
            <a:off x="6870700" y="217270"/>
            <a:ext cx="196454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a:t>
            </a:r>
            <a:r>
              <a:rPr lang="en-US" dirty="0"/>
              <a:t>9</a:t>
            </a:r>
            <a:endParaRPr lang="en-US" dirty="0">
              <a:latin typeface="+mn-lt"/>
            </a:endParaRPr>
          </a:p>
        </p:txBody>
      </p:sp>
      <p:sp>
        <p:nvSpPr>
          <p:cNvPr id="5" name="TextBox 4">
            <a:extLst>
              <a:ext uri="{FF2B5EF4-FFF2-40B4-BE49-F238E27FC236}">
                <a16:creationId xmlns:a16="http://schemas.microsoft.com/office/drawing/2014/main" id="{3D751883-634C-4704-B401-4E0BCBB1907C}"/>
              </a:ext>
            </a:extLst>
          </p:cNvPr>
          <p:cNvSpPr txBox="1"/>
          <p:nvPr/>
        </p:nvSpPr>
        <p:spPr>
          <a:xfrm>
            <a:off x="1174750" y="1582340"/>
            <a:ext cx="6794500" cy="39703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a:p>
            <a:r>
              <a:rPr lang="en-US" dirty="0"/>
              <a:t>Think of one of the classrooms in your center(s) or school(s), and independently brainstorm:</a:t>
            </a:r>
          </a:p>
          <a:p>
            <a:endParaRPr lang="en-US" dirty="0"/>
          </a:p>
          <a:p>
            <a:pPr marL="342900" indent="-342900">
              <a:buAutoNum type="arabicPeriod"/>
            </a:pPr>
            <a:r>
              <a:rPr lang="en-US" dirty="0"/>
              <a:t>In that classroom, what are the biggest opportunities to intentionally integrate SEL with academics?</a:t>
            </a:r>
          </a:p>
          <a:p>
            <a:pPr marL="342900" indent="-342900">
              <a:buAutoNum type="arabicPeriod"/>
            </a:pPr>
            <a:endParaRPr lang="en-US" dirty="0"/>
          </a:p>
          <a:p>
            <a:pPr marL="342900" indent="-342900">
              <a:buAutoNum type="arabicPeriod"/>
            </a:pPr>
            <a:r>
              <a:rPr lang="en-US" dirty="0"/>
              <a:t>How could teachers in that classroom incorporate SEL more intentionally into other learning?</a:t>
            </a:r>
          </a:p>
          <a:p>
            <a:pPr marL="342900" indent="-342900">
              <a:buAutoNum type="arabicPeriod"/>
            </a:pPr>
            <a:endParaRPr lang="en-US" dirty="0"/>
          </a:p>
          <a:p>
            <a:pPr marL="342900" indent="-342900">
              <a:buAutoNum type="arabicPeriod"/>
            </a:pPr>
            <a:r>
              <a:rPr lang="en-US" dirty="0"/>
              <a:t>Which SEL competencies would children be practicing?</a:t>
            </a:r>
          </a:p>
          <a:p>
            <a:endParaRPr lang="en-US" dirty="0"/>
          </a:p>
          <a:p>
            <a:r>
              <a:rPr lang="en-US" dirty="0"/>
              <a:t>Be prepared to share your thinking in small groups! </a:t>
            </a:r>
          </a:p>
          <a:p>
            <a:endParaRPr lang="en-US" dirty="0"/>
          </a:p>
        </p:txBody>
      </p:sp>
      <p:grpSp>
        <p:nvGrpSpPr>
          <p:cNvPr id="6" name="Group 5">
            <a:extLst>
              <a:ext uri="{FF2B5EF4-FFF2-40B4-BE49-F238E27FC236}">
                <a16:creationId xmlns:a16="http://schemas.microsoft.com/office/drawing/2014/main" id="{725AC6D2-8B92-46A3-8CBD-E04B6E37D1E9}"/>
              </a:ext>
            </a:extLst>
          </p:cNvPr>
          <p:cNvGrpSpPr>
            <a:grpSpLocks noChangeAspect="1"/>
          </p:cNvGrpSpPr>
          <p:nvPr/>
        </p:nvGrpSpPr>
        <p:grpSpPr>
          <a:xfrm>
            <a:off x="4155967" y="1177408"/>
            <a:ext cx="670033" cy="672215"/>
            <a:chOff x="3619266" y="2362912"/>
            <a:chExt cx="2194560" cy="2194560"/>
          </a:xfrm>
        </p:grpSpPr>
        <p:sp>
          <p:nvSpPr>
            <p:cNvPr id="7" name="Oval 6">
              <a:extLst>
                <a:ext uri="{FF2B5EF4-FFF2-40B4-BE49-F238E27FC236}">
                  <a16:creationId xmlns:a16="http://schemas.microsoft.com/office/drawing/2014/main" id="{51B39368-FABF-4CA5-B459-B2BA587025C1}"/>
                </a:ext>
              </a:extLst>
            </p:cNvPr>
            <p:cNvSpPr/>
            <p:nvPr/>
          </p:nvSpPr>
          <p:spPr bwMode="auto">
            <a:xfrm>
              <a:off x="3619266" y="2362912"/>
              <a:ext cx="2194560" cy="2194560"/>
            </a:xfrm>
            <a:prstGeom prst="ellipse">
              <a:avLst/>
            </a:prstGeom>
            <a:solidFill>
              <a:schemeClr val="accent2"/>
            </a:solidFill>
            <a:ln w="19050" algn="ctr">
              <a:solidFill>
                <a:schemeClr val="accent2"/>
              </a:solidFill>
              <a:round/>
              <a:headEnd/>
              <a:tailEnd type="triangle" w="med" len="me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Book Antiqua" pitchFamily="18" charset="0"/>
                <a:ea typeface="+mn-ea"/>
                <a:cs typeface="Arial" pitchFamily="34" charset="0"/>
              </a:endParaRPr>
            </a:p>
          </p:txBody>
        </p:sp>
        <p:grpSp>
          <p:nvGrpSpPr>
            <p:cNvPr id="8" name="Group 7">
              <a:extLst>
                <a:ext uri="{FF2B5EF4-FFF2-40B4-BE49-F238E27FC236}">
                  <a16:creationId xmlns:a16="http://schemas.microsoft.com/office/drawing/2014/main" id="{90CB21C7-54DA-45C1-879E-A65827EB2520}"/>
                </a:ext>
              </a:extLst>
            </p:cNvPr>
            <p:cNvGrpSpPr>
              <a:grpSpLocks noChangeAspect="1"/>
            </p:cNvGrpSpPr>
            <p:nvPr/>
          </p:nvGrpSpPr>
          <p:grpSpPr bwMode="auto">
            <a:xfrm rot="10800000">
              <a:off x="3992561" y="2801937"/>
              <a:ext cx="1357313" cy="1406525"/>
              <a:chOff x="2442" y="1722"/>
              <a:chExt cx="855" cy="886"/>
            </a:xfrm>
          </p:grpSpPr>
          <p:sp>
            <p:nvSpPr>
              <p:cNvPr id="9" name="Freeform 8">
                <a:extLst>
                  <a:ext uri="{FF2B5EF4-FFF2-40B4-BE49-F238E27FC236}">
                    <a16:creationId xmlns:a16="http://schemas.microsoft.com/office/drawing/2014/main" id="{5FFB670D-1A49-4FD5-976C-AE5C4CD931BC}"/>
                  </a:ext>
                </a:extLst>
              </p:cNvPr>
              <p:cNvSpPr>
                <a:spLocks/>
              </p:cNvSpPr>
              <p:nvPr/>
            </p:nvSpPr>
            <p:spPr bwMode="auto">
              <a:xfrm>
                <a:off x="3046" y="1799"/>
                <a:ext cx="177" cy="173"/>
              </a:xfrm>
              <a:custGeom>
                <a:avLst/>
                <a:gdLst>
                  <a:gd name="T0" fmla="*/ 183 w 355"/>
                  <a:gd name="T1" fmla="*/ 0 h 347"/>
                  <a:gd name="T2" fmla="*/ 4 w 355"/>
                  <a:gd name="T3" fmla="*/ 87 h 347"/>
                  <a:gd name="T4" fmla="*/ 1 w 355"/>
                  <a:gd name="T5" fmla="*/ 103 h 347"/>
                  <a:gd name="T6" fmla="*/ 0 w 355"/>
                  <a:gd name="T7" fmla="*/ 120 h 347"/>
                  <a:gd name="T8" fmla="*/ 0 w 355"/>
                  <a:gd name="T9" fmla="*/ 138 h 347"/>
                  <a:gd name="T10" fmla="*/ 1 w 355"/>
                  <a:gd name="T11" fmla="*/ 154 h 347"/>
                  <a:gd name="T12" fmla="*/ 5 w 355"/>
                  <a:gd name="T13" fmla="*/ 172 h 347"/>
                  <a:gd name="T14" fmla="*/ 8 w 355"/>
                  <a:gd name="T15" fmla="*/ 191 h 347"/>
                  <a:gd name="T16" fmla="*/ 15 w 355"/>
                  <a:gd name="T17" fmla="*/ 208 h 347"/>
                  <a:gd name="T18" fmla="*/ 22 w 355"/>
                  <a:gd name="T19" fmla="*/ 225 h 347"/>
                  <a:gd name="T20" fmla="*/ 31 w 355"/>
                  <a:gd name="T21" fmla="*/ 242 h 347"/>
                  <a:gd name="T22" fmla="*/ 42 w 355"/>
                  <a:gd name="T23" fmla="*/ 257 h 347"/>
                  <a:gd name="T24" fmla="*/ 54 w 355"/>
                  <a:gd name="T25" fmla="*/ 274 h 347"/>
                  <a:gd name="T26" fmla="*/ 68 w 355"/>
                  <a:gd name="T27" fmla="*/ 287 h 347"/>
                  <a:gd name="T28" fmla="*/ 83 w 355"/>
                  <a:gd name="T29" fmla="*/ 300 h 347"/>
                  <a:gd name="T30" fmla="*/ 98 w 355"/>
                  <a:gd name="T31" fmla="*/ 312 h 347"/>
                  <a:gd name="T32" fmla="*/ 115 w 355"/>
                  <a:gd name="T33" fmla="*/ 322 h 347"/>
                  <a:gd name="T34" fmla="*/ 133 w 355"/>
                  <a:gd name="T35" fmla="*/ 330 h 347"/>
                  <a:gd name="T36" fmla="*/ 150 w 355"/>
                  <a:gd name="T37" fmla="*/ 337 h 347"/>
                  <a:gd name="T38" fmla="*/ 167 w 355"/>
                  <a:gd name="T39" fmla="*/ 342 h 347"/>
                  <a:gd name="T40" fmla="*/ 186 w 355"/>
                  <a:gd name="T41" fmla="*/ 345 h 347"/>
                  <a:gd name="T42" fmla="*/ 204 w 355"/>
                  <a:gd name="T43" fmla="*/ 347 h 347"/>
                  <a:gd name="T44" fmla="*/ 213 w 355"/>
                  <a:gd name="T45" fmla="*/ 347 h 347"/>
                  <a:gd name="T46" fmla="*/ 222 w 355"/>
                  <a:gd name="T47" fmla="*/ 347 h 347"/>
                  <a:gd name="T48" fmla="*/ 232 w 355"/>
                  <a:gd name="T49" fmla="*/ 347 h 347"/>
                  <a:gd name="T50" fmla="*/ 241 w 355"/>
                  <a:gd name="T51" fmla="*/ 346 h 347"/>
                  <a:gd name="T52" fmla="*/ 250 w 355"/>
                  <a:gd name="T53" fmla="*/ 345 h 347"/>
                  <a:gd name="T54" fmla="*/ 259 w 355"/>
                  <a:gd name="T55" fmla="*/ 344 h 347"/>
                  <a:gd name="T56" fmla="*/ 267 w 355"/>
                  <a:gd name="T57" fmla="*/ 342 h 347"/>
                  <a:gd name="T58" fmla="*/ 277 w 355"/>
                  <a:gd name="T59" fmla="*/ 339 h 347"/>
                  <a:gd name="T60" fmla="*/ 355 w 355"/>
                  <a:gd name="T61" fmla="*/ 168 h 347"/>
                  <a:gd name="T62" fmla="*/ 340 w 355"/>
                  <a:gd name="T63" fmla="*/ 164 h 347"/>
                  <a:gd name="T64" fmla="*/ 326 w 355"/>
                  <a:gd name="T65" fmla="*/ 161 h 347"/>
                  <a:gd name="T66" fmla="*/ 311 w 355"/>
                  <a:gd name="T67" fmla="*/ 155 h 347"/>
                  <a:gd name="T68" fmla="*/ 297 w 355"/>
                  <a:gd name="T69" fmla="*/ 148 h 347"/>
                  <a:gd name="T70" fmla="*/ 285 w 355"/>
                  <a:gd name="T71" fmla="*/ 141 h 347"/>
                  <a:gd name="T72" fmla="*/ 271 w 355"/>
                  <a:gd name="T73" fmla="*/ 133 h 347"/>
                  <a:gd name="T74" fmla="*/ 258 w 355"/>
                  <a:gd name="T75" fmla="*/ 123 h 347"/>
                  <a:gd name="T76" fmla="*/ 247 w 355"/>
                  <a:gd name="T77" fmla="*/ 112 h 347"/>
                  <a:gd name="T78" fmla="*/ 235 w 355"/>
                  <a:gd name="T79" fmla="*/ 101 h 347"/>
                  <a:gd name="T80" fmla="*/ 224 w 355"/>
                  <a:gd name="T81" fmla="*/ 88 h 347"/>
                  <a:gd name="T82" fmla="*/ 214 w 355"/>
                  <a:gd name="T83" fmla="*/ 74 h 347"/>
                  <a:gd name="T84" fmla="*/ 206 w 355"/>
                  <a:gd name="T85" fmla="*/ 60 h 347"/>
                  <a:gd name="T86" fmla="*/ 198 w 355"/>
                  <a:gd name="T87" fmla="*/ 45 h 347"/>
                  <a:gd name="T88" fmla="*/ 193 w 355"/>
                  <a:gd name="T89" fmla="*/ 32 h 347"/>
                  <a:gd name="T90" fmla="*/ 187 w 355"/>
                  <a:gd name="T91" fmla="*/ 15 h 347"/>
                  <a:gd name="T92" fmla="*/ 183 w 355"/>
                  <a:gd name="T9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5" h="347">
                    <a:moveTo>
                      <a:pt x="183" y="0"/>
                    </a:moveTo>
                    <a:lnTo>
                      <a:pt x="4" y="87"/>
                    </a:lnTo>
                    <a:lnTo>
                      <a:pt x="1" y="103"/>
                    </a:lnTo>
                    <a:lnTo>
                      <a:pt x="0" y="120"/>
                    </a:lnTo>
                    <a:lnTo>
                      <a:pt x="0" y="138"/>
                    </a:lnTo>
                    <a:lnTo>
                      <a:pt x="1" y="154"/>
                    </a:lnTo>
                    <a:lnTo>
                      <a:pt x="5" y="172"/>
                    </a:lnTo>
                    <a:lnTo>
                      <a:pt x="8" y="191"/>
                    </a:lnTo>
                    <a:lnTo>
                      <a:pt x="15" y="208"/>
                    </a:lnTo>
                    <a:lnTo>
                      <a:pt x="22" y="225"/>
                    </a:lnTo>
                    <a:lnTo>
                      <a:pt x="31" y="242"/>
                    </a:lnTo>
                    <a:lnTo>
                      <a:pt x="42" y="257"/>
                    </a:lnTo>
                    <a:lnTo>
                      <a:pt x="54" y="274"/>
                    </a:lnTo>
                    <a:lnTo>
                      <a:pt x="68" y="287"/>
                    </a:lnTo>
                    <a:lnTo>
                      <a:pt x="83" y="300"/>
                    </a:lnTo>
                    <a:lnTo>
                      <a:pt x="98" y="312"/>
                    </a:lnTo>
                    <a:lnTo>
                      <a:pt x="115" y="322"/>
                    </a:lnTo>
                    <a:lnTo>
                      <a:pt x="133" y="330"/>
                    </a:lnTo>
                    <a:lnTo>
                      <a:pt x="150" y="337"/>
                    </a:lnTo>
                    <a:lnTo>
                      <a:pt x="167" y="342"/>
                    </a:lnTo>
                    <a:lnTo>
                      <a:pt x="186" y="345"/>
                    </a:lnTo>
                    <a:lnTo>
                      <a:pt x="204" y="347"/>
                    </a:lnTo>
                    <a:lnTo>
                      <a:pt x="213" y="347"/>
                    </a:lnTo>
                    <a:lnTo>
                      <a:pt x="222" y="347"/>
                    </a:lnTo>
                    <a:lnTo>
                      <a:pt x="232" y="347"/>
                    </a:lnTo>
                    <a:lnTo>
                      <a:pt x="241" y="346"/>
                    </a:lnTo>
                    <a:lnTo>
                      <a:pt x="250" y="345"/>
                    </a:lnTo>
                    <a:lnTo>
                      <a:pt x="259" y="344"/>
                    </a:lnTo>
                    <a:lnTo>
                      <a:pt x="267" y="342"/>
                    </a:lnTo>
                    <a:lnTo>
                      <a:pt x="277" y="339"/>
                    </a:lnTo>
                    <a:lnTo>
                      <a:pt x="355" y="168"/>
                    </a:lnTo>
                    <a:lnTo>
                      <a:pt x="340" y="164"/>
                    </a:lnTo>
                    <a:lnTo>
                      <a:pt x="326" y="161"/>
                    </a:lnTo>
                    <a:lnTo>
                      <a:pt x="311" y="155"/>
                    </a:lnTo>
                    <a:lnTo>
                      <a:pt x="297" y="148"/>
                    </a:lnTo>
                    <a:lnTo>
                      <a:pt x="285" y="141"/>
                    </a:lnTo>
                    <a:lnTo>
                      <a:pt x="271" y="133"/>
                    </a:lnTo>
                    <a:lnTo>
                      <a:pt x="258" y="123"/>
                    </a:lnTo>
                    <a:lnTo>
                      <a:pt x="247" y="112"/>
                    </a:lnTo>
                    <a:lnTo>
                      <a:pt x="235" y="101"/>
                    </a:lnTo>
                    <a:lnTo>
                      <a:pt x="224" y="88"/>
                    </a:lnTo>
                    <a:lnTo>
                      <a:pt x="214" y="74"/>
                    </a:lnTo>
                    <a:lnTo>
                      <a:pt x="206" y="60"/>
                    </a:lnTo>
                    <a:lnTo>
                      <a:pt x="198" y="45"/>
                    </a:lnTo>
                    <a:lnTo>
                      <a:pt x="193" y="32"/>
                    </a:lnTo>
                    <a:lnTo>
                      <a:pt x="187" y="15"/>
                    </a:lnTo>
                    <a:lnTo>
                      <a:pt x="18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 name="Freeform 9">
                <a:extLst>
                  <a:ext uri="{FF2B5EF4-FFF2-40B4-BE49-F238E27FC236}">
                    <a16:creationId xmlns:a16="http://schemas.microsoft.com/office/drawing/2014/main" id="{4DBCCDFB-B40F-4A6F-86D2-FE4C875C96C8}"/>
                  </a:ext>
                </a:extLst>
              </p:cNvPr>
              <p:cNvSpPr>
                <a:spLocks/>
              </p:cNvSpPr>
              <p:nvPr/>
            </p:nvSpPr>
            <p:spPr bwMode="auto">
              <a:xfrm>
                <a:off x="3167" y="1722"/>
                <a:ext cx="130" cy="134"/>
              </a:xfrm>
              <a:custGeom>
                <a:avLst/>
                <a:gdLst>
                  <a:gd name="T0" fmla="*/ 137 w 260"/>
                  <a:gd name="T1" fmla="*/ 269 h 269"/>
                  <a:gd name="T2" fmla="*/ 260 w 260"/>
                  <a:gd name="T3" fmla="*/ 0 h 269"/>
                  <a:gd name="T4" fmla="*/ 0 w 260"/>
                  <a:gd name="T5" fmla="*/ 128 h 269"/>
                  <a:gd name="T6" fmla="*/ 5 w 260"/>
                  <a:gd name="T7" fmla="*/ 141 h 269"/>
                  <a:gd name="T8" fmla="*/ 9 w 260"/>
                  <a:gd name="T9" fmla="*/ 152 h 269"/>
                  <a:gd name="T10" fmla="*/ 14 w 260"/>
                  <a:gd name="T11" fmla="*/ 164 h 269"/>
                  <a:gd name="T12" fmla="*/ 20 w 260"/>
                  <a:gd name="T13" fmla="*/ 175 h 269"/>
                  <a:gd name="T14" fmla="*/ 25 w 260"/>
                  <a:gd name="T15" fmla="*/ 187 h 269"/>
                  <a:gd name="T16" fmla="*/ 32 w 260"/>
                  <a:gd name="T17" fmla="*/ 197 h 269"/>
                  <a:gd name="T18" fmla="*/ 41 w 260"/>
                  <a:gd name="T19" fmla="*/ 208 h 269"/>
                  <a:gd name="T20" fmla="*/ 51 w 260"/>
                  <a:gd name="T21" fmla="*/ 218 h 269"/>
                  <a:gd name="T22" fmla="*/ 60 w 260"/>
                  <a:gd name="T23" fmla="*/ 227 h 269"/>
                  <a:gd name="T24" fmla="*/ 70 w 260"/>
                  <a:gd name="T25" fmla="*/ 234 h 269"/>
                  <a:gd name="T26" fmla="*/ 81 w 260"/>
                  <a:gd name="T27" fmla="*/ 242 h 269"/>
                  <a:gd name="T28" fmla="*/ 92 w 260"/>
                  <a:gd name="T29" fmla="*/ 248 h 269"/>
                  <a:gd name="T30" fmla="*/ 102 w 260"/>
                  <a:gd name="T31" fmla="*/ 255 h 269"/>
                  <a:gd name="T32" fmla="*/ 114 w 260"/>
                  <a:gd name="T33" fmla="*/ 259 h 269"/>
                  <a:gd name="T34" fmla="*/ 126 w 260"/>
                  <a:gd name="T35" fmla="*/ 264 h 269"/>
                  <a:gd name="T36" fmla="*/ 137 w 260"/>
                  <a:gd name="T37"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9">
                    <a:moveTo>
                      <a:pt x="137" y="269"/>
                    </a:moveTo>
                    <a:lnTo>
                      <a:pt x="260" y="0"/>
                    </a:lnTo>
                    <a:lnTo>
                      <a:pt x="0" y="128"/>
                    </a:lnTo>
                    <a:lnTo>
                      <a:pt x="5" y="141"/>
                    </a:lnTo>
                    <a:lnTo>
                      <a:pt x="9" y="152"/>
                    </a:lnTo>
                    <a:lnTo>
                      <a:pt x="14" y="164"/>
                    </a:lnTo>
                    <a:lnTo>
                      <a:pt x="20" y="175"/>
                    </a:lnTo>
                    <a:lnTo>
                      <a:pt x="25" y="187"/>
                    </a:lnTo>
                    <a:lnTo>
                      <a:pt x="32" y="197"/>
                    </a:lnTo>
                    <a:lnTo>
                      <a:pt x="41" y="208"/>
                    </a:lnTo>
                    <a:lnTo>
                      <a:pt x="51" y="218"/>
                    </a:lnTo>
                    <a:lnTo>
                      <a:pt x="60" y="227"/>
                    </a:lnTo>
                    <a:lnTo>
                      <a:pt x="70" y="234"/>
                    </a:lnTo>
                    <a:lnTo>
                      <a:pt x="81" y="242"/>
                    </a:lnTo>
                    <a:lnTo>
                      <a:pt x="92" y="248"/>
                    </a:lnTo>
                    <a:lnTo>
                      <a:pt x="102" y="255"/>
                    </a:lnTo>
                    <a:lnTo>
                      <a:pt x="114" y="259"/>
                    </a:lnTo>
                    <a:lnTo>
                      <a:pt x="126" y="264"/>
                    </a:lnTo>
                    <a:lnTo>
                      <a:pt x="137" y="2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1" name="Freeform 10">
                <a:extLst>
                  <a:ext uri="{FF2B5EF4-FFF2-40B4-BE49-F238E27FC236}">
                    <a16:creationId xmlns:a16="http://schemas.microsoft.com/office/drawing/2014/main" id="{7C08FDC2-6D47-4FA7-96FE-969B51C16F67}"/>
                  </a:ext>
                </a:extLst>
              </p:cNvPr>
              <p:cNvSpPr>
                <a:spLocks/>
              </p:cNvSpPr>
              <p:nvPr/>
            </p:nvSpPr>
            <p:spPr bwMode="auto">
              <a:xfrm>
                <a:off x="2442" y="2386"/>
                <a:ext cx="223" cy="222"/>
              </a:xfrm>
              <a:custGeom>
                <a:avLst/>
                <a:gdLst>
                  <a:gd name="T0" fmla="*/ 446 w 446"/>
                  <a:gd name="T1" fmla="*/ 261 h 445"/>
                  <a:gd name="T2" fmla="*/ 437 w 446"/>
                  <a:gd name="T3" fmla="*/ 264 h 445"/>
                  <a:gd name="T4" fmla="*/ 427 w 446"/>
                  <a:gd name="T5" fmla="*/ 266 h 445"/>
                  <a:gd name="T6" fmla="*/ 418 w 446"/>
                  <a:gd name="T7" fmla="*/ 267 h 445"/>
                  <a:gd name="T8" fmla="*/ 410 w 446"/>
                  <a:gd name="T9" fmla="*/ 267 h 445"/>
                  <a:gd name="T10" fmla="*/ 401 w 446"/>
                  <a:gd name="T11" fmla="*/ 268 h 445"/>
                  <a:gd name="T12" fmla="*/ 392 w 446"/>
                  <a:gd name="T13" fmla="*/ 268 h 445"/>
                  <a:gd name="T14" fmla="*/ 383 w 446"/>
                  <a:gd name="T15" fmla="*/ 267 h 445"/>
                  <a:gd name="T16" fmla="*/ 373 w 446"/>
                  <a:gd name="T17" fmla="*/ 267 h 445"/>
                  <a:gd name="T18" fmla="*/ 355 w 446"/>
                  <a:gd name="T19" fmla="*/ 265 h 445"/>
                  <a:gd name="T20" fmla="*/ 338 w 446"/>
                  <a:gd name="T21" fmla="*/ 260 h 445"/>
                  <a:gd name="T22" fmla="*/ 320 w 446"/>
                  <a:gd name="T23" fmla="*/ 254 h 445"/>
                  <a:gd name="T24" fmla="*/ 304 w 446"/>
                  <a:gd name="T25" fmla="*/ 246 h 445"/>
                  <a:gd name="T26" fmla="*/ 288 w 446"/>
                  <a:gd name="T27" fmla="*/ 237 h 445"/>
                  <a:gd name="T28" fmla="*/ 273 w 446"/>
                  <a:gd name="T29" fmla="*/ 226 h 445"/>
                  <a:gd name="T30" fmla="*/ 258 w 446"/>
                  <a:gd name="T31" fmla="*/ 214 h 445"/>
                  <a:gd name="T32" fmla="*/ 243 w 446"/>
                  <a:gd name="T33" fmla="*/ 200 h 445"/>
                  <a:gd name="T34" fmla="*/ 229 w 446"/>
                  <a:gd name="T35" fmla="*/ 186 h 445"/>
                  <a:gd name="T36" fmla="*/ 217 w 446"/>
                  <a:gd name="T37" fmla="*/ 170 h 445"/>
                  <a:gd name="T38" fmla="*/ 206 w 446"/>
                  <a:gd name="T39" fmla="*/ 155 h 445"/>
                  <a:gd name="T40" fmla="*/ 197 w 446"/>
                  <a:gd name="T41" fmla="*/ 138 h 445"/>
                  <a:gd name="T42" fmla="*/ 190 w 446"/>
                  <a:gd name="T43" fmla="*/ 121 h 445"/>
                  <a:gd name="T44" fmla="*/ 183 w 446"/>
                  <a:gd name="T45" fmla="*/ 103 h 445"/>
                  <a:gd name="T46" fmla="*/ 180 w 446"/>
                  <a:gd name="T47" fmla="*/ 85 h 445"/>
                  <a:gd name="T48" fmla="*/ 176 w 446"/>
                  <a:gd name="T49" fmla="*/ 67 h 445"/>
                  <a:gd name="T50" fmla="*/ 175 w 446"/>
                  <a:gd name="T51" fmla="*/ 50 h 445"/>
                  <a:gd name="T52" fmla="*/ 175 w 446"/>
                  <a:gd name="T53" fmla="*/ 33 h 445"/>
                  <a:gd name="T54" fmla="*/ 176 w 446"/>
                  <a:gd name="T55" fmla="*/ 16 h 445"/>
                  <a:gd name="T56" fmla="*/ 179 w 446"/>
                  <a:gd name="T57" fmla="*/ 0 h 445"/>
                  <a:gd name="T58" fmla="*/ 4 w 446"/>
                  <a:gd name="T59" fmla="*/ 184 h 445"/>
                  <a:gd name="T60" fmla="*/ 1 w 446"/>
                  <a:gd name="T61" fmla="*/ 200 h 445"/>
                  <a:gd name="T62" fmla="*/ 0 w 446"/>
                  <a:gd name="T63" fmla="*/ 218 h 445"/>
                  <a:gd name="T64" fmla="*/ 0 w 446"/>
                  <a:gd name="T65" fmla="*/ 235 h 445"/>
                  <a:gd name="T66" fmla="*/ 1 w 446"/>
                  <a:gd name="T67" fmla="*/ 251 h 445"/>
                  <a:gd name="T68" fmla="*/ 5 w 446"/>
                  <a:gd name="T69" fmla="*/ 269 h 445"/>
                  <a:gd name="T70" fmla="*/ 8 w 446"/>
                  <a:gd name="T71" fmla="*/ 288 h 445"/>
                  <a:gd name="T72" fmla="*/ 15 w 446"/>
                  <a:gd name="T73" fmla="*/ 305 h 445"/>
                  <a:gd name="T74" fmla="*/ 22 w 446"/>
                  <a:gd name="T75" fmla="*/ 322 h 445"/>
                  <a:gd name="T76" fmla="*/ 31 w 446"/>
                  <a:gd name="T77" fmla="*/ 340 h 445"/>
                  <a:gd name="T78" fmla="*/ 42 w 446"/>
                  <a:gd name="T79" fmla="*/ 355 h 445"/>
                  <a:gd name="T80" fmla="*/ 54 w 446"/>
                  <a:gd name="T81" fmla="*/ 371 h 445"/>
                  <a:gd name="T82" fmla="*/ 68 w 446"/>
                  <a:gd name="T83" fmla="*/ 385 h 445"/>
                  <a:gd name="T84" fmla="*/ 83 w 446"/>
                  <a:gd name="T85" fmla="*/ 397 h 445"/>
                  <a:gd name="T86" fmla="*/ 98 w 446"/>
                  <a:gd name="T87" fmla="*/ 409 h 445"/>
                  <a:gd name="T88" fmla="*/ 115 w 446"/>
                  <a:gd name="T89" fmla="*/ 419 h 445"/>
                  <a:gd name="T90" fmla="*/ 132 w 446"/>
                  <a:gd name="T91" fmla="*/ 427 h 445"/>
                  <a:gd name="T92" fmla="*/ 149 w 446"/>
                  <a:gd name="T93" fmla="*/ 434 h 445"/>
                  <a:gd name="T94" fmla="*/ 167 w 446"/>
                  <a:gd name="T95" fmla="*/ 439 h 445"/>
                  <a:gd name="T96" fmla="*/ 186 w 446"/>
                  <a:gd name="T97" fmla="*/ 442 h 445"/>
                  <a:gd name="T98" fmla="*/ 204 w 446"/>
                  <a:gd name="T99" fmla="*/ 445 h 445"/>
                  <a:gd name="T100" fmla="*/ 213 w 446"/>
                  <a:gd name="T101" fmla="*/ 445 h 445"/>
                  <a:gd name="T102" fmla="*/ 224 w 446"/>
                  <a:gd name="T103" fmla="*/ 445 h 445"/>
                  <a:gd name="T104" fmla="*/ 233 w 446"/>
                  <a:gd name="T105" fmla="*/ 445 h 445"/>
                  <a:gd name="T106" fmla="*/ 242 w 446"/>
                  <a:gd name="T107" fmla="*/ 443 h 445"/>
                  <a:gd name="T108" fmla="*/ 252 w 446"/>
                  <a:gd name="T109" fmla="*/ 442 h 445"/>
                  <a:gd name="T110" fmla="*/ 262 w 446"/>
                  <a:gd name="T111" fmla="*/ 440 h 445"/>
                  <a:gd name="T112" fmla="*/ 271 w 446"/>
                  <a:gd name="T113" fmla="*/ 438 h 445"/>
                  <a:gd name="T114" fmla="*/ 280 w 446"/>
                  <a:gd name="T115" fmla="*/ 435 h 445"/>
                  <a:gd name="T116" fmla="*/ 446 w 446"/>
                  <a:gd name="T117" fmla="*/ 26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6" h="445">
                    <a:moveTo>
                      <a:pt x="446" y="261"/>
                    </a:moveTo>
                    <a:lnTo>
                      <a:pt x="437" y="264"/>
                    </a:lnTo>
                    <a:lnTo>
                      <a:pt x="427" y="266"/>
                    </a:lnTo>
                    <a:lnTo>
                      <a:pt x="418" y="267"/>
                    </a:lnTo>
                    <a:lnTo>
                      <a:pt x="410" y="267"/>
                    </a:lnTo>
                    <a:lnTo>
                      <a:pt x="401" y="268"/>
                    </a:lnTo>
                    <a:lnTo>
                      <a:pt x="392" y="268"/>
                    </a:lnTo>
                    <a:lnTo>
                      <a:pt x="383" y="267"/>
                    </a:lnTo>
                    <a:lnTo>
                      <a:pt x="373" y="267"/>
                    </a:lnTo>
                    <a:lnTo>
                      <a:pt x="355" y="265"/>
                    </a:lnTo>
                    <a:lnTo>
                      <a:pt x="338" y="260"/>
                    </a:lnTo>
                    <a:lnTo>
                      <a:pt x="320" y="254"/>
                    </a:lnTo>
                    <a:lnTo>
                      <a:pt x="304" y="246"/>
                    </a:lnTo>
                    <a:lnTo>
                      <a:pt x="288" y="237"/>
                    </a:lnTo>
                    <a:lnTo>
                      <a:pt x="273" y="226"/>
                    </a:lnTo>
                    <a:lnTo>
                      <a:pt x="258" y="214"/>
                    </a:lnTo>
                    <a:lnTo>
                      <a:pt x="243" y="200"/>
                    </a:lnTo>
                    <a:lnTo>
                      <a:pt x="229" y="186"/>
                    </a:lnTo>
                    <a:lnTo>
                      <a:pt x="217" y="170"/>
                    </a:lnTo>
                    <a:lnTo>
                      <a:pt x="206" y="155"/>
                    </a:lnTo>
                    <a:lnTo>
                      <a:pt x="197" y="138"/>
                    </a:lnTo>
                    <a:lnTo>
                      <a:pt x="190" y="121"/>
                    </a:lnTo>
                    <a:lnTo>
                      <a:pt x="183" y="103"/>
                    </a:lnTo>
                    <a:lnTo>
                      <a:pt x="180" y="85"/>
                    </a:lnTo>
                    <a:lnTo>
                      <a:pt x="176" y="67"/>
                    </a:lnTo>
                    <a:lnTo>
                      <a:pt x="175" y="50"/>
                    </a:lnTo>
                    <a:lnTo>
                      <a:pt x="175" y="33"/>
                    </a:lnTo>
                    <a:lnTo>
                      <a:pt x="176" y="16"/>
                    </a:lnTo>
                    <a:lnTo>
                      <a:pt x="179" y="0"/>
                    </a:lnTo>
                    <a:lnTo>
                      <a:pt x="4" y="184"/>
                    </a:lnTo>
                    <a:lnTo>
                      <a:pt x="1" y="200"/>
                    </a:lnTo>
                    <a:lnTo>
                      <a:pt x="0" y="218"/>
                    </a:lnTo>
                    <a:lnTo>
                      <a:pt x="0" y="235"/>
                    </a:lnTo>
                    <a:lnTo>
                      <a:pt x="1" y="251"/>
                    </a:lnTo>
                    <a:lnTo>
                      <a:pt x="5" y="269"/>
                    </a:lnTo>
                    <a:lnTo>
                      <a:pt x="8" y="288"/>
                    </a:lnTo>
                    <a:lnTo>
                      <a:pt x="15" y="305"/>
                    </a:lnTo>
                    <a:lnTo>
                      <a:pt x="22" y="322"/>
                    </a:lnTo>
                    <a:lnTo>
                      <a:pt x="31" y="340"/>
                    </a:lnTo>
                    <a:lnTo>
                      <a:pt x="42" y="355"/>
                    </a:lnTo>
                    <a:lnTo>
                      <a:pt x="54" y="371"/>
                    </a:lnTo>
                    <a:lnTo>
                      <a:pt x="68" y="385"/>
                    </a:lnTo>
                    <a:lnTo>
                      <a:pt x="83" y="397"/>
                    </a:lnTo>
                    <a:lnTo>
                      <a:pt x="98" y="409"/>
                    </a:lnTo>
                    <a:lnTo>
                      <a:pt x="115" y="419"/>
                    </a:lnTo>
                    <a:lnTo>
                      <a:pt x="132" y="427"/>
                    </a:lnTo>
                    <a:lnTo>
                      <a:pt x="149" y="434"/>
                    </a:lnTo>
                    <a:lnTo>
                      <a:pt x="167" y="439"/>
                    </a:lnTo>
                    <a:lnTo>
                      <a:pt x="186" y="442"/>
                    </a:lnTo>
                    <a:lnTo>
                      <a:pt x="204" y="445"/>
                    </a:lnTo>
                    <a:lnTo>
                      <a:pt x="213" y="445"/>
                    </a:lnTo>
                    <a:lnTo>
                      <a:pt x="224" y="445"/>
                    </a:lnTo>
                    <a:lnTo>
                      <a:pt x="233" y="445"/>
                    </a:lnTo>
                    <a:lnTo>
                      <a:pt x="242" y="443"/>
                    </a:lnTo>
                    <a:lnTo>
                      <a:pt x="252" y="442"/>
                    </a:lnTo>
                    <a:lnTo>
                      <a:pt x="262" y="440"/>
                    </a:lnTo>
                    <a:lnTo>
                      <a:pt x="271" y="438"/>
                    </a:lnTo>
                    <a:lnTo>
                      <a:pt x="280" y="435"/>
                    </a:lnTo>
                    <a:lnTo>
                      <a:pt x="446" y="2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2" name="Freeform 11">
                <a:extLst>
                  <a:ext uri="{FF2B5EF4-FFF2-40B4-BE49-F238E27FC236}">
                    <a16:creationId xmlns:a16="http://schemas.microsoft.com/office/drawing/2014/main" id="{1F8DFC7B-40D6-4185-B5D1-1525C1C4D03A}"/>
                  </a:ext>
                </a:extLst>
              </p:cNvPr>
              <p:cNvSpPr>
                <a:spLocks/>
              </p:cNvSpPr>
              <p:nvPr/>
            </p:nvSpPr>
            <p:spPr bwMode="auto">
              <a:xfrm>
                <a:off x="2559" y="1870"/>
                <a:ext cx="601" cy="615"/>
              </a:xfrm>
              <a:custGeom>
                <a:avLst/>
                <a:gdLst>
                  <a:gd name="T0" fmla="*/ 2 w 1201"/>
                  <a:gd name="T1" fmla="*/ 1037 h 1231"/>
                  <a:gd name="T2" fmla="*/ 6 w 1201"/>
                  <a:gd name="T3" fmla="*/ 1056 h 1231"/>
                  <a:gd name="T4" fmla="*/ 9 w 1201"/>
                  <a:gd name="T5" fmla="*/ 1074 h 1231"/>
                  <a:gd name="T6" fmla="*/ 16 w 1201"/>
                  <a:gd name="T7" fmla="*/ 1092 h 1231"/>
                  <a:gd name="T8" fmla="*/ 23 w 1201"/>
                  <a:gd name="T9" fmla="*/ 1109 h 1231"/>
                  <a:gd name="T10" fmla="*/ 32 w 1201"/>
                  <a:gd name="T11" fmla="*/ 1126 h 1231"/>
                  <a:gd name="T12" fmla="*/ 43 w 1201"/>
                  <a:gd name="T13" fmla="*/ 1141 h 1231"/>
                  <a:gd name="T14" fmla="*/ 54 w 1201"/>
                  <a:gd name="T15" fmla="*/ 1157 h 1231"/>
                  <a:gd name="T16" fmla="*/ 68 w 1201"/>
                  <a:gd name="T17" fmla="*/ 1171 h 1231"/>
                  <a:gd name="T18" fmla="*/ 83 w 1201"/>
                  <a:gd name="T19" fmla="*/ 1184 h 1231"/>
                  <a:gd name="T20" fmla="*/ 99 w 1201"/>
                  <a:gd name="T21" fmla="*/ 1195 h 1231"/>
                  <a:gd name="T22" fmla="*/ 115 w 1201"/>
                  <a:gd name="T23" fmla="*/ 1206 h 1231"/>
                  <a:gd name="T24" fmla="*/ 132 w 1201"/>
                  <a:gd name="T25" fmla="*/ 1214 h 1231"/>
                  <a:gd name="T26" fmla="*/ 150 w 1201"/>
                  <a:gd name="T27" fmla="*/ 1219 h 1231"/>
                  <a:gd name="T28" fmla="*/ 168 w 1201"/>
                  <a:gd name="T29" fmla="*/ 1225 h 1231"/>
                  <a:gd name="T30" fmla="*/ 187 w 1201"/>
                  <a:gd name="T31" fmla="*/ 1229 h 1231"/>
                  <a:gd name="T32" fmla="*/ 205 w 1201"/>
                  <a:gd name="T33" fmla="*/ 1230 h 1231"/>
                  <a:gd name="T34" fmla="*/ 214 w 1201"/>
                  <a:gd name="T35" fmla="*/ 1231 h 1231"/>
                  <a:gd name="T36" fmla="*/ 225 w 1201"/>
                  <a:gd name="T37" fmla="*/ 1231 h 1231"/>
                  <a:gd name="T38" fmla="*/ 234 w 1201"/>
                  <a:gd name="T39" fmla="*/ 1230 h 1231"/>
                  <a:gd name="T40" fmla="*/ 243 w 1201"/>
                  <a:gd name="T41" fmla="*/ 1229 h 1231"/>
                  <a:gd name="T42" fmla="*/ 252 w 1201"/>
                  <a:gd name="T43" fmla="*/ 1227 h 1231"/>
                  <a:gd name="T44" fmla="*/ 263 w 1201"/>
                  <a:gd name="T45" fmla="*/ 1226 h 1231"/>
                  <a:gd name="T46" fmla="*/ 272 w 1201"/>
                  <a:gd name="T47" fmla="*/ 1224 h 1231"/>
                  <a:gd name="T48" fmla="*/ 281 w 1201"/>
                  <a:gd name="T49" fmla="*/ 1222 h 1231"/>
                  <a:gd name="T50" fmla="*/ 431 w 1201"/>
                  <a:gd name="T51" fmla="*/ 1064 h 1231"/>
                  <a:gd name="T52" fmla="*/ 1201 w 1201"/>
                  <a:gd name="T53" fmla="*/ 256 h 1231"/>
                  <a:gd name="T54" fmla="*/ 1192 w 1201"/>
                  <a:gd name="T55" fmla="*/ 258 h 1231"/>
                  <a:gd name="T56" fmla="*/ 1183 w 1201"/>
                  <a:gd name="T57" fmla="*/ 259 h 1231"/>
                  <a:gd name="T58" fmla="*/ 1173 w 1201"/>
                  <a:gd name="T59" fmla="*/ 259 h 1231"/>
                  <a:gd name="T60" fmla="*/ 1165 w 1201"/>
                  <a:gd name="T61" fmla="*/ 259 h 1231"/>
                  <a:gd name="T62" fmla="*/ 1156 w 1201"/>
                  <a:gd name="T63" fmla="*/ 259 h 1231"/>
                  <a:gd name="T64" fmla="*/ 1147 w 1201"/>
                  <a:gd name="T65" fmla="*/ 258 h 1231"/>
                  <a:gd name="T66" fmla="*/ 1138 w 1201"/>
                  <a:gd name="T67" fmla="*/ 257 h 1231"/>
                  <a:gd name="T68" fmla="*/ 1129 w 1201"/>
                  <a:gd name="T69" fmla="*/ 257 h 1231"/>
                  <a:gd name="T70" fmla="*/ 1110 w 1201"/>
                  <a:gd name="T71" fmla="*/ 255 h 1231"/>
                  <a:gd name="T72" fmla="*/ 1092 w 1201"/>
                  <a:gd name="T73" fmla="*/ 251 h 1231"/>
                  <a:gd name="T74" fmla="*/ 1074 w 1201"/>
                  <a:gd name="T75" fmla="*/ 247 h 1231"/>
                  <a:gd name="T76" fmla="*/ 1057 w 1201"/>
                  <a:gd name="T77" fmla="*/ 240 h 1231"/>
                  <a:gd name="T78" fmla="*/ 1040 w 1201"/>
                  <a:gd name="T79" fmla="*/ 232 h 1231"/>
                  <a:gd name="T80" fmla="*/ 1023 w 1201"/>
                  <a:gd name="T81" fmla="*/ 221 h 1231"/>
                  <a:gd name="T82" fmla="*/ 1008 w 1201"/>
                  <a:gd name="T83" fmla="*/ 210 h 1231"/>
                  <a:gd name="T84" fmla="*/ 993 w 1201"/>
                  <a:gd name="T85" fmla="*/ 197 h 1231"/>
                  <a:gd name="T86" fmla="*/ 979 w 1201"/>
                  <a:gd name="T87" fmla="*/ 183 h 1231"/>
                  <a:gd name="T88" fmla="*/ 966 w 1201"/>
                  <a:gd name="T89" fmla="*/ 167 h 1231"/>
                  <a:gd name="T90" fmla="*/ 956 w 1201"/>
                  <a:gd name="T91" fmla="*/ 152 h 1231"/>
                  <a:gd name="T92" fmla="*/ 947 w 1201"/>
                  <a:gd name="T93" fmla="*/ 135 h 1231"/>
                  <a:gd name="T94" fmla="*/ 940 w 1201"/>
                  <a:gd name="T95" fmla="*/ 118 h 1231"/>
                  <a:gd name="T96" fmla="*/ 933 w 1201"/>
                  <a:gd name="T97" fmla="*/ 100 h 1231"/>
                  <a:gd name="T98" fmla="*/ 929 w 1201"/>
                  <a:gd name="T99" fmla="*/ 82 h 1231"/>
                  <a:gd name="T100" fmla="*/ 926 w 1201"/>
                  <a:gd name="T101" fmla="*/ 64 h 1231"/>
                  <a:gd name="T102" fmla="*/ 925 w 1201"/>
                  <a:gd name="T103" fmla="*/ 47 h 1231"/>
                  <a:gd name="T104" fmla="*/ 924 w 1201"/>
                  <a:gd name="T105" fmla="*/ 31 h 1231"/>
                  <a:gd name="T106" fmla="*/ 924 w 1201"/>
                  <a:gd name="T107" fmla="*/ 16 h 1231"/>
                  <a:gd name="T108" fmla="*/ 926 w 1201"/>
                  <a:gd name="T109" fmla="*/ 0 h 1231"/>
                  <a:gd name="T110" fmla="*/ 166 w 1201"/>
                  <a:gd name="T111" fmla="*/ 800 h 1231"/>
                  <a:gd name="T112" fmla="*/ 5 w 1201"/>
                  <a:gd name="T113" fmla="*/ 971 h 1231"/>
                  <a:gd name="T114" fmla="*/ 2 w 1201"/>
                  <a:gd name="T115" fmla="*/ 987 h 1231"/>
                  <a:gd name="T116" fmla="*/ 0 w 1201"/>
                  <a:gd name="T117" fmla="*/ 1004 h 1231"/>
                  <a:gd name="T118" fmla="*/ 0 w 1201"/>
                  <a:gd name="T119" fmla="*/ 1021 h 1231"/>
                  <a:gd name="T120" fmla="*/ 2 w 1201"/>
                  <a:gd name="T121" fmla="*/ 1037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1" h="1231">
                    <a:moveTo>
                      <a:pt x="2" y="1037"/>
                    </a:moveTo>
                    <a:lnTo>
                      <a:pt x="6" y="1056"/>
                    </a:lnTo>
                    <a:lnTo>
                      <a:pt x="9" y="1074"/>
                    </a:lnTo>
                    <a:lnTo>
                      <a:pt x="16" y="1092"/>
                    </a:lnTo>
                    <a:lnTo>
                      <a:pt x="23" y="1109"/>
                    </a:lnTo>
                    <a:lnTo>
                      <a:pt x="32" y="1126"/>
                    </a:lnTo>
                    <a:lnTo>
                      <a:pt x="43" y="1141"/>
                    </a:lnTo>
                    <a:lnTo>
                      <a:pt x="54" y="1157"/>
                    </a:lnTo>
                    <a:lnTo>
                      <a:pt x="68" y="1171"/>
                    </a:lnTo>
                    <a:lnTo>
                      <a:pt x="83" y="1184"/>
                    </a:lnTo>
                    <a:lnTo>
                      <a:pt x="99" y="1195"/>
                    </a:lnTo>
                    <a:lnTo>
                      <a:pt x="115" y="1206"/>
                    </a:lnTo>
                    <a:lnTo>
                      <a:pt x="132" y="1214"/>
                    </a:lnTo>
                    <a:lnTo>
                      <a:pt x="150" y="1219"/>
                    </a:lnTo>
                    <a:lnTo>
                      <a:pt x="168" y="1225"/>
                    </a:lnTo>
                    <a:lnTo>
                      <a:pt x="187" y="1229"/>
                    </a:lnTo>
                    <a:lnTo>
                      <a:pt x="205" y="1230"/>
                    </a:lnTo>
                    <a:lnTo>
                      <a:pt x="214" y="1231"/>
                    </a:lnTo>
                    <a:lnTo>
                      <a:pt x="225" y="1231"/>
                    </a:lnTo>
                    <a:lnTo>
                      <a:pt x="234" y="1230"/>
                    </a:lnTo>
                    <a:lnTo>
                      <a:pt x="243" y="1229"/>
                    </a:lnTo>
                    <a:lnTo>
                      <a:pt x="252" y="1227"/>
                    </a:lnTo>
                    <a:lnTo>
                      <a:pt x="263" y="1226"/>
                    </a:lnTo>
                    <a:lnTo>
                      <a:pt x="272" y="1224"/>
                    </a:lnTo>
                    <a:lnTo>
                      <a:pt x="281" y="1222"/>
                    </a:lnTo>
                    <a:lnTo>
                      <a:pt x="431" y="1064"/>
                    </a:lnTo>
                    <a:lnTo>
                      <a:pt x="1201" y="256"/>
                    </a:lnTo>
                    <a:lnTo>
                      <a:pt x="1192" y="258"/>
                    </a:lnTo>
                    <a:lnTo>
                      <a:pt x="1183" y="259"/>
                    </a:lnTo>
                    <a:lnTo>
                      <a:pt x="1173" y="259"/>
                    </a:lnTo>
                    <a:lnTo>
                      <a:pt x="1165" y="259"/>
                    </a:lnTo>
                    <a:lnTo>
                      <a:pt x="1156" y="259"/>
                    </a:lnTo>
                    <a:lnTo>
                      <a:pt x="1147" y="258"/>
                    </a:lnTo>
                    <a:lnTo>
                      <a:pt x="1138" y="257"/>
                    </a:lnTo>
                    <a:lnTo>
                      <a:pt x="1129" y="257"/>
                    </a:lnTo>
                    <a:lnTo>
                      <a:pt x="1110" y="255"/>
                    </a:lnTo>
                    <a:lnTo>
                      <a:pt x="1092" y="251"/>
                    </a:lnTo>
                    <a:lnTo>
                      <a:pt x="1074" y="247"/>
                    </a:lnTo>
                    <a:lnTo>
                      <a:pt x="1057" y="240"/>
                    </a:lnTo>
                    <a:lnTo>
                      <a:pt x="1040" y="232"/>
                    </a:lnTo>
                    <a:lnTo>
                      <a:pt x="1023" y="221"/>
                    </a:lnTo>
                    <a:lnTo>
                      <a:pt x="1008" y="210"/>
                    </a:lnTo>
                    <a:lnTo>
                      <a:pt x="993" y="197"/>
                    </a:lnTo>
                    <a:lnTo>
                      <a:pt x="979" y="183"/>
                    </a:lnTo>
                    <a:lnTo>
                      <a:pt x="966" y="167"/>
                    </a:lnTo>
                    <a:lnTo>
                      <a:pt x="956" y="152"/>
                    </a:lnTo>
                    <a:lnTo>
                      <a:pt x="947" y="135"/>
                    </a:lnTo>
                    <a:lnTo>
                      <a:pt x="940" y="118"/>
                    </a:lnTo>
                    <a:lnTo>
                      <a:pt x="933" y="100"/>
                    </a:lnTo>
                    <a:lnTo>
                      <a:pt x="929" y="82"/>
                    </a:lnTo>
                    <a:lnTo>
                      <a:pt x="926" y="64"/>
                    </a:lnTo>
                    <a:lnTo>
                      <a:pt x="925" y="47"/>
                    </a:lnTo>
                    <a:lnTo>
                      <a:pt x="924" y="31"/>
                    </a:lnTo>
                    <a:lnTo>
                      <a:pt x="924" y="16"/>
                    </a:lnTo>
                    <a:lnTo>
                      <a:pt x="926" y="0"/>
                    </a:lnTo>
                    <a:lnTo>
                      <a:pt x="166" y="800"/>
                    </a:lnTo>
                    <a:lnTo>
                      <a:pt x="5" y="971"/>
                    </a:lnTo>
                    <a:lnTo>
                      <a:pt x="2" y="987"/>
                    </a:lnTo>
                    <a:lnTo>
                      <a:pt x="0" y="1004"/>
                    </a:lnTo>
                    <a:lnTo>
                      <a:pt x="0" y="1021"/>
                    </a:lnTo>
                    <a:lnTo>
                      <a:pt x="2" y="10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grpSp>
    </p:spTree>
    <p:extLst>
      <p:ext uri="{BB962C8B-B14F-4D97-AF65-F5344CB8AC3E}">
        <p14:creationId xmlns:p14="http://schemas.microsoft.com/office/powerpoint/2010/main" val="3946200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F07876EE-EA31-4814-AB5F-29A23C71A116}"/>
              </a:ext>
            </a:extLst>
          </p:cNvPr>
          <p:cNvSpPr/>
          <p:nvPr/>
        </p:nvSpPr>
        <p:spPr>
          <a:xfrm>
            <a:off x="1257300" y="1443841"/>
            <a:ext cx="6629400" cy="4575612"/>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Opening</a:t>
            </a:r>
          </a:p>
          <a:p>
            <a:pPr marL="228600" indent="-228600">
              <a:spcAft>
                <a:spcPts val="2800"/>
              </a:spcAft>
              <a:buClr>
                <a:srgbClr val="000000"/>
              </a:buClr>
            </a:pPr>
            <a:r>
              <a:rPr lang="en-US" sz="1600" kern="0" dirty="0">
                <a:latin typeface="+mn-lt"/>
                <a:cs typeface="Arial"/>
              </a:rPr>
              <a:t>Why Integrate SEL Across the Day?</a:t>
            </a:r>
          </a:p>
          <a:p>
            <a:pPr marL="228600" lvl="0" indent="-228600">
              <a:spcAft>
                <a:spcPts val="2800"/>
              </a:spcAft>
              <a:buClr>
                <a:srgbClr val="000000"/>
              </a:buClr>
            </a:pPr>
            <a:r>
              <a:rPr lang="en-US" sz="1600" kern="0" dirty="0">
                <a:latin typeface="Myriad Pro"/>
                <a:cs typeface="Arial"/>
              </a:rPr>
              <a:t>How to Integrate SEL Across the Day</a:t>
            </a:r>
          </a:p>
          <a:p>
            <a:pPr marL="228600" lvl="0" indent="-228600">
              <a:spcAft>
                <a:spcPts val="2800"/>
              </a:spcAft>
              <a:buClr>
                <a:srgbClr val="000000"/>
              </a:buClr>
            </a:pPr>
            <a:r>
              <a:rPr lang="en-US" sz="1600" kern="0" dirty="0">
                <a:latin typeface="Myriad Pro"/>
                <a:cs typeface="Arial"/>
              </a:rPr>
              <a:t>Planning to Integrate SEL Across the Day</a:t>
            </a:r>
          </a:p>
          <a:p>
            <a:pPr marL="228600" indent="-228600">
              <a:spcAft>
                <a:spcPts val="2800"/>
              </a:spcAft>
              <a:buClr>
                <a:srgbClr val="000000"/>
              </a:buClr>
            </a:pPr>
            <a:r>
              <a:rPr lang="en-US" sz="1600" b="1" kern="0" dirty="0">
                <a:solidFill>
                  <a:schemeClr val="accent1"/>
                </a:solidFill>
                <a:latin typeface="+mn-lt"/>
                <a:cs typeface="Arial"/>
              </a:rPr>
              <a:t>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120239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“What’s Learned Here, Leaves Here”</a:t>
            </a:r>
          </a:p>
        </p:txBody>
      </p:sp>
      <p:pic>
        <p:nvPicPr>
          <p:cNvPr id="4" name="Picture 3" descr="A sunset over a body of water&#10;&#10;Description automatically generated">
            <a:extLst>
              <a:ext uri="{FF2B5EF4-FFF2-40B4-BE49-F238E27FC236}">
                <a16:creationId xmlns:a16="http://schemas.microsoft.com/office/drawing/2014/main" id="{FCC6D771-92AA-4AF0-82DE-FE7B16F535F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17" y="3600903"/>
            <a:ext cx="9136383" cy="3262994"/>
          </a:xfrm>
          <a:prstGeom prst="rect">
            <a:avLst/>
          </a:prstGeom>
        </p:spPr>
      </p:pic>
      <p:sp>
        <p:nvSpPr>
          <p:cNvPr id="2" name="TextBox 1">
            <a:extLst>
              <a:ext uri="{FF2B5EF4-FFF2-40B4-BE49-F238E27FC236}">
                <a16:creationId xmlns:a16="http://schemas.microsoft.com/office/drawing/2014/main" id="{98C241C6-2E0D-439D-8A84-A668F8236727}"/>
              </a:ext>
            </a:extLst>
          </p:cNvPr>
          <p:cNvSpPr txBox="1"/>
          <p:nvPr/>
        </p:nvSpPr>
        <p:spPr>
          <a:xfrm>
            <a:off x="1511300" y="1066800"/>
            <a:ext cx="6121400"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atin typeface="+mn-lt"/>
            </a:endParaRPr>
          </a:p>
          <a:p>
            <a:r>
              <a:rPr lang="en-US">
                <a:latin typeface="+mn-lt"/>
              </a:rPr>
              <a:t>What are your biggest take-aways from this session?</a:t>
            </a:r>
          </a:p>
          <a:p>
            <a:endParaRPr lang="en-US">
              <a:latin typeface="+mn-lt"/>
            </a:endParaRPr>
          </a:p>
          <a:p>
            <a:r>
              <a:rPr lang="en-US">
                <a:latin typeface="+mn-lt"/>
              </a:rPr>
              <a:t>What are you most excited to share with your teachers? </a:t>
            </a:r>
          </a:p>
          <a:p>
            <a:endParaRPr lang="en-US">
              <a:latin typeface="+mn-lt"/>
            </a:endParaRPr>
          </a:p>
          <a:p>
            <a:r>
              <a:rPr lang="en-US">
                <a:latin typeface="+mn-lt"/>
              </a:rPr>
              <a:t>How will you carry this learning forward in your own work?</a:t>
            </a:r>
          </a:p>
          <a:p>
            <a:endParaRPr lang="en-US">
              <a:latin typeface="+mn-lt"/>
            </a:endParaRPr>
          </a:p>
        </p:txBody>
      </p:sp>
      <p:sp>
        <p:nvSpPr>
          <p:cNvPr id="5" name="TextBox 4">
            <a:extLst>
              <a:ext uri="{FF2B5EF4-FFF2-40B4-BE49-F238E27FC236}">
                <a16:creationId xmlns:a16="http://schemas.microsoft.com/office/drawing/2014/main" id="{170FD284-9597-4DB6-95FB-33B3B688CC2A}"/>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10</a:t>
            </a:r>
          </a:p>
        </p:txBody>
      </p:sp>
    </p:spTree>
    <p:extLst>
      <p:ext uri="{BB962C8B-B14F-4D97-AF65-F5344CB8AC3E}">
        <p14:creationId xmlns:p14="http://schemas.microsoft.com/office/powerpoint/2010/main" val="1396800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2718" y="192290"/>
            <a:ext cx="8518566" cy="645910"/>
          </a:xfrm>
        </p:spPr>
        <p:txBody>
          <a:bodyPr/>
          <a:lstStyle/>
          <a:p>
            <a:r>
              <a:rPr lang="en-US" sz="1800"/>
              <a:t>Do Now</a:t>
            </a:r>
          </a:p>
        </p:txBody>
      </p:sp>
      <p:sp>
        <p:nvSpPr>
          <p:cNvPr id="3" name="TextBox 2">
            <a:extLst>
              <a:ext uri="{FF2B5EF4-FFF2-40B4-BE49-F238E27FC236}">
                <a16:creationId xmlns:a16="http://schemas.microsoft.com/office/drawing/2014/main" id="{1FD626C1-E1A5-4E0A-9C79-7B21DE9E99A1}"/>
              </a:ext>
            </a:extLst>
          </p:cNvPr>
          <p:cNvSpPr txBox="1"/>
          <p:nvPr/>
        </p:nvSpPr>
        <p:spPr>
          <a:xfrm>
            <a:off x="1177924" y="4813120"/>
            <a:ext cx="678815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a:t>Recall an important teacher in your own life. How would you describe the relationship? What made it feel like a partnership? </a:t>
            </a:r>
          </a:p>
          <a:p>
            <a:pPr marL="285750" indent="-285750">
              <a:buFont typeface="Arial" panose="020B0604020202020204" pitchFamily="34" charset="0"/>
              <a:buChar char="•"/>
            </a:pPr>
            <a:r>
              <a:rPr lang="en-US" dirty="0"/>
              <a:t>How do you build relationships across difference?</a:t>
            </a:r>
            <a:endParaRPr lang="en-US" dirty="0">
              <a:latin typeface="+mn-lt"/>
            </a:endParaRPr>
          </a:p>
        </p:txBody>
      </p:sp>
      <p:sp>
        <p:nvSpPr>
          <p:cNvPr id="5" name="TextBox 4">
            <a:extLst>
              <a:ext uri="{FF2B5EF4-FFF2-40B4-BE49-F238E27FC236}">
                <a16:creationId xmlns:a16="http://schemas.microsoft.com/office/drawing/2014/main" id="{EB4E0BE1-9C2D-4DFE-9945-7245EA07D19B}"/>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11</a:t>
            </a:r>
          </a:p>
        </p:txBody>
      </p:sp>
      <p:pic>
        <p:nvPicPr>
          <p:cNvPr id="6" name="Picture 5" descr="A group of people sitting at a table with a birthday cake&#10;&#10;Description automatically generated">
            <a:extLst>
              <a:ext uri="{FF2B5EF4-FFF2-40B4-BE49-F238E27FC236}">
                <a16:creationId xmlns:a16="http://schemas.microsoft.com/office/drawing/2014/main" id="{18A76AF2-079F-4CB8-91BB-762A907CACB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2263" y="996769"/>
            <a:ext cx="5539473" cy="3683001"/>
          </a:xfrm>
          <a:prstGeom prst="rect">
            <a:avLst/>
          </a:prstGeom>
        </p:spPr>
      </p:pic>
    </p:spTree>
    <p:extLst>
      <p:ext uri="{BB962C8B-B14F-4D97-AF65-F5344CB8AC3E}">
        <p14:creationId xmlns:p14="http://schemas.microsoft.com/office/powerpoint/2010/main" val="109897818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br>
              <a:rPr lang="en-US" dirty="0"/>
            </a:br>
            <a:r>
              <a:rPr lang="en-US" dirty="0"/>
              <a:t>Culturally Responsive Teaching in ECE: Part 2</a:t>
            </a:r>
          </a:p>
        </p:txBody>
      </p:sp>
      <p:sp>
        <p:nvSpPr>
          <p:cNvPr id="4" name="Subtitle 3"/>
          <p:cNvSpPr>
            <a:spLocks noGrp="1"/>
          </p:cNvSpPr>
          <p:nvPr>
            <p:ph type="subTitle" idx="1"/>
          </p:nvPr>
        </p:nvSpPr>
        <p:spPr/>
        <p:txBody>
          <a:bodyPr/>
          <a:lstStyle/>
          <a:p>
            <a:endParaRPr lang="en-US" dirty="0"/>
          </a:p>
          <a:p>
            <a:r>
              <a:rPr lang="en-US" dirty="0"/>
              <a:t>Nevada Early Childhood SEL Series</a:t>
            </a:r>
          </a:p>
        </p:txBody>
      </p:sp>
      <p:sp>
        <p:nvSpPr>
          <p:cNvPr id="5" name="Text Placeholder 4"/>
          <p:cNvSpPr>
            <a:spLocks noGrp="1"/>
          </p:cNvSpPr>
          <p:nvPr>
            <p:ph type="body" sz="quarter" idx="10"/>
          </p:nvPr>
        </p:nvSpPr>
        <p:spPr/>
        <p:txBody>
          <a:bodyPr/>
          <a:lstStyle/>
          <a:p>
            <a:r>
              <a:rPr lang="en-US" dirty="0"/>
              <a:t>Session 5</a:t>
            </a:r>
          </a:p>
        </p:txBody>
      </p:sp>
    </p:spTree>
    <p:extLst>
      <p:ext uri="{BB962C8B-B14F-4D97-AF65-F5344CB8AC3E}">
        <p14:creationId xmlns:p14="http://schemas.microsoft.com/office/powerpoint/2010/main" val="3378894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 </a:t>
            </a:r>
          </a:p>
        </p:txBody>
      </p:sp>
      <p:sp>
        <p:nvSpPr>
          <p:cNvPr id="3" name="Rectangle 2"/>
          <p:cNvSpPr/>
          <p:nvPr/>
        </p:nvSpPr>
        <p:spPr>
          <a:xfrm>
            <a:off x="762000" y="838200"/>
            <a:ext cx="7620000" cy="286232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Explain why Culturally Responsive Teaching (CRT) is an </a:t>
            </a:r>
            <a:r>
              <a:rPr lang="en-US" b="1" dirty="0">
                <a:solidFill>
                  <a:srgbClr val="000000"/>
                </a:solidFill>
                <a:latin typeface="+mn-lt"/>
                <a:ea typeface="Times New Roman" panose="02020603050405020304" pitchFamily="18" charset="0"/>
              </a:rPr>
              <a:t>essential framework </a:t>
            </a:r>
            <a:r>
              <a:rPr lang="en-US" dirty="0">
                <a:solidFill>
                  <a:srgbClr val="000000"/>
                </a:solidFill>
                <a:latin typeface="+mn-lt"/>
                <a:ea typeface="Times New Roman" panose="02020603050405020304" pitchFamily="18" charset="0"/>
              </a:rPr>
              <a:t>for early childhood classrooms</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mn-l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Understand the principles of Culturally Responsive Teaching, with </a:t>
            </a:r>
            <a:r>
              <a:rPr lang="en-US" b="1" dirty="0">
                <a:solidFill>
                  <a:srgbClr val="000000"/>
                </a:solidFill>
                <a:latin typeface="+mn-lt"/>
                <a:ea typeface="Times New Roman" panose="02020603050405020304" pitchFamily="18" charset="0"/>
              </a:rPr>
              <a:t>particular focus on the Relationships component </a:t>
            </a:r>
            <a:r>
              <a:rPr lang="en-US" dirty="0">
                <a:solidFill>
                  <a:srgbClr val="000000"/>
                </a:solidFill>
                <a:latin typeface="+mn-lt"/>
                <a:ea typeface="Times New Roman" panose="02020603050405020304" pitchFamily="18" charset="0"/>
              </a:rPr>
              <a:t>of the Ready for Rigor framework </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mn-l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mn-lt"/>
                <a:ea typeface="Times New Roman" panose="02020603050405020304" pitchFamily="18" charset="0"/>
              </a:rPr>
              <a:t>Plan to </a:t>
            </a:r>
            <a:r>
              <a:rPr lang="en-US" b="1" dirty="0">
                <a:solidFill>
                  <a:srgbClr val="000000"/>
                </a:solidFill>
                <a:latin typeface="+mn-lt"/>
                <a:ea typeface="Times New Roman" panose="02020603050405020304" pitchFamily="18" charset="0"/>
              </a:rPr>
              <a:t>lay the foundations for Meaningful Relationships</a:t>
            </a:r>
            <a:r>
              <a:rPr lang="en-US" dirty="0">
                <a:solidFill>
                  <a:srgbClr val="000000"/>
                </a:solidFill>
                <a:latin typeface="+mn-lt"/>
                <a:ea typeface="Times New Roman" panose="02020603050405020304" pitchFamily="18" charset="0"/>
              </a:rPr>
              <a:t> in classrooms across your center</a:t>
            </a:r>
          </a:p>
          <a:p>
            <a:pPr marL="342900" marR="0" lvl="0" indent="-342900">
              <a:spcBef>
                <a:spcPts val="0"/>
              </a:spcBef>
              <a:spcAft>
                <a:spcPts val="0"/>
              </a:spcAft>
              <a:buFont typeface="Symbol" panose="05050102010706020507" pitchFamily="18" charset="2"/>
              <a:buChar char=""/>
            </a:pPr>
            <a:endParaRPr lang="en-US" dirty="0">
              <a:solidFill>
                <a:srgbClr val="000000"/>
              </a:solidFill>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497448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12718" y="228600"/>
            <a:ext cx="8518566" cy="457200"/>
          </a:xfrm>
        </p:spPr>
        <p:txBody>
          <a:bodyPr/>
          <a:lstStyle/>
          <a:p>
            <a:r>
              <a:rPr lang="en-US"/>
              <a:t>Agenda</a:t>
            </a:r>
          </a:p>
        </p:txBody>
      </p:sp>
      <p:sp>
        <p:nvSpPr>
          <p:cNvPr id="4" name="Rectangle 3">
            <a:extLst>
              <a:ext uri="{FF2B5EF4-FFF2-40B4-BE49-F238E27FC236}">
                <a16:creationId xmlns:a16="http://schemas.microsoft.com/office/drawing/2014/main" id="{5CEE6E06-8744-4574-B8F4-E29758D71B09}"/>
              </a:ext>
            </a:extLst>
          </p:cNvPr>
          <p:cNvSpPr/>
          <p:nvPr/>
        </p:nvSpPr>
        <p:spPr>
          <a:xfrm>
            <a:off x="1257300" y="1443841"/>
            <a:ext cx="6629400" cy="3970318"/>
          </a:xfrm>
          <a:prstGeom prst="rect">
            <a:avLst/>
          </a:prstGeom>
        </p:spPr>
        <p:txBody>
          <a:bodyPr wrap="square">
            <a:spAutoFit/>
          </a:bodyPr>
          <a:lstStyle/>
          <a:p>
            <a:pPr marL="228600" indent="-228600">
              <a:spcAft>
                <a:spcPts val="2800"/>
              </a:spcAft>
              <a:buClr>
                <a:srgbClr val="000000"/>
              </a:buClr>
            </a:pPr>
            <a:r>
              <a:rPr lang="en-US" sz="1600" b="1" kern="0" dirty="0">
                <a:solidFill>
                  <a:srgbClr val="0070C0"/>
                </a:solidFill>
                <a:latin typeface="+mn-lt"/>
                <a:cs typeface="Arial"/>
              </a:rPr>
              <a:t>Opening</a:t>
            </a:r>
          </a:p>
          <a:p>
            <a:pPr marL="228600" lvl="0" indent="-228600">
              <a:spcAft>
                <a:spcPts val="2800"/>
              </a:spcAft>
              <a:buClr>
                <a:srgbClr val="000000"/>
              </a:buClr>
            </a:pPr>
            <a:r>
              <a:rPr lang="en-US" sz="1600" kern="0" dirty="0">
                <a:latin typeface="Myriad Pro"/>
                <a:cs typeface="Arial"/>
              </a:rPr>
              <a:t>Why Culturally Responsive Teaching?</a:t>
            </a:r>
          </a:p>
          <a:p>
            <a:pPr marL="228600" indent="-228600">
              <a:spcAft>
                <a:spcPts val="2800"/>
              </a:spcAft>
              <a:buClr>
                <a:srgbClr val="000000"/>
              </a:buClr>
            </a:pPr>
            <a:r>
              <a:rPr lang="en-US" sz="1600" kern="0" dirty="0">
                <a:latin typeface="+mn-lt"/>
                <a:cs typeface="Arial"/>
              </a:rPr>
              <a:t>Beginning with Meaningful Relationships</a:t>
            </a:r>
          </a:p>
          <a:p>
            <a:pPr marL="228600" indent="-228600">
              <a:spcAft>
                <a:spcPts val="2800"/>
              </a:spcAft>
              <a:buClr>
                <a:srgbClr val="000000"/>
              </a:buClr>
            </a:pPr>
            <a:r>
              <a:rPr lang="en-US" sz="1600" kern="0" dirty="0">
                <a:latin typeface="+mn-lt"/>
                <a:cs typeface="Arial"/>
              </a:rPr>
              <a:t>Plan and 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271401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2718" y="192290"/>
            <a:ext cx="8518566" cy="645910"/>
          </a:xfrm>
        </p:spPr>
        <p:txBody>
          <a:bodyPr/>
          <a:lstStyle/>
          <a:p>
            <a:r>
              <a:rPr lang="en-US" sz="1800"/>
              <a:t>Do Now</a:t>
            </a:r>
          </a:p>
        </p:txBody>
      </p:sp>
      <p:sp>
        <p:nvSpPr>
          <p:cNvPr id="3" name="TextBox 2">
            <a:extLst>
              <a:ext uri="{FF2B5EF4-FFF2-40B4-BE49-F238E27FC236}">
                <a16:creationId xmlns:a16="http://schemas.microsoft.com/office/drawing/2014/main" id="{1FD626C1-E1A5-4E0A-9C79-7B21DE9E99A1}"/>
              </a:ext>
            </a:extLst>
          </p:cNvPr>
          <p:cNvSpPr txBox="1"/>
          <p:nvPr/>
        </p:nvSpPr>
        <p:spPr>
          <a:xfrm>
            <a:off x="1177924" y="4825820"/>
            <a:ext cx="678815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a:t>Recall an important teacher in your own life. How would you describe the relationship? What made it feel like a partnership? </a:t>
            </a:r>
          </a:p>
          <a:p>
            <a:pPr marL="285750" indent="-285750">
              <a:buFont typeface="Arial" panose="020B0604020202020204" pitchFamily="34" charset="0"/>
              <a:buChar char="•"/>
            </a:pPr>
            <a:r>
              <a:rPr lang="en-US" dirty="0"/>
              <a:t>How do you build relationships across difference?</a:t>
            </a:r>
            <a:endParaRPr lang="en-US" dirty="0">
              <a:latin typeface="+mn-lt"/>
            </a:endParaRPr>
          </a:p>
        </p:txBody>
      </p:sp>
      <p:sp>
        <p:nvSpPr>
          <p:cNvPr id="5" name="TextBox 4">
            <a:extLst>
              <a:ext uri="{FF2B5EF4-FFF2-40B4-BE49-F238E27FC236}">
                <a16:creationId xmlns:a16="http://schemas.microsoft.com/office/drawing/2014/main" id="{EB4E0BE1-9C2D-4DFE-9945-7245EA07D19B}"/>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11</a:t>
            </a:r>
          </a:p>
        </p:txBody>
      </p:sp>
      <p:pic>
        <p:nvPicPr>
          <p:cNvPr id="6" name="Picture 5" descr="A group of people sitting at a table with a birthday cake&#10;&#10;Description automatically generated">
            <a:extLst>
              <a:ext uri="{FF2B5EF4-FFF2-40B4-BE49-F238E27FC236}">
                <a16:creationId xmlns:a16="http://schemas.microsoft.com/office/drawing/2014/main" id="{18A76AF2-079F-4CB8-91BB-762A907CACB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2262" y="874509"/>
            <a:ext cx="5539473" cy="3683001"/>
          </a:xfrm>
          <a:prstGeom prst="rect">
            <a:avLst/>
          </a:prstGeom>
        </p:spPr>
      </p:pic>
    </p:spTree>
    <p:extLst>
      <p:ext uri="{BB962C8B-B14F-4D97-AF65-F5344CB8AC3E}">
        <p14:creationId xmlns:p14="http://schemas.microsoft.com/office/powerpoint/2010/main" val="99294661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12718" y="228600"/>
            <a:ext cx="8518566" cy="457200"/>
          </a:xfrm>
        </p:spPr>
        <p:txBody>
          <a:bodyPr/>
          <a:lstStyle/>
          <a:p>
            <a:r>
              <a:rPr lang="en-US"/>
              <a:t>Agenda</a:t>
            </a:r>
          </a:p>
        </p:txBody>
      </p:sp>
      <p:sp>
        <p:nvSpPr>
          <p:cNvPr id="4" name="Rectangle 3">
            <a:extLst>
              <a:ext uri="{FF2B5EF4-FFF2-40B4-BE49-F238E27FC236}">
                <a16:creationId xmlns:a16="http://schemas.microsoft.com/office/drawing/2014/main" id="{5CEE6E06-8744-4574-B8F4-E29758D71B09}"/>
              </a:ext>
            </a:extLst>
          </p:cNvPr>
          <p:cNvSpPr/>
          <p:nvPr/>
        </p:nvSpPr>
        <p:spPr>
          <a:xfrm>
            <a:off x="1257300" y="1443841"/>
            <a:ext cx="6629400" cy="3970318"/>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Opening</a:t>
            </a:r>
          </a:p>
          <a:p>
            <a:pPr marL="228600" lvl="0" indent="-228600">
              <a:spcAft>
                <a:spcPts val="2800"/>
              </a:spcAft>
              <a:buClr>
                <a:srgbClr val="000000"/>
              </a:buClr>
            </a:pPr>
            <a:r>
              <a:rPr lang="en-US" sz="1600" b="1" kern="0" dirty="0">
                <a:solidFill>
                  <a:schemeClr val="accent1"/>
                </a:solidFill>
                <a:latin typeface="Myriad Pro"/>
                <a:cs typeface="Arial"/>
              </a:rPr>
              <a:t>Why Culturally Responsive Teaching?</a:t>
            </a:r>
          </a:p>
          <a:p>
            <a:pPr marL="228600" indent="-228600">
              <a:spcAft>
                <a:spcPts val="2800"/>
              </a:spcAft>
              <a:buClr>
                <a:srgbClr val="000000"/>
              </a:buClr>
            </a:pPr>
            <a:r>
              <a:rPr lang="en-US" sz="1600" kern="0" dirty="0">
                <a:latin typeface="+mn-lt"/>
                <a:cs typeface="Arial"/>
              </a:rPr>
              <a:t>Beginning with Meaningful Relationships</a:t>
            </a:r>
          </a:p>
          <a:p>
            <a:pPr marL="228600" indent="-228600">
              <a:spcAft>
                <a:spcPts val="2800"/>
              </a:spcAft>
              <a:buClr>
                <a:srgbClr val="000000"/>
              </a:buClr>
            </a:pPr>
            <a:r>
              <a:rPr lang="en-US" sz="1600" kern="0" dirty="0">
                <a:latin typeface="+mn-lt"/>
                <a:cs typeface="Arial"/>
              </a:rPr>
              <a:t>Plan and 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140936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Cohort Agreements</a:t>
            </a:r>
          </a:p>
        </p:txBody>
      </p:sp>
      <p:grpSp>
        <p:nvGrpSpPr>
          <p:cNvPr id="10" name="Group 9">
            <a:extLst>
              <a:ext uri="{FF2B5EF4-FFF2-40B4-BE49-F238E27FC236}">
                <a16:creationId xmlns:a16="http://schemas.microsoft.com/office/drawing/2014/main" id="{9E3D4F16-797F-444C-85A3-AD123CC8C318}"/>
              </a:ext>
            </a:extLst>
          </p:cNvPr>
          <p:cNvGrpSpPr/>
          <p:nvPr/>
        </p:nvGrpSpPr>
        <p:grpSpPr>
          <a:xfrm>
            <a:off x="1219200" y="1514062"/>
            <a:ext cx="6940329" cy="3835803"/>
            <a:chOff x="1219200" y="1514062"/>
            <a:chExt cx="6940329" cy="3835803"/>
          </a:xfrm>
        </p:grpSpPr>
        <p:sp>
          <p:nvSpPr>
            <p:cNvPr id="4" name="Rounded Rectangle 3"/>
            <p:cNvSpPr/>
            <p:nvPr/>
          </p:nvSpPr>
          <p:spPr bwMode="auto">
            <a:xfrm>
              <a:off x="1295399" y="1885950"/>
              <a:ext cx="6553201" cy="3356610"/>
            </a:xfrm>
            <a:prstGeom prst="roundRect">
              <a:avLst/>
            </a:prstGeom>
            <a:noFill/>
            <a:ln w="19050" algn="ctr">
              <a:solidFill>
                <a:srgbClr val="126DB6"/>
              </a:solidFill>
              <a:round/>
              <a:headEnd/>
              <a:tailEnd type="triangle" w="med" len="med"/>
            </a:ln>
          </p:spPr>
          <p:txBody>
            <a:bodyPr wrap="none" rtlCol="0" anchor="ctr"/>
            <a:lstStyle/>
            <a:p>
              <a:pPr algn="ctr"/>
              <a:endParaRPr lang="en-US">
                <a:latin typeface="Book Antiqua" pitchFamily="18" charset="0"/>
              </a:endParaRPr>
            </a:p>
          </p:txBody>
        </p:sp>
        <p:sp>
          <p:nvSpPr>
            <p:cNvPr id="9" name="TextBox 8"/>
            <p:cNvSpPr txBox="1"/>
            <p:nvPr/>
          </p:nvSpPr>
          <p:spPr>
            <a:xfrm>
              <a:off x="1219200" y="2133600"/>
              <a:ext cx="6553200" cy="3216265"/>
            </a:xfrm>
            <a:prstGeom prst="rect">
              <a:avLst/>
            </a:prstGeom>
            <a:noFill/>
          </p:spPr>
          <p:txBody>
            <a:bodyPr wrap="square" rtlCol="0">
              <a:spAutoFit/>
            </a:bodyPr>
            <a:lstStyle/>
            <a:p>
              <a:pPr algn="ctr">
                <a:lnSpc>
                  <a:spcPct val="150000"/>
                </a:lnSpc>
              </a:pPr>
              <a:r>
                <a:rPr lang="en-US" dirty="0">
                  <a:solidFill>
                    <a:srgbClr val="000000"/>
                  </a:solidFill>
                  <a:latin typeface="+mn-lt"/>
                  <a:cs typeface="Arial"/>
                </a:rPr>
                <a:t>Stay child-centered</a:t>
              </a:r>
            </a:p>
            <a:p>
              <a:pPr algn="ctr">
                <a:lnSpc>
                  <a:spcPct val="150000"/>
                </a:lnSpc>
              </a:pPr>
              <a:r>
                <a:rPr lang="en-US" dirty="0">
                  <a:solidFill>
                    <a:srgbClr val="000000"/>
                  </a:solidFill>
                  <a:latin typeface="+mn-lt"/>
                  <a:cs typeface="Arial"/>
                </a:rPr>
                <a:t>Stay present mentally, but take care of yourself</a:t>
              </a:r>
            </a:p>
            <a:p>
              <a:pPr algn="ctr">
                <a:lnSpc>
                  <a:spcPct val="150000"/>
                </a:lnSpc>
              </a:pPr>
              <a:r>
                <a:rPr lang="en-US" dirty="0">
                  <a:solidFill>
                    <a:srgbClr val="000000"/>
                  </a:solidFill>
                  <a:latin typeface="+mn-lt"/>
                  <a:cs typeface="Arial"/>
                </a:rPr>
                <a:t>Give each other grace</a:t>
              </a:r>
            </a:p>
            <a:p>
              <a:pPr algn="ctr">
                <a:lnSpc>
                  <a:spcPct val="150000"/>
                </a:lnSpc>
              </a:pPr>
              <a:r>
                <a:rPr lang="en-US" dirty="0">
                  <a:solidFill>
                    <a:srgbClr val="000000"/>
                  </a:solidFill>
                  <a:latin typeface="+mn-lt"/>
                  <a:cs typeface="Arial"/>
                </a:rPr>
                <a:t>Challenge yourself to step outside your comfort zone</a:t>
              </a:r>
            </a:p>
            <a:p>
              <a:pPr algn="ctr">
                <a:lnSpc>
                  <a:spcPct val="150000"/>
                </a:lnSpc>
              </a:pPr>
              <a:r>
                <a:rPr lang="en-US" dirty="0">
                  <a:solidFill>
                    <a:srgbClr val="000000"/>
                  </a:solidFill>
                  <a:latin typeface="+mn-lt"/>
                  <a:cs typeface="Arial"/>
                </a:rPr>
                <a:t>Seek to understand and be understood</a:t>
              </a:r>
            </a:p>
            <a:p>
              <a:pPr algn="ctr">
                <a:lnSpc>
                  <a:spcPct val="150000"/>
                </a:lnSpc>
                <a:spcAft>
                  <a:spcPts val="600"/>
                </a:spcAft>
              </a:pPr>
              <a:r>
                <a:rPr lang="en-US" dirty="0">
                  <a:solidFill>
                    <a:srgbClr val="000000"/>
                  </a:solidFill>
                  <a:latin typeface="+mn-lt"/>
                  <a:cs typeface="Arial"/>
                </a:rPr>
                <a:t>Lead with equity in mind and voice</a:t>
              </a:r>
              <a:endParaRPr lang="en-US" dirty="0">
                <a:latin typeface="+mn-lt"/>
              </a:endParaRPr>
            </a:p>
            <a:p>
              <a:pPr algn="ctr"/>
              <a:r>
                <a:rPr lang="en-US" dirty="0">
                  <a:latin typeface="+mn-lt"/>
                </a:rPr>
                <a:t>What’s learned here leaves here </a:t>
              </a:r>
            </a:p>
            <a:p>
              <a:pPr marL="285737" indent="-285737">
                <a:buFont typeface="Arial" panose="020B0604020202020204" pitchFamily="34" charset="0"/>
                <a:buChar char="•"/>
              </a:pPr>
              <a:endParaRPr lang="en-US" dirty="0">
                <a:latin typeface="+mn-lt"/>
              </a:endParaRPr>
            </a:p>
          </p:txBody>
        </p:sp>
        <p:pic>
          <p:nvPicPr>
            <p:cNvPr id="8" name="Picture 7">
              <a:extLst>
                <a:ext uri="{FF2B5EF4-FFF2-40B4-BE49-F238E27FC236}">
                  <a16:creationId xmlns:a16="http://schemas.microsoft.com/office/drawing/2014/main" id="{4EA2A968-20A3-48B1-A4F1-683CE2E6B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270" y="1514062"/>
              <a:ext cx="774259" cy="743776"/>
            </a:xfrm>
            <a:prstGeom prst="rect">
              <a:avLst/>
            </a:prstGeom>
          </p:spPr>
        </p:pic>
      </p:grpSp>
      <p:sp>
        <p:nvSpPr>
          <p:cNvPr id="3" name="TextBox 2">
            <a:extLst>
              <a:ext uri="{FF2B5EF4-FFF2-40B4-BE49-F238E27FC236}">
                <a16:creationId xmlns:a16="http://schemas.microsoft.com/office/drawing/2014/main" id="{7E13F054-34A7-4031-8E52-9EEADC97C30F}"/>
              </a:ext>
            </a:extLst>
          </p:cNvPr>
          <p:cNvSpPr txBox="1"/>
          <p:nvPr/>
        </p:nvSpPr>
        <p:spPr>
          <a:xfrm>
            <a:off x="2089150" y="5412849"/>
            <a:ext cx="5149850" cy="369332"/>
          </a:xfrm>
          <a:prstGeom prst="rect">
            <a:avLst/>
          </a:prstGeom>
          <a:noFill/>
        </p:spPr>
        <p:txBody>
          <a:bodyPr wrap="square" rtlCol="0">
            <a:spAutoFit/>
          </a:bodyPr>
          <a:lstStyle/>
          <a:p>
            <a:r>
              <a:rPr lang="en-US" dirty="0">
                <a:solidFill>
                  <a:schemeClr val="tx2"/>
                </a:solidFill>
                <a:latin typeface="+mn-lt"/>
              </a:rPr>
              <a:t>(PS: Please stay on mute when not speaking! </a:t>
            </a:r>
            <a:r>
              <a:rPr lang="en-US" dirty="0">
                <a:solidFill>
                  <a:schemeClr val="tx2"/>
                </a:solidFill>
                <a:latin typeface="+mn-lt"/>
                <a:sym typeface="Wingdings" panose="05000000000000000000" pitchFamily="2" charset="2"/>
              </a:rPr>
              <a:t>)</a:t>
            </a:r>
            <a:endParaRPr lang="en-US" dirty="0">
              <a:solidFill>
                <a:schemeClr val="tx2"/>
              </a:solidFill>
              <a:latin typeface="+mn-lt"/>
            </a:endParaRPr>
          </a:p>
        </p:txBody>
      </p:sp>
    </p:spTree>
    <p:extLst>
      <p:ext uri="{BB962C8B-B14F-4D97-AF65-F5344CB8AC3E}">
        <p14:creationId xmlns:p14="http://schemas.microsoft.com/office/powerpoint/2010/main" val="2352777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2718" y="192290"/>
            <a:ext cx="8518566" cy="645910"/>
          </a:xfrm>
        </p:spPr>
        <p:txBody>
          <a:bodyPr/>
          <a:lstStyle/>
          <a:p>
            <a:r>
              <a:rPr lang="en-US" dirty="0"/>
              <a:t>Start with Responsive</a:t>
            </a:r>
            <a:endParaRPr lang="en-US" sz="1800" dirty="0"/>
          </a:p>
        </p:txBody>
      </p:sp>
      <p:sp>
        <p:nvSpPr>
          <p:cNvPr id="3" name="TextBox 2">
            <a:extLst>
              <a:ext uri="{FF2B5EF4-FFF2-40B4-BE49-F238E27FC236}">
                <a16:creationId xmlns:a16="http://schemas.microsoft.com/office/drawing/2014/main" id="{E24F9D84-9DF2-4E1A-8D20-BFD2A1EDA10A}"/>
              </a:ext>
            </a:extLst>
          </p:cNvPr>
          <p:cNvSpPr txBox="1"/>
          <p:nvPr/>
        </p:nvSpPr>
        <p:spPr>
          <a:xfrm>
            <a:off x="942975" y="4961024"/>
            <a:ext cx="725805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As you listen to the “</a:t>
            </a:r>
            <a:r>
              <a:rPr lang="en-US" dirty="0" err="1"/>
              <a:t>blogcast</a:t>
            </a:r>
            <a:r>
              <a:rPr lang="en-US" dirty="0"/>
              <a:t>”, respond to the following questions:</a:t>
            </a:r>
          </a:p>
          <a:p>
            <a:pPr algn="ctr"/>
            <a:endParaRPr lang="en-US" dirty="0"/>
          </a:p>
          <a:p>
            <a:pPr marL="285750" indent="-285750">
              <a:buFont typeface="Arial" panose="020B0604020202020204" pitchFamily="34" charset="0"/>
              <a:buChar char="•"/>
            </a:pPr>
            <a:r>
              <a:rPr lang="en-US" dirty="0"/>
              <a:t>What is the “true starting point” for culturally responsive teaching?</a:t>
            </a:r>
          </a:p>
          <a:p>
            <a:pPr marL="285750" indent="-285750">
              <a:buFont typeface="Arial" panose="020B0604020202020204" pitchFamily="34" charset="0"/>
              <a:buChar char="•"/>
            </a:pPr>
            <a:r>
              <a:rPr lang="en-US" dirty="0"/>
              <a:t>What are your major takeaways from this brief </a:t>
            </a:r>
            <a:r>
              <a:rPr lang="en-US" dirty="0" err="1"/>
              <a:t>blogcast</a:t>
            </a:r>
            <a:r>
              <a:rPr lang="en-US" dirty="0"/>
              <a:t>?</a:t>
            </a:r>
          </a:p>
        </p:txBody>
      </p:sp>
      <p:sp>
        <p:nvSpPr>
          <p:cNvPr id="5" name="TextBox 4">
            <a:extLst>
              <a:ext uri="{FF2B5EF4-FFF2-40B4-BE49-F238E27FC236}">
                <a16:creationId xmlns:a16="http://schemas.microsoft.com/office/drawing/2014/main" id="{54A4AD87-4656-4401-B8BC-67DF9E318EF4}"/>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12</a:t>
            </a:r>
          </a:p>
        </p:txBody>
      </p:sp>
      <p:pic>
        <p:nvPicPr>
          <p:cNvPr id="2050" name="Picture 2">
            <a:extLst>
              <a:ext uri="{FF2B5EF4-FFF2-40B4-BE49-F238E27FC236}">
                <a16:creationId xmlns:a16="http://schemas.microsoft.com/office/drawing/2014/main" id="{480D1AD0-F0BF-49CB-93CB-2D011A5C9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96647"/>
            <a:ext cx="2822574" cy="40241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20B5ECF-392E-480B-8A93-3BF5C52C0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09" y="994370"/>
            <a:ext cx="3506991" cy="350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958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A067-8695-41C7-B55C-4B2FF9EE4B99}"/>
              </a:ext>
            </a:extLst>
          </p:cNvPr>
          <p:cNvSpPr>
            <a:spLocks noGrp="1"/>
          </p:cNvSpPr>
          <p:nvPr>
            <p:ph type="title"/>
          </p:nvPr>
        </p:nvSpPr>
        <p:spPr/>
        <p:txBody>
          <a:bodyPr/>
          <a:lstStyle/>
          <a:p>
            <a:r>
              <a:rPr lang="en-US" dirty="0"/>
              <a:t>What is Culturally Responsive Teaching?</a:t>
            </a:r>
          </a:p>
        </p:txBody>
      </p:sp>
      <p:sp>
        <p:nvSpPr>
          <p:cNvPr id="3" name="TextBox 2">
            <a:extLst>
              <a:ext uri="{FF2B5EF4-FFF2-40B4-BE49-F238E27FC236}">
                <a16:creationId xmlns:a16="http://schemas.microsoft.com/office/drawing/2014/main" id="{61CDC716-CA1E-4728-948E-DA92713B9515}"/>
              </a:ext>
            </a:extLst>
          </p:cNvPr>
          <p:cNvSpPr txBox="1"/>
          <p:nvPr/>
        </p:nvSpPr>
        <p:spPr>
          <a:xfrm>
            <a:off x="483382" y="4816813"/>
            <a:ext cx="8177235"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“An educator’s ability to recognize students’ </a:t>
            </a:r>
            <a:r>
              <a:rPr lang="en-US" sz="1600" b="1" dirty="0"/>
              <a:t>cultural displays of learning and meaning-making </a:t>
            </a:r>
            <a:r>
              <a:rPr lang="en-US" sz="1600" dirty="0"/>
              <a:t>and </a:t>
            </a:r>
            <a:r>
              <a:rPr lang="en-US" sz="1600" b="1" dirty="0"/>
              <a:t>respond positively and constructively </a:t>
            </a:r>
            <a:r>
              <a:rPr lang="en-US" sz="1600" dirty="0"/>
              <a:t>with teaching moves that use cultural knowledge as a scaffold to connect what the student knows to new concepts and content in order to promote </a:t>
            </a:r>
            <a:r>
              <a:rPr lang="en-US" sz="1600" b="1" dirty="0"/>
              <a:t>effective information processing</a:t>
            </a:r>
            <a:r>
              <a:rPr lang="en-US" sz="1600" dirty="0"/>
              <a:t>. All the while, the educator understands the importance of being in relationship and </a:t>
            </a:r>
            <a:r>
              <a:rPr lang="en-US" sz="1600" b="1" dirty="0"/>
              <a:t>having a social-emotional connection </a:t>
            </a:r>
            <a:r>
              <a:rPr lang="en-US" sz="1600" dirty="0"/>
              <a:t>to the student in order to create </a:t>
            </a:r>
            <a:r>
              <a:rPr lang="en-US" sz="1600" b="1" dirty="0"/>
              <a:t>a safe space for learning</a:t>
            </a:r>
            <a:r>
              <a:rPr lang="en-US" sz="1600" dirty="0"/>
              <a:t>.”</a:t>
            </a:r>
          </a:p>
        </p:txBody>
      </p:sp>
      <p:sp>
        <p:nvSpPr>
          <p:cNvPr id="6" name="TextBox 5">
            <a:extLst>
              <a:ext uri="{FF2B5EF4-FFF2-40B4-BE49-F238E27FC236}">
                <a16:creationId xmlns:a16="http://schemas.microsoft.com/office/drawing/2014/main" id="{DF6E71B1-9786-4472-A805-8F90365AEA0A}"/>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13</a:t>
            </a:r>
          </a:p>
        </p:txBody>
      </p:sp>
      <p:pic>
        <p:nvPicPr>
          <p:cNvPr id="2050" name="Picture 2" descr="Why We Need a Framework for Culturally Responsive Teaching">
            <a:extLst>
              <a:ext uri="{FF2B5EF4-FFF2-40B4-BE49-F238E27FC236}">
                <a16:creationId xmlns:a16="http://schemas.microsoft.com/office/drawing/2014/main" id="{1BCE9015-3485-4BC5-A6BE-19C6B41A3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799" y="597931"/>
            <a:ext cx="4978400" cy="413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599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6424-1AAD-4B01-B6FC-A4190FE84397}"/>
              </a:ext>
            </a:extLst>
          </p:cNvPr>
          <p:cNvSpPr>
            <a:spLocks noGrp="1"/>
          </p:cNvSpPr>
          <p:nvPr>
            <p:ph type="title"/>
          </p:nvPr>
        </p:nvSpPr>
        <p:spPr/>
        <p:txBody>
          <a:bodyPr/>
          <a:lstStyle/>
          <a:p>
            <a:r>
              <a:rPr lang="en-US" dirty="0"/>
              <a:t>A Framework for Culturally Responsive Teaching</a:t>
            </a:r>
          </a:p>
        </p:txBody>
      </p:sp>
      <p:sp>
        <p:nvSpPr>
          <p:cNvPr id="5" name="TextBox 4">
            <a:extLst>
              <a:ext uri="{FF2B5EF4-FFF2-40B4-BE49-F238E27FC236}">
                <a16:creationId xmlns:a16="http://schemas.microsoft.com/office/drawing/2014/main" id="{BE8B995F-3C54-48C2-BFD2-7697583EB8A2}"/>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13</a:t>
            </a:r>
          </a:p>
        </p:txBody>
      </p:sp>
      <p:pic>
        <p:nvPicPr>
          <p:cNvPr id="3074" name="Picture 2" descr="Ÿ Create an environment that is intellectually&#10;and socially safe for learning&#10;Ÿ Make space for student voice and agency&#10;Ÿ ...">
            <a:extLst>
              <a:ext uri="{FF2B5EF4-FFF2-40B4-BE49-F238E27FC236}">
                <a16:creationId xmlns:a16="http://schemas.microsoft.com/office/drawing/2014/main" id="{6874616B-F374-4FE2-93E6-6E0446565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481" y="647700"/>
            <a:ext cx="4745037" cy="614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894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12718" y="228600"/>
            <a:ext cx="8518566" cy="457200"/>
          </a:xfrm>
        </p:spPr>
        <p:txBody>
          <a:bodyPr/>
          <a:lstStyle/>
          <a:p>
            <a:r>
              <a:rPr lang="en-US"/>
              <a:t>Agenda</a:t>
            </a:r>
          </a:p>
        </p:txBody>
      </p:sp>
      <p:sp>
        <p:nvSpPr>
          <p:cNvPr id="4" name="Rectangle 3">
            <a:extLst>
              <a:ext uri="{FF2B5EF4-FFF2-40B4-BE49-F238E27FC236}">
                <a16:creationId xmlns:a16="http://schemas.microsoft.com/office/drawing/2014/main" id="{5CEE6E06-8744-4574-B8F4-E29758D71B09}"/>
              </a:ext>
            </a:extLst>
          </p:cNvPr>
          <p:cNvSpPr/>
          <p:nvPr/>
        </p:nvSpPr>
        <p:spPr>
          <a:xfrm>
            <a:off x="1257300" y="1443841"/>
            <a:ext cx="6629400" cy="3970318"/>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Opening</a:t>
            </a:r>
          </a:p>
          <a:p>
            <a:pPr marL="228600" lvl="0" indent="-228600">
              <a:spcAft>
                <a:spcPts val="2800"/>
              </a:spcAft>
              <a:buClr>
                <a:srgbClr val="000000"/>
              </a:buClr>
            </a:pPr>
            <a:r>
              <a:rPr lang="en-US" sz="1600" kern="0" dirty="0">
                <a:latin typeface="Myriad Pro"/>
                <a:cs typeface="Arial"/>
              </a:rPr>
              <a:t>Why Culturally Responsive Teaching?</a:t>
            </a:r>
          </a:p>
          <a:p>
            <a:pPr marL="228600" indent="-228600">
              <a:spcAft>
                <a:spcPts val="2800"/>
              </a:spcAft>
              <a:buClr>
                <a:srgbClr val="000000"/>
              </a:buClr>
            </a:pPr>
            <a:r>
              <a:rPr lang="en-US" sz="1600" b="1" kern="0" dirty="0">
                <a:solidFill>
                  <a:schemeClr val="accent1"/>
                </a:solidFill>
                <a:latin typeface="+mn-lt"/>
                <a:cs typeface="Arial"/>
              </a:rPr>
              <a:t>Beginning with Meaningful Relationships</a:t>
            </a:r>
          </a:p>
          <a:p>
            <a:pPr marL="228600" indent="-228600">
              <a:spcAft>
                <a:spcPts val="2800"/>
              </a:spcAft>
              <a:buClr>
                <a:srgbClr val="000000"/>
              </a:buClr>
            </a:pPr>
            <a:r>
              <a:rPr lang="en-US" sz="1600" kern="0" dirty="0">
                <a:latin typeface="+mn-lt"/>
                <a:cs typeface="Arial"/>
              </a:rPr>
              <a:t>Plan and 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94463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6911-6572-4FD8-9F1F-8ACCABCAADF3}"/>
              </a:ext>
            </a:extLst>
          </p:cNvPr>
          <p:cNvSpPr>
            <a:spLocks noGrp="1"/>
          </p:cNvSpPr>
          <p:nvPr>
            <p:ph type="title"/>
          </p:nvPr>
        </p:nvSpPr>
        <p:spPr/>
        <p:txBody>
          <a:bodyPr/>
          <a:lstStyle/>
          <a:p>
            <a:r>
              <a:rPr lang="en-US" dirty="0"/>
              <a:t>What does neuroscience tell us about trust and relationships?</a:t>
            </a:r>
          </a:p>
        </p:txBody>
      </p:sp>
      <p:pic>
        <p:nvPicPr>
          <p:cNvPr id="5" name="Picture 4">
            <a:extLst>
              <a:ext uri="{FF2B5EF4-FFF2-40B4-BE49-F238E27FC236}">
                <a16:creationId xmlns:a16="http://schemas.microsoft.com/office/drawing/2014/main" id="{D0EF10E0-AF31-4B49-A327-BE86BC4742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88667" y="1249494"/>
            <a:ext cx="6166665" cy="4630605"/>
          </a:xfrm>
          <a:prstGeom prst="rect">
            <a:avLst/>
          </a:prstGeom>
        </p:spPr>
      </p:pic>
      <p:sp>
        <p:nvSpPr>
          <p:cNvPr id="9" name="TextBox 8">
            <a:extLst>
              <a:ext uri="{FF2B5EF4-FFF2-40B4-BE49-F238E27FC236}">
                <a16:creationId xmlns:a16="http://schemas.microsoft.com/office/drawing/2014/main" id="{35CDD9A6-B6D9-403C-ACA7-05A290FCC889}"/>
              </a:ext>
            </a:extLst>
          </p:cNvPr>
          <p:cNvSpPr txBox="1"/>
          <p:nvPr/>
        </p:nvSpPr>
        <p:spPr>
          <a:xfrm>
            <a:off x="1835149" y="5416897"/>
            <a:ext cx="5473700" cy="461665"/>
          </a:xfrm>
          <a:prstGeom prst="rect">
            <a:avLst/>
          </a:prstGeom>
          <a:solidFill>
            <a:schemeClr val="accent2">
              <a:lumMod val="20000"/>
              <a:lumOff val="80000"/>
            </a:schemeClr>
          </a:solidFill>
        </p:spPr>
        <p:txBody>
          <a:bodyPr wrap="square" rtlCol="0">
            <a:spAutoFit/>
          </a:bodyPr>
          <a:lstStyle/>
          <a:p>
            <a:pPr algn="ctr"/>
            <a:r>
              <a:rPr lang="en-US" sz="2400" dirty="0" err="1">
                <a:latin typeface="+mj-lt"/>
              </a:rPr>
              <a:t>TRUST</a:t>
            </a:r>
            <a:r>
              <a:rPr lang="en-US" sz="2400" dirty="0" err="1">
                <a:latin typeface="+mj-lt"/>
                <a:sym typeface="Wingdings" panose="05000000000000000000" pitchFamily="2" charset="2"/>
              </a:rPr>
              <a:t>Oxytocin</a:t>
            </a:r>
            <a:r>
              <a:rPr lang="en-US" sz="2400" dirty="0">
                <a:latin typeface="+mj-lt"/>
                <a:sym typeface="Wingdings" panose="05000000000000000000" pitchFamily="2" charset="2"/>
              </a:rPr>
              <a:t> (“bonding hormone”)</a:t>
            </a:r>
            <a:endParaRPr lang="en-US" sz="2400" dirty="0">
              <a:latin typeface="+mj-lt"/>
            </a:endParaRPr>
          </a:p>
        </p:txBody>
      </p:sp>
    </p:spTree>
    <p:extLst>
      <p:ext uri="{BB962C8B-B14F-4D97-AF65-F5344CB8AC3E}">
        <p14:creationId xmlns:p14="http://schemas.microsoft.com/office/powerpoint/2010/main" val="1218650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6911-6572-4FD8-9F1F-8ACCABCAADF3}"/>
              </a:ext>
            </a:extLst>
          </p:cNvPr>
          <p:cNvSpPr>
            <a:spLocks noGrp="1"/>
          </p:cNvSpPr>
          <p:nvPr>
            <p:ph type="title"/>
          </p:nvPr>
        </p:nvSpPr>
        <p:spPr/>
        <p:txBody>
          <a:bodyPr/>
          <a:lstStyle/>
          <a:p>
            <a:r>
              <a:rPr lang="en-US" dirty="0"/>
              <a:t>Rapport, Affirmation, and Validation</a:t>
            </a:r>
          </a:p>
        </p:txBody>
      </p:sp>
      <p:sp>
        <p:nvSpPr>
          <p:cNvPr id="6" name="TextBox 5">
            <a:extLst>
              <a:ext uri="{FF2B5EF4-FFF2-40B4-BE49-F238E27FC236}">
                <a16:creationId xmlns:a16="http://schemas.microsoft.com/office/drawing/2014/main" id="{973429C9-1957-4089-82BA-8EDAE62D6B21}"/>
              </a:ext>
            </a:extLst>
          </p:cNvPr>
          <p:cNvSpPr txBox="1"/>
          <p:nvPr/>
        </p:nvSpPr>
        <p:spPr>
          <a:xfrm>
            <a:off x="6273800" y="228599"/>
            <a:ext cx="25701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Pages 17-19</a:t>
            </a:r>
          </a:p>
        </p:txBody>
      </p:sp>
      <p:pic>
        <p:nvPicPr>
          <p:cNvPr id="8" name="Picture 7">
            <a:extLst>
              <a:ext uri="{FF2B5EF4-FFF2-40B4-BE49-F238E27FC236}">
                <a16:creationId xmlns:a16="http://schemas.microsoft.com/office/drawing/2014/main" id="{5D7AC413-8A08-4342-AE8F-CB0AF97789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88667" y="1249494"/>
            <a:ext cx="6166665" cy="4630605"/>
          </a:xfrm>
          <a:prstGeom prst="rect">
            <a:avLst/>
          </a:prstGeom>
        </p:spPr>
      </p:pic>
      <p:sp>
        <p:nvSpPr>
          <p:cNvPr id="10" name="TextBox 9">
            <a:extLst>
              <a:ext uri="{FF2B5EF4-FFF2-40B4-BE49-F238E27FC236}">
                <a16:creationId xmlns:a16="http://schemas.microsoft.com/office/drawing/2014/main" id="{AE875394-24CF-4048-A826-C36A8AF844E7}"/>
              </a:ext>
            </a:extLst>
          </p:cNvPr>
          <p:cNvSpPr txBox="1"/>
          <p:nvPr/>
        </p:nvSpPr>
        <p:spPr>
          <a:xfrm>
            <a:off x="1323974" y="5418434"/>
            <a:ext cx="6496049" cy="830997"/>
          </a:xfrm>
          <a:prstGeom prst="rect">
            <a:avLst/>
          </a:prstGeom>
          <a:solidFill>
            <a:schemeClr val="accent2">
              <a:lumMod val="20000"/>
              <a:lumOff val="80000"/>
            </a:schemeClr>
          </a:solidFill>
        </p:spPr>
        <p:txBody>
          <a:bodyPr wrap="square" rtlCol="0">
            <a:spAutoFit/>
          </a:bodyPr>
          <a:lstStyle/>
          <a:p>
            <a:pPr algn="ctr"/>
            <a:r>
              <a:rPr lang="en-US" sz="2400" dirty="0" err="1">
                <a:latin typeface="+mj-lt"/>
              </a:rPr>
              <a:t>FEAR</a:t>
            </a:r>
            <a:r>
              <a:rPr lang="en-US" sz="2400" dirty="0" err="1">
                <a:latin typeface="+mj-lt"/>
                <a:sym typeface="Wingdings" panose="05000000000000000000" pitchFamily="2" charset="2"/>
              </a:rPr>
              <a:t>AmygdalaCortisol</a:t>
            </a:r>
            <a:r>
              <a:rPr lang="en-US" sz="2400" dirty="0">
                <a:latin typeface="+mj-lt"/>
                <a:sym typeface="Wingdings" panose="05000000000000000000" pitchFamily="2" charset="2"/>
              </a:rPr>
              <a:t> (“fight/flight/freeze”)</a:t>
            </a:r>
          </a:p>
          <a:p>
            <a:pPr algn="ctr"/>
            <a:r>
              <a:rPr lang="en-US" sz="2400" dirty="0">
                <a:latin typeface="+mj-lt"/>
                <a:sym typeface="Wingdings" panose="05000000000000000000" pitchFamily="2" charset="2"/>
              </a:rPr>
              <a:t>TRUST deactivates the amygdala.</a:t>
            </a:r>
            <a:endParaRPr lang="en-US" sz="2400" dirty="0">
              <a:latin typeface="+mj-lt"/>
            </a:endParaRPr>
          </a:p>
        </p:txBody>
      </p:sp>
    </p:spTree>
    <p:extLst>
      <p:ext uri="{BB962C8B-B14F-4D97-AF65-F5344CB8AC3E}">
        <p14:creationId xmlns:p14="http://schemas.microsoft.com/office/powerpoint/2010/main" val="2822520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9FBAA-EE50-407A-A4E8-4A2A1D73EBE6}"/>
              </a:ext>
            </a:extLst>
          </p:cNvPr>
          <p:cNvSpPr>
            <a:spLocks noGrp="1"/>
          </p:cNvSpPr>
          <p:nvPr>
            <p:ph type="title"/>
          </p:nvPr>
        </p:nvSpPr>
        <p:spPr/>
        <p:txBody>
          <a:bodyPr/>
          <a:lstStyle/>
          <a:p>
            <a:r>
              <a:rPr lang="en-US" dirty="0"/>
              <a:t>Building Trust and Rapport</a:t>
            </a:r>
          </a:p>
        </p:txBody>
      </p:sp>
      <p:pic>
        <p:nvPicPr>
          <p:cNvPr id="7" name="Picture 6" descr="Icon&#10;&#10;Description automatically generated">
            <a:extLst>
              <a:ext uri="{FF2B5EF4-FFF2-40B4-BE49-F238E27FC236}">
                <a16:creationId xmlns:a16="http://schemas.microsoft.com/office/drawing/2014/main" id="{F889CDAB-1739-4B60-9506-EB224F44CE4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38300" y="762000"/>
            <a:ext cx="5867400" cy="5867400"/>
          </a:xfrm>
          <a:prstGeom prst="rect">
            <a:avLst/>
          </a:prstGeom>
        </p:spPr>
      </p:pic>
    </p:spTree>
    <p:extLst>
      <p:ext uri="{BB962C8B-B14F-4D97-AF65-F5344CB8AC3E}">
        <p14:creationId xmlns:p14="http://schemas.microsoft.com/office/powerpoint/2010/main" val="3314706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F7EE-8407-4746-ADEA-400F34726B0A}"/>
              </a:ext>
            </a:extLst>
          </p:cNvPr>
          <p:cNvSpPr>
            <a:spLocks noGrp="1"/>
          </p:cNvSpPr>
          <p:nvPr>
            <p:ph type="title"/>
          </p:nvPr>
        </p:nvSpPr>
        <p:spPr/>
        <p:txBody>
          <a:bodyPr/>
          <a:lstStyle/>
          <a:p>
            <a:r>
              <a:rPr lang="en-US" dirty="0"/>
              <a:t>Break</a:t>
            </a:r>
          </a:p>
        </p:txBody>
      </p:sp>
      <p:pic>
        <p:nvPicPr>
          <p:cNvPr id="5" name="Picture 4" descr="Kitten sleeping in a bed">
            <a:extLst>
              <a:ext uri="{FF2B5EF4-FFF2-40B4-BE49-F238E27FC236}">
                <a16:creationId xmlns:a16="http://schemas.microsoft.com/office/drawing/2014/main" id="{F149ECB7-3887-45CB-A985-6666395909CB}"/>
              </a:ext>
            </a:extLst>
          </p:cNvPr>
          <p:cNvPicPr>
            <a:picLocks noChangeAspect="1"/>
          </p:cNvPicPr>
          <p:nvPr/>
        </p:nvPicPr>
        <p:blipFill rotWithShape="1">
          <a:blip r:embed="rId3">
            <a:extLst>
              <a:ext uri="{28A0092B-C50C-407E-A947-70E740481C1C}">
                <a14:useLocalDpi xmlns:a14="http://schemas.microsoft.com/office/drawing/2010/main" val="0"/>
              </a:ext>
            </a:extLst>
          </a:blip>
          <a:srcRect t="4995" b="5352"/>
          <a:stretch/>
        </p:blipFill>
        <p:spPr>
          <a:xfrm>
            <a:off x="0" y="682172"/>
            <a:ext cx="9144000" cy="5471886"/>
          </a:xfrm>
          <a:prstGeom prst="rect">
            <a:avLst/>
          </a:prstGeom>
        </p:spPr>
      </p:pic>
    </p:spTree>
    <p:extLst>
      <p:ext uri="{BB962C8B-B14F-4D97-AF65-F5344CB8AC3E}">
        <p14:creationId xmlns:p14="http://schemas.microsoft.com/office/powerpoint/2010/main" val="1872957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6911-6572-4FD8-9F1F-8ACCABCAADF3}"/>
              </a:ext>
            </a:extLst>
          </p:cNvPr>
          <p:cNvSpPr>
            <a:spLocks noGrp="1"/>
          </p:cNvSpPr>
          <p:nvPr>
            <p:ph type="title"/>
          </p:nvPr>
        </p:nvSpPr>
        <p:spPr/>
        <p:txBody>
          <a:bodyPr/>
          <a:lstStyle/>
          <a:p>
            <a:r>
              <a:rPr lang="en-US" dirty="0"/>
              <a:t>Trust Generators</a:t>
            </a:r>
          </a:p>
        </p:txBody>
      </p:sp>
      <p:sp>
        <p:nvSpPr>
          <p:cNvPr id="4" name="TextBox 3">
            <a:extLst>
              <a:ext uri="{FF2B5EF4-FFF2-40B4-BE49-F238E27FC236}">
                <a16:creationId xmlns:a16="http://schemas.microsoft.com/office/drawing/2014/main" id="{FE878FFB-D2E6-4E72-AAB6-A16433CB66CF}"/>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14</a:t>
            </a:r>
          </a:p>
        </p:txBody>
      </p:sp>
      <p:pic>
        <p:nvPicPr>
          <p:cNvPr id="5" name="Picture 4">
            <a:extLst>
              <a:ext uri="{FF2B5EF4-FFF2-40B4-BE49-F238E27FC236}">
                <a16:creationId xmlns:a16="http://schemas.microsoft.com/office/drawing/2014/main" id="{94296E84-557F-4E53-8AFE-66CDEF009D77}"/>
              </a:ext>
            </a:extLst>
          </p:cNvPr>
          <p:cNvPicPr>
            <a:picLocks noChangeAspect="1"/>
          </p:cNvPicPr>
          <p:nvPr/>
        </p:nvPicPr>
        <p:blipFill rotWithShape="1">
          <a:blip r:embed="rId3"/>
          <a:srcRect r="42778"/>
          <a:stretch/>
        </p:blipFill>
        <p:spPr>
          <a:xfrm>
            <a:off x="2286000" y="647700"/>
            <a:ext cx="4572000" cy="5992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3765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75EF-AFFD-492F-9D12-2DCC34FC6560}"/>
              </a:ext>
            </a:extLst>
          </p:cNvPr>
          <p:cNvSpPr>
            <a:spLocks noGrp="1"/>
          </p:cNvSpPr>
          <p:nvPr>
            <p:ph type="title"/>
          </p:nvPr>
        </p:nvSpPr>
        <p:spPr/>
        <p:txBody>
          <a:bodyPr/>
          <a:lstStyle/>
          <a:p>
            <a:r>
              <a:rPr lang="en-US" dirty="0"/>
              <a:t>Operationalizing Trust Generators</a:t>
            </a:r>
          </a:p>
        </p:txBody>
      </p:sp>
      <p:sp>
        <p:nvSpPr>
          <p:cNvPr id="3" name="TextBox 2">
            <a:extLst>
              <a:ext uri="{FF2B5EF4-FFF2-40B4-BE49-F238E27FC236}">
                <a16:creationId xmlns:a16="http://schemas.microsoft.com/office/drawing/2014/main" id="{D2A8EA4D-115F-47CA-B9C3-F6BBAB8DA99A}"/>
              </a:ext>
            </a:extLst>
          </p:cNvPr>
          <p:cNvSpPr txBox="1"/>
          <p:nvPr/>
        </p:nvSpPr>
        <p:spPr>
          <a:xfrm>
            <a:off x="1231900" y="1582340"/>
            <a:ext cx="6680200" cy="36933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Selective Vulnerability in Action:</a:t>
            </a:r>
          </a:p>
          <a:p>
            <a:endParaRPr lang="en-US" dirty="0"/>
          </a:p>
          <a:p>
            <a:pPr marL="742950" lvl="1" indent="-285750">
              <a:buFont typeface="Arial" panose="020B0604020202020204" pitchFamily="34" charset="0"/>
              <a:buChar char="•"/>
            </a:pPr>
            <a:r>
              <a:rPr lang="en-US" dirty="0"/>
              <a:t>Tell your own story by weaving it into classroom stories/activities. What were you like as a child? What were your favorite things? What were some of your challenges? Bring in pictures of yourself as a child.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Share a new skill you are trying and learning—not the perfect ending, but the tricky beginning and middle parts.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Find common interests with children. Let children make connections that are meaningful to them.</a:t>
            </a:r>
          </a:p>
        </p:txBody>
      </p:sp>
    </p:spTree>
    <p:extLst>
      <p:ext uri="{BB962C8B-B14F-4D97-AF65-F5344CB8AC3E}">
        <p14:creationId xmlns:p14="http://schemas.microsoft.com/office/powerpoint/2010/main" val="372217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54E1C816-6F03-45CA-AE8D-82459D008322}"/>
              </a:ext>
            </a:extLst>
          </p:cNvPr>
          <p:cNvSpPr/>
          <p:nvPr/>
        </p:nvSpPr>
        <p:spPr>
          <a:xfrm>
            <a:off x="1752600" y="1901041"/>
            <a:ext cx="5638800" cy="3365024"/>
          </a:xfrm>
          <a:prstGeom prst="rect">
            <a:avLst/>
          </a:prstGeom>
        </p:spPr>
        <p:txBody>
          <a:bodyPr wrap="square">
            <a:spAutoFit/>
          </a:bodyPr>
          <a:lstStyle/>
          <a:p>
            <a:pPr marL="228600" lvl="0" indent="-228600">
              <a:spcAft>
                <a:spcPts val="2800"/>
              </a:spcAft>
              <a:buClr>
                <a:srgbClr val="000000"/>
              </a:buClr>
            </a:pPr>
            <a:r>
              <a:rPr lang="en-US" sz="1600" b="1" kern="0" dirty="0">
                <a:solidFill>
                  <a:srgbClr val="126DB6"/>
                </a:solidFill>
                <a:latin typeface="+mn-lt"/>
                <a:cs typeface="Arial"/>
              </a:rPr>
              <a:t>Opening and Icebreaker</a:t>
            </a:r>
          </a:p>
          <a:p>
            <a:pPr marL="228600" lvl="0" indent="-228600">
              <a:spcAft>
                <a:spcPts val="2800"/>
              </a:spcAft>
              <a:buClr>
                <a:srgbClr val="000000"/>
              </a:buClr>
            </a:pPr>
            <a:r>
              <a:rPr lang="en-US" sz="1600" kern="0" dirty="0">
                <a:latin typeface="+mn-lt"/>
                <a:cs typeface="Arial"/>
              </a:rPr>
              <a:t>Checking In, Sharing, and Reflecting</a:t>
            </a:r>
          </a:p>
          <a:p>
            <a:pPr marL="228600" lvl="0" indent="-228600">
              <a:spcAft>
                <a:spcPts val="2800"/>
              </a:spcAft>
              <a:buClr>
                <a:srgbClr val="000000"/>
              </a:buClr>
            </a:pPr>
            <a:endParaRPr lang="en-US" sz="1600" b="1" kern="0" dirty="0">
              <a:solidFill>
                <a:srgbClr val="126DB6"/>
              </a:solidFill>
              <a:latin typeface="+mn-lt"/>
              <a:cs typeface="Arial"/>
            </a:endParaRPr>
          </a:p>
          <a:p>
            <a:pPr marL="228600" lvl="0" indent="-228600">
              <a:spcAft>
                <a:spcPts val="2800"/>
              </a:spcAft>
              <a:buClr>
                <a:srgbClr val="000000"/>
              </a:buClr>
            </a:pPr>
            <a:endParaRPr lang="en-US" sz="1600" b="1" kern="0" dirty="0">
              <a:solidFill>
                <a:srgbClr val="126DB6"/>
              </a:solidFill>
              <a:latin typeface="+mn-lt"/>
              <a:cs typeface="Arial"/>
            </a:endParaRPr>
          </a:p>
          <a:p>
            <a:pPr marL="228600" lvl="0" indent="-228600">
              <a:spcAft>
                <a:spcPts val="2800"/>
              </a:spcAft>
              <a:buClr>
                <a:srgbClr val="000000"/>
              </a:buClr>
            </a:pPr>
            <a:endParaRPr lang="en-US" sz="1600" b="1" kern="0" dirty="0">
              <a:solidFill>
                <a:srgbClr val="126DB6"/>
              </a:solidFill>
              <a:latin typeface="+mn-lt"/>
              <a:cs typeface="Arial"/>
            </a:endParaRPr>
          </a:p>
          <a:p>
            <a:pPr marL="228600" lvl="0" indent="-228600">
              <a:spcAft>
                <a:spcPts val="2800"/>
              </a:spcAft>
              <a:buClr>
                <a:srgbClr val="000000"/>
              </a:buClr>
            </a:pPr>
            <a:endParaRPr lang="en-US" sz="1600" b="1" kern="0" dirty="0">
              <a:solidFill>
                <a:srgbClr val="126DB6"/>
              </a:solidFill>
              <a:latin typeface="+mn-lt"/>
              <a:cs typeface="Arial"/>
            </a:endParaRPr>
          </a:p>
        </p:txBody>
      </p:sp>
    </p:spTree>
    <p:extLst>
      <p:ext uri="{BB962C8B-B14F-4D97-AF65-F5344CB8AC3E}">
        <p14:creationId xmlns:p14="http://schemas.microsoft.com/office/powerpoint/2010/main" val="2051687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6911-6572-4FD8-9F1F-8ACCABCAADF3}"/>
              </a:ext>
            </a:extLst>
          </p:cNvPr>
          <p:cNvSpPr>
            <a:spLocks noGrp="1"/>
          </p:cNvSpPr>
          <p:nvPr>
            <p:ph type="title"/>
          </p:nvPr>
        </p:nvSpPr>
        <p:spPr/>
        <p:txBody>
          <a:bodyPr/>
          <a:lstStyle/>
          <a:p>
            <a:r>
              <a:rPr lang="en-US" dirty="0"/>
              <a:t>Reflection</a:t>
            </a:r>
          </a:p>
        </p:txBody>
      </p:sp>
      <p:sp>
        <p:nvSpPr>
          <p:cNvPr id="3" name="TextBox 2">
            <a:extLst>
              <a:ext uri="{FF2B5EF4-FFF2-40B4-BE49-F238E27FC236}">
                <a16:creationId xmlns:a16="http://schemas.microsoft.com/office/drawing/2014/main" id="{31BDE25C-7557-4760-9180-78B69D50BDCB}"/>
              </a:ext>
            </a:extLst>
          </p:cNvPr>
          <p:cNvSpPr txBox="1"/>
          <p:nvPr/>
        </p:nvSpPr>
        <p:spPr>
          <a:xfrm>
            <a:off x="1178708" y="2551837"/>
            <a:ext cx="6786584"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dirty="0"/>
          </a:p>
          <a:p>
            <a:pPr algn="ctr"/>
            <a:r>
              <a:rPr lang="en-US" dirty="0">
                <a:latin typeface="+mn-lt"/>
              </a:rPr>
              <a:t>How do you create a sense of trust and rapport in your relationships with children? </a:t>
            </a:r>
          </a:p>
          <a:p>
            <a:pPr algn="ctr"/>
            <a:endParaRPr lang="en-US" dirty="0"/>
          </a:p>
          <a:p>
            <a:pPr algn="ctr"/>
            <a:r>
              <a:rPr lang="en-US" dirty="0">
                <a:latin typeface="+mn-lt"/>
              </a:rPr>
              <a:t>What do you do deliberately? What do you do randomly?</a:t>
            </a:r>
            <a:endParaRPr lang="en-US" dirty="0"/>
          </a:p>
          <a:p>
            <a:pPr algn="ctr"/>
            <a:endParaRPr lang="en-US" dirty="0"/>
          </a:p>
        </p:txBody>
      </p:sp>
      <p:grpSp>
        <p:nvGrpSpPr>
          <p:cNvPr id="4" name="Group 3">
            <a:extLst>
              <a:ext uri="{FF2B5EF4-FFF2-40B4-BE49-F238E27FC236}">
                <a16:creationId xmlns:a16="http://schemas.microsoft.com/office/drawing/2014/main" id="{BF042FC3-1583-4D1F-B7EC-3C30614DB76B}"/>
              </a:ext>
            </a:extLst>
          </p:cNvPr>
          <p:cNvGrpSpPr>
            <a:grpSpLocks noChangeAspect="1"/>
          </p:cNvGrpSpPr>
          <p:nvPr/>
        </p:nvGrpSpPr>
        <p:grpSpPr>
          <a:xfrm>
            <a:off x="4155967" y="2168008"/>
            <a:ext cx="670033" cy="672215"/>
            <a:chOff x="3619266" y="2362912"/>
            <a:chExt cx="2194560" cy="2194560"/>
          </a:xfrm>
        </p:grpSpPr>
        <p:sp>
          <p:nvSpPr>
            <p:cNvPr id="5" name="Oval 4">
              <a:extLst>
                <a:ext uri="{FF2B5EF4-FFF2-40B4-BE49-F238E27FC236}">
                  <a16:creationId xmlns:a16="http://schemas.microsoft.com/office/drawing/2014/main" id="{1293D4FC-1B6E-4077-B1FE-265CF22E4226}"/>
                </a:ext>
              </a:extLst>
            </p:cNvPr>
            <p:cNvSpPr/>
            <p:nvPr/>
          </p:nvSpPr>
          <p:spPr bwMode="auto">
            <a:xfrm>
              <a:off x="3619266" y="2362912"/>
              <a:ext cx="2194560" cy="2194560"/>
            </a:xfrm>
            <a:prstGeom prst="ellipse">
              <a:avLst/>
            </a:prstGeom>
            <a:solidFill>
              <a:schemeClr val="accent2"/>
            </a:solidFill>
            <a:ln w="19050" algn="ctr">
              <a:solidFill>
                <a:schemeClr val="accent2"/>
              </a:solidFill>
              <a:round/>
              <a:headEnd/>
              <a:tailEnd type="triangle" w="med" len="me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Book Antiqua" pitchFamily="18" charset="0"/>
                <a:ea typeface="+mn-ea"/>
                <a:cs typeface="Arial" pitchFamily="34" charset="0"/>
              </a:endParaRPr>
            </a:p>
          </p:txBody>
        </p:sp>
        <p:grpSp>
          <p:nvGrpSpPr>
            <p:cNvPr id="6" name="Group 5">
              <a:extLst>
                <a:ext uri="{FF2B5EF4-FFF2-40B4-BE49-F238E27FC236}">
                  <a16:creationId xmlns:a16="http://schemas.microsoft.com/office/drawing/2014/main" id="{0121F35F-A0B1-4852-8D3E-8E970B17C371}"/>
                </a:ext>
              </a:extLst>
            </p:cNvPr>
            <p:cNvGrpSpPr>
              <a:grpSpLocks noChangeAspect="1"/>
            </p:cNvGrpSpPr>
            <p:nvPr/>
          </p:nvGrpSpPr>
          <p:grpSpPr bwMode="auto">
            <a:xfrm rot="10800000">
              <a:off x="3992561" y="2801937"/>
              <a:ext cx="1357313" cy="1406525"/>
              <a:chOff x="2442" y="1722"/>
              <a:chExt cx="855" cy="886"/>
            </a:xfrm>
          </p:grpSpPr>
          <p:sp>
            <p:nvSpPr>
              <p:cNvPr id="7" name="Freeform 8">
                <a:extLst>
                  <a:ext uri="{FF2B5EF4-FFF2-40B4-BE49-F238E27FC236}">
                    <a16:creationId xmlns:a16="http://schemas.microsoft.com/office/drawing/2014/main" id="{B6DB68D1-01D4-400E-8BFB-16DB92398B4C}"/>
                  </a:ext>
                </a:extLst>
              </p:cNvPr>
              <p:cNvSpPr>
                <a:spLocks/>
              </p:cNvSpPr>
              <p:nvPr/>
            </p:nvSpPr>
            <p:spPr bwMode="auto">
              <a:xfrm>
                <a:off x="3046" y="1799"/>
                <a:ext cx="177" cy="173"/>
              </a:xfrm>
              <a:custGeom>
                <a:avLst/>
                <a:gdLst>
                  <a:gd name="T0" fmla="*/ 183 w 355"/>
                  <a:gd name="T1" fmla="*/ 0 h 347"/>
                  <a:gd name="T2" fmla="*/ 4 w 355"/>
                  <a:gd name="T3" fmla="*/ 87 h 347"/>
                  <a:gd name="T4" fmla="*/ 1 w 355"/>
                  <a:gd name="T5" fmla="*/ 103 h 347"/>
                  <a:gd name="T6" fmla="*/ 0 w 355"/>
                  <a:gd name="T7" fmla="*/ 120 h 347"/>
                  <a:gd name="T8" fmla="*/ 0 w 355"/>
                  <a:gd name="T9" fmla="*/ 138 h 347"/>
                  <a:gd name="T10" fmla="*/ 1 w 355"/>
                  <a:gd name="T11" fmla="*/ 154 h 347"/>
                  <a:gd name="T12" fmla="*/ 5 w 355"/>
                  <a:gd name="T13" fmla="*/ 172 h 347"/>
                  <a:gd name="T14" fmla="*/ 8 w 355"/>
                  <a:gd name="T15" fmla="*/ 191 h 347"/>
                  <a:gd name="T16" fmla="*/ 15 w 355"/>
                  <a:gd name="T17" fmla="*/ 208 h 347"/>
                  <a:gd name="T18" fmla="*/ 22 w 355"/>
                  <a:gd name="T19" fmla="*/ 225 h 347"/>
                  <a:gd name="T20" fmla="*/ 31 w 355"/>
                  <a:gd name="T21" fmla="*/ 242 h 347"/>
                  <a:gd name="T22" fmla="*/ 42 w 355"/>
                  <a:gd name="T23" fmla="*/ 257 h 347"/>
                  <a:gd name="T24" fmla="*/ 54 w 355"/>
                  <a:gd name="T25" fmla="*/ 274 h 347"/>
                  <a:gd name="T26" fmla="*/ 68 w 355"/>
                  <a:gd name="T27" fmla="*/ 287 h 347"/>
                  <a:gd name="T28" fmla="*/ 83 w 355"/>
                  <a:gd name="T29" fmla="*/ 300 h 347"/>
                  <a:gd name="T30" fmla="*/ 98 w 355"/>
                  <a:gd name="T31" fmla="*/ 312 h 347"/>
                  <a:gd name="T32" fmla="*/ 115 w 355"/>
                  <a:gd name="T33" fmla="*/ 322 h 347"/>
                  <a:gd name="T34" fmla="*/ 133 w 355"/>
                  <a:gd name="T35" fmla="*/ 330 h 347"/>
                  <a:gd name="T36" fmla="*/ 150 w 355"/>
                  <a:gd name="T37" fmla="*/ 337 h 347"/>
                  <a:gd name="T38" fmla="*/ 167 w 355"/>
                  <a:gd name="T39" fmla="*/ 342 h 347"/>
                  <a:gd name="T40" fmla="*/ 186 w 355"/>
                  <a:gd name="T41" fmla="*/ 345 h 347"/>
                  <a:gd name="T42" fmla="*/ 204 w 355"/>
                  <a:gd name="T43" fmla="*/ 347 h 347"/>
                  <a:gd name="T44" fmla="*/ 213 w 355"/>
                  <a:gd name="T45" fmla="*/ 347 h 347"/>
                  <a:gd name="T46" fmla="*/ 222 w 355"/>
                  <a:gd name="T47" fmla="*/ 347 h 347"/>
                  <a:gd name="T48" fmla="*/ 232 w 355"/>
                  <a:gd name="T49" fmla="*/ 347 h 347"/>
                  <a:gd name="T50" fmla="*/ 241 w 355"/>
                  <a:gd name="T51" fmla="*/ 346 h 347"/>
                  <a:gd name="T52" fmla="*/ 250 w 355"/>
                  <a:gd name="T53" fmla="*/ 345 h 347"/>
                  <a:gd name="T54" fmla="*/ 259 w 355"/>
                  <a:gd name="T55" fmla="*/ 344 h 347"/>
                  <a:gd name="T56" fmla="*/ 267 w 355"/>
                  <a:gd name="T57" fmla="*/ 342 h 347"/>
                  <a:gd name="T58" fmla="*/ 277 w 355"/>
                  <a:gd name="T59" fmla="*/ 339 h 347"/>
                  <a:gd name="T60" fmla="*/ 355 w 355"/>
                  <a:gd name="T61" fmla="*/ 168 h 347"/>
                  <a:gd name="T62" fmla="*/ 340 w 355"/>
                  <a:gd name="T63" fmla="*/ 164 h 347"/>
                  <a:gd name="T64" fmla="*/ 326 w 355"/>
                  <a:gd name="T65" fmla="*/ 161 h 347"/>
                  <a:gd name="T66" fmla="*/ 311 w 355"/>
                  <a:gd name="T67" fmla="*/ 155 h 347"/>
                  <a:gd name="T68" fmla="*/ 297 w 355"/>
                  <a:gd name="T69" fmla="*/ 148 h 347"/>
                  <a:gd name="T70" fmla="*/ 285 w 355"/>
                  <a:gd name="T71" fmla="*/ 141 h 347"/>
                  <a:gd name="T72" fmla="*/ 271 w 355"/>
                  <a:gd name="T73" fmla="*/ 133 h 347"/>
                  <a:gd name="T74" fmla="*/ 258 w 355"/>
                  <a:gd name="T75" fmla="*/ 123 h 347"/>
                  <a:gd name="T76" fmla="*/ 247 w 355"/>
                  <a:gd name="T77" fmla="*/ 112 h 347"/>
                  <a:gd name="T78" fmla="*/ 235 w 355"/>
                  <a:gd name="T79" fmla="*/ 101 h 347"/>
                  <a:gd name="T80" fmla="*/ 224 w 355"/>
                  <a:gd name="T81" fmla="*/ 88 h 347"/>
                  <a:gd name="T82" fmla="*/ 214 w 355"/>
                  <a:gd name="T83" fmla="*/ 74 h 347"/>
                  <a:gd name="T84" fmla="*/ 206 w 355"/>
                  <a:gd name="T85" fmla="*/ 60 h 347"/>
                  <a:gd name="T86" fmla="*/ 198 w 355"/>
                  <a:gd name="T87" fmla="*/ 45 h 347"/>
                  <a:gd name="T88" fmla="*/ 193 w 355"/>
                  <a:gd name="T89" fmla="*/ 32 h 347"/>
                  <a:gd name="T90" fmla="*/ 187 w 355"/>
                  <a:gd name="T91" fmla="*/ 15 h 347"/>
                  <a:gd name="T92" fmla="*/ 183 w 355"/>
                  <a:gd name="T9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5" h="347">
                    <a:moveTo>
                      <a:pt x="183" y="0"/>
                    </a:moveTo>
                    <a:lnTo>
                      <a:pt x="4" y="87"/>
                    </a:lnTo>
                    <a:lnTo>
                      <a:pt x="1" y="103"/>
                    </a:lnTo>
                    <a:lnTo>
                      <a:pt x="0" y="120"/>
                    </a:lnTo>
                    <a:lnTo>
                      <a:pt x="0" y="138"/>
                    </a:lnTo>
                    <a:lnTo>
                      <a:pt x="1" y="154"/>
                    </a:lnTo>
                    <a:lnTo>
                      <a:pt x="5" y="172"/>
                    </a:lnTo>
                    <a:lnTo>
                      <a:pt x="8" y="191"/>
                    </a:lnTo>
                    <a:lnTo>
                      <a:pt x="15" y="208"/>
                    </a:lnTo>
                    <a:lnTo>
                      <a:pt x="22" y="225"/>
                    </a:lnTo>
                    <a:lnTo>
                      <a:pt x="31" y="242"/>
                    </a:lnTo>
                    <a:lnTo>
                      <a:pt x="42" y="257"/>
                    </a:lnTo>
                    <a:lnTo>
                      <a:pt x="54" y="274"/>
                    </a:lnTo>
                    <a:lnTo>
                      <a:pt x="68" y="287"/>
                    </a:lnTo>
                    <a:lnTo>
                      <a:pt x="83" y="300"/>
                    </a:lnTo>
                    <a:lnTo>
                      <a:pt x="98" y="312"/>
                    </a:lnTo>
                    <a:lnTo>
                      <a:pt x="115" y="322"/>
                    </a:lnTo>
                    <a:lnTo>
                      <a:pt x="133" y="330"/>
                    </a:lnTo>
                    <a:lnTo>
                      <a:pt x="150" y="337"/>
                    </a:lnTo>
                    <a:lnTo>
                      <a:pt x="167" y="342"/>
                    </a:lnTo>
                    <a:lnTo>
                      <a:pt x="186" y="345"/>
                    </a:lnTo>
                    <a:lnTo>
                      <a:pt x="204" y="347"/>
                    </a:lnTo>
                    <a:lnTo>
                      <a:pt x="213" y="347"/>
                    </a:lnTo>
                    <a:lnTo>
                      <a:pt x="222" y="347"/>
                    </a:lnTo>
                    <a:lnTo>
                      <a:pt x="232" y="347"/>
                    </a:lnTo>
                    <a:lnTo>
                      <a:pt x="241" y="346"/>
                    </a:lnTo>
                    <a:lnTo>
                      <a:pt x="250" y="345"/>
                    </a:lnTo>
                    <a:lnTo>
                      <a:pt x="259" y="344"/>
                    </a:lnTo>
                    <a:lnTo>
                      <a:pt x="267" y="342"/>
                    </a:lnTo>
                    <a:lnTo>
                      <a:pt x="277" y="339"/>
                    </a:lnTo>
                    <a:lnTo>
                      <a:pt x="355" y="168"/>
                    </a:lnTo>
                    <a:lnTo>
                      <a:pt x="340" y="164"/>
                    </a:lnTo>
                    <a:lnTo>
                      <a:pt x="326" y="161"/>
                    </a:lnTo>
                    <a:lnTo>
                      <a:pt x="311" y="155"/>
                    </a:lnTo>
                    <a:lnTo>
                      <a:pt x="297" y="148"/>
                    </a:lnTo>
                    <a:lnTo>
                      <a:pt x="285" y="141"/>
                    </a:lnTo>
                    <a:lnTo>
                      <a:pt x="271" y="133"/>
                    </a:lnTo>
                    <a:lnTo>
                      <a:pt x="258" y="123"/>
                    </a:lnTo>
                    <a:lnTo>
                      <a:pt x="247" y="112"/>
                    </a:lnTo>
                    <a:lnTo>
                      <a:pt x="235" y="101"/>
                    </a:lnTo>
                    <a:lnTo>
                      <a:pt x="224" y="88"/>
                    </a:lnTo>
                    <a:lnTo>
                      <a:pt x="214" y="74"/>
                    </a:lnTo>
                    <a:lnTo>
                      <a:pt x="206" y="60"/>
                    </a:lnTo>
                    <a:lnTo>
                      <a:pt x="198" y="45"/>
                    </a:lnTo>
                    <a:lnTo>
                      <a:pt x="193" y="32"/>
                    </a:lnTo>
                    <a:lnTo>
                      <a:pt x="187" y="15"/>
                    </a:lnTo>
                    <a:lnTo>
                      <a:pt x="18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 name="Freeform 9">
                <a:extLst>
                  <a:ext uri="{FF2B5EF4-FFF2-40B4-BE49-F238E27FC236}">
                    <a16:creationId xmlns:a16="http://schemas.microsoft.com/office/drawing/2014/main" id="{8C49D7FE-85DB-42E3-9CC6-B1C7A6D0C989}"/>
                  </a:ext>
                </a:extLst>
              </p:cNvPr>
              <p:cNvSpPr>
                <a:spLocks/>
              </p:cNvSpPr>
              <p:nvPr/>
            </p:nvSpPr>
            <p:spPr bwMode="auto">
              <a:xfrm>
                <a:off x="3167" y="1722"/>
                <a:ext cx="130" cy="134"/>
              </a:xfrm>
              <a:custGeom>
                <a:avLst/>
                <a:gdLst>
                  <a:gd name="T0" fmla="*/ 137 w 260"/>
                  <a:gd name="T1" fmla="*/ 269 h 269"/>
                  <a:gd name="T2" fmla="*/ 260 w 260"/>
                  <a:gd name="T3" fmla="*/ 0 h 269"/>
                  <a:gd name="T4" fmla="*/ 0 w 260"/>
                  <a:gd name="T5" fmla="*/ 128 h 269"/>
                  <a:gd name="T6" fmla="*/ 5 w 260"/>
                  <a:gd name="T7" fmla="*/ 141 h 269"/>
                  <a:gd name="T8" fmla="*/ 9 w 260"/>
                  <a:gd name="T9" fmla="*/ 152 h 269"/>
                  <a:gd name="T10" fmla="*/ 14 w 260"/>
                  <a:gd name="T11" fmla="*/ 164 h 269"/>
                  <a:gd name="T12" fmla="*/ 20 w 260"/>
                  <a:gd name="T13" fmla="*/ 175 h 269"/>
                  <a:gd name="T14" fmla="*/ 25 w 260"/>
                  <a:gd name="T15" fmla="*/ 187 h 269"/>
                  <a:gd name="T16" fmla="*/ 32 w 260"/>
                  <a:gd name="T17" fmla="*/ 197 h 269"/>
                  <a:gd name="T18" fmla="*/ 41 w 260"/>
                  <a:gd name="T19" fmla="*/ 208 h 269"/>
                  <a:gd name="T20" fmla="*/ 51 w 260"/>
                  <a:gd name="T21" fmla="*/ 218 h 269"/>
                  <a:gd name="T22" fmla="*/ 60 w 260"/>
                  <a:gd name="T23" fmla="*/ 227 h 269"/>
                  <a:gd name="T24" fmla="*/ 70 w 260"/>
                  <a:gd name="T25" fmla="*/ 234 h 269"/>
                  <a:gd name="T26" fmla="*/ 81 w 260"/>
                  <a:gd name="T27" fmla="*/ 242 h 269"/>
                  <a:gd name="T28" fmla="*/ 92 w 260"/>
                  <a:gd name="T29" fmla="*/ 248 h 269"/>
                  <a:gd name="T30" fmla="*/ 102 w 260"/>
                  <a:gd name="T31" fmla="*/ 255 h 269"/>
                  <a:gd name="T32" fmla="*/ 114 w 260"/>
                  <a:gd name="T33" fmla="*/ 259 h 269"/>
                  <a:gd name="T34" fmla="*/ 126 w 260"/>
                  <a:gd name="T35" fmla="*/ 264 h 269"/>
                  <a:gd name="T36" fmla="*/ 137 w 260"/>
                  <a:gd name="T37"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9">
                    <a:moveTo>
                      <a:pt x="137" y="269"/>
                    </a:moveTo>
                    <a:lnTo>
                      <a:pt x="260" y="0"/>
                    </a:lnTo>
                    <a:lnTo>
                      <a:pt x="0" y="128"/>
                    </a:lnTo>
                    <a:lnTo>
                      <a:pt x="5" y="141"/>
                    </a:lnTo>
                    <a:lnTo>
                      <a:pt x="9" y="152"/>
                    </a:lnTo>
                    <a:lnTo>
                      <a:pt x="14" y="164"/>
                    </a:lnTo>
                    <a:lnTo>
                      <a:pt x="20" y="175"/>
                    </a:lnTo>
                    <a:lnTo>
                      <a:pt x="25" y="187"/>
                    </a:lnTo>
                    <a:lnTo>
                      <a:pt x="32" y="197"/>
                    </a:lnTo>
                    <a:lnTo>
                      <a:pt x="41" y="208"/>
                    </a:lnTo>
                    <a:lnTo>
                      <a:pt x="51" y="218"/>
                    </a:lnTo>
                    <a:lnTo>
                      <a:pt x="60" y="227"/>
                    </a:lnTo>
                    <a:lnTo>
                      <a:pt x="70" y="234"/>
                    </a:lnTo>
                    <a:lnTo>
                      <a:pt x="81" y="242"/>
                    </a:lnTo>
                    <a:lnTo>
                      <a:pt x="92" y="248"/>
                    </a:lnTo>
                    <a:lnTo>
                      <a:pt x="102" y="255"/>
                    </a:lnTo>
                    <a:lnTo>
                      <a:pt x="114" y="259"/>
                    </a:lnTo>
                    <a:lnTo>
                      <a:pt x="126" y="264"/>
                    </a:lnTo>
                    <a:lnTo>
                      <a:pt x="137" y="2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 name="Freeform 10">
                <a:extLst>
                  <a:ext uri="{FF2B5EF4-FFF2-40B4-BE49-F238E27FC236}">
                    <a16:creationId xmlns:a16="http://schemas.microsoft.com/office/drawing/2014/main" id="{CC2CD582-6410-4FA6-98F9-CCF612C3B9E7}"/>
                  </a:ext>
                </a:extLst>
              </p:cNvPr>
              <p:cNvSpPr>
                <a:spLocks/>
              </p:cNvSpPr>
              <p:nvPr/>
            </p:nvSpPr>
            <p:spPr bwMode="auto">
              <a:xfrm>
                <a:off x="2442" y="2386"/>
                <a:ext cx="223" cy="222"/>
              </a:xfrm>
              <a:custGeom>
                <a:avLst/>
                <a:gdLst>
                  <a:gd name="T0" fmla="*/ 446 w 446"/>
                  <a:gd name="T1" fmla="*/ 261 h 445"/>
                  <a:gd name="T2" fmla="*/ 437 w 446"/>
                  <a:gd name="T3" fmla="*/ 264 h 445"/>
                  <a:gd name="T4" fmla="*/ 427 w 446"/>
                  <a:gd name="T5" fmla="*/ 266 h 445"/>
                  <a:gd name="T6" fmla="*/ 418 w 446"/>
                  <a:gd name="T7" fmla="*/ 267 h 445"/>
                  <a:gd name="T8" fmla="*/ 410 w 446"/>
                  <a:gd name="T9" fmla="*/ 267 h 445"/>
                  <a:gd name="T10" fmla="*/ 401 w 446"/>
                  <a:gd name="T11" fmla="*/ 268 h 445"/>
                  <a:gd name="T12" fmla="*/ 392 w 446"/>
                  <a:gd name="T13" fmla="*/ 268 h 445"/>
                  <a:gd name="T14" fmla="*/ 383 w 446"/>
                  <a:gd name="T15" fmla="*/ 267 h 445"/>
                  <a:gd name="T16" fmla="*/ 373 w 446"/>
                  <a:gd name="T17" fmla="*/ 267 h 445"/>
                  <a:gd name="T18" fmla="*/ 355 w 446"/>
                  <a:gd name="T19" fmla="*/ 265 h 445"/>
                  <a:gd name="T20" fmla="*/ 338 w 446"/>
                  <a:gd name="T21" fmla="*/ 260 h 445"/>
                  <a:gd name="T22" fmla="*/ 320 w 446"/>
                  <a:gd name="T23" fmla="*/ 254 h 445"/>
                  <a:gd name="T24" fmla="*/ 304 w 446"/>
                  <a:gd name="T25" fmla="*/ 246 h 445"/>
                  <a:gd name="T26" fmla="*/ 288 w 446"/>
                  <a:gd name="T27" fmla="*/ 237 h 445"/>
                  <a:gd name="T28" fmla="*/ 273 w 446"/>
                  <a:gd name="T29" fmla="*/ 226 h 445"/>
                  <a:gd name="T30" fmla="*/ 258 w 446"/>
                  <a:gd name="T31" fmla="*/ 214 h 445"/>
                  <a:gd name="T32" fmla="*/ 243 w 446"/>
                  <a:gd name="T33" fmla="*/ 200 h 445"/>
                  <a:gd name="T34" fmla="*/ 229 w 446"/>
                  <a:gd name="T35" fmla="*/ 186 h 445"/>
                  <a:gd name="T36" fmla="*/ 217 w 446"/>
                  <a:gd name="T37" fmla="*/ 170 h 445"/>
                  <a:gd name="T38" fmla="*/ 206 w 446"/>
                  <a:gd name="T39" fmla="*/ 155 h 445"/>
                  <a:gd name="T40" fmla="*/ 197 w 446"/>
                  <a:gd name="T41" fmla="*/ 138 h 445"/>
                  <a:gd name="T42" fmla="*/ 190 w 446"/>
                  <a:gd name="T43" fmla="*/ 121 h 445"/>
                  <a:gd name="T44" fmla="*/ 183 w 446"/>
                  <a:gd name="T45" fmla="*/ 103 h 445"/>
                  <a:gd name="T46" fmla="*/ 180 w 446"/>
                  <a:gd name="T47" fmla="*/ 85 h 445"/>
                  <a:gd name="T48" fmla="*/ 176 w 446"/>
                  <a:gd name="T49" fmla="*/ 67 h 445"/>
                  <a:gd name="T50" fmla="*/ 175 w 446"/>
                  <a:gd name="T51" fmla="*/ 50 h 445"/>
                  <a:gd name="T52" fmla="*/ 175 w 446"/>
                  <a:gd name="T53" fmla="*/ 33 h 445"/>
                  <a:gd name="T54" fmla="*/ 176 w 446"/>
                  <a:gd name="T55" fmla="*/ 16 h 445"/>
                  <a:gd name="T56" fmla="*/ 179 w 446"/>
                  <a:gd name="T57" fmla="*/ 0 h 445"/>
                  <a:gd name="T58" fmla="*/ 4 w 446"/>
                  <a:gd name="T59" fmla="*/ 184 h 445"/>
                  <a:gd name="T60" fmla="*/ 1 w 446"/>
                  <a:gd name="T61" fmla="*/ 200 h 445"/>
                  <a:gd name="T62" fmla="*/ 0 w 446"/>
                  <a:gd name="T63" fmla="*/ 218 h 445"/>
                  <a:gd name="T64" fmla="*/ 0 w 446"/>
                  <a:gd name="T65" fmla="*/ 235 h 445"/>
                  <a:gd name="T66" fmla="*/ 1 w 446"/>
                  <a:gd name="T67" fmla="*/ 251 h 445"/>
                  <a:gd name="T68" fmla="*/ 5 w 446"/>
                  <a:gd name="T69" fmla="*/ 269 h 445"/>
                  <a:gd name="T70" fmla="*/ 8 w 446"/>
                  <a:gd name="T71" fmla="*/ 288 h 445"/>
                  <a:gd name="T72" fmla="*/ 15 w 446"/>
                  <a:gd name="T73" fmla="*/ 305 h 445"/>
                  <a:gd name="T74" fmla="*/ 22 w 446"/>
                  <a:gd name="T75" fmla="*/ 322 h 445"/>
                  <a:gd name="T76" fmla="*/ 31 w 446"/>
                  <a:gd name="T77" fmla="*/ 340 h 445"/>
                  <a:gd name="T78" fmla="*/ 42 w 446"/>
                  <a:gd name="T79" fmla="*/ 355 h 445"/>
                  <a:gd name="T80" fmla="*/ 54 w 446"/>
                  <a:gd name="T81" fmla="*/ 371 h 445"/>
                  <a:gd name="T82" fmla="*/ 68 w 446"/>
                  <a:gd name="T83" fmla="*/ 385 h 445"/>
                  <a:gd name="T84" fmla="*/ 83 w 446"/>
                  <a:gd name="T85" fmla="*/ 397 h 445"/>
                  <a:gd name="T86" fmla="*/ 98 w 446"/>
                  <a:gd name="T87" fmla="*/ 409 h 445"/>
                  <a:gd name="T88" fmla="*/ 115 w 446"/>
                  <a:gd name="T89" fmla="*/ 419 h 445"/>
                  <a:gd name="T90" fmla="*/ 132 w 446"/>
                  <a:gd name="T91" fmla="*/ 427 h 445"/>
                  <a:gd name="T92" fmla="*/ 149 w 446"/>
                  <a:gd name="T93" fmla="*/ 434 h 445"/>
                  <a:gd name="T94" fmla="*/ 167 w 446"/>
                  <a:gd name="T95" fmla="*/ 439 h 445"/>
                  <a:gd name="T96" fmla="*/ 186 w 446"/>
                  <a:gd name="T97" fmla="*/ 442 h 445"/>
                  <a:gd name="T98" fmla="*/ 204 w 446"/>
                  <a:gd name="T99" fmla="*/ 445 h 445"/>
                  <a:gd name="T100" fmla="*/ 213 w 446"/>
                  <a:gd name="T101" fmla="*/ 445 h 445"/>
                  <a:gd name="T102" fmla="*/ 224 w 446"/>
                  <a:gd name="T103" fmla="*/ 445 h 445"/>
                  <a:gd name="T104" fmla="*/ 233 w 446"/>
                  <a:gd name="T105" fmla="*/ 445 h 445"/>
                  <a:gd name="T106" fmla="*/ 242 w 446"/>
                  <a:gd name="T107" fmla="*/ 443 h 445"/>
                  <a:gd name="T108" fmla="*/ 252 w 446"/>
                  <a:gd name="T109" fmla="*/ 442 h 445"/>
                  <a:gd name="T110" fmla="*/ 262 w 446"/>
                  <a:gd name="T111" fmla="*/ 440 h 445"/>
                  <a:gd name="T112" fmla="*/ 271 w 446"/>
                  <a:gd name="T113" fmla="*/ 438 h 445"/>
                  <a:gd name="T114" fmla="*/ 280 w 446"/>
                  <a:gd name="T115" fmla="*/ 435 h 445"/>
                  <a:gd name="T116" fmla="*/ 446 w 446"/>
                  <a:gd name="T117" fmla="*/ 26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6" h="445">
                    <a:moveTo>
                      <a:pt x="446" y="261"/>
                    </a:moveTo>
                    <a:lnTo>
                      <a:pt x="437" y="264"/>
                    </a:lnTo>
                    <a:lnTo>
                      <a:pt x="427" y="266"/>
                    </a:lnTo>
                    <a:lnTo>
                      <a:pt x="418" y="267"/>
                    </a:lnTo>
                    <a:lnTo>
                      <a:pt x="410" y="267"/>
                    </a:lnTo>
                    <a:lnTo>
                      <a:pt x="401" y="268"/>
                    </a:lnTo>
                    <a:lnTo>
                      <a:pt x="392" y="268"/>
                    </a:lnTo>
                    <a:lnTo>
                      <a:pt x="383" y="267"/>
                    </a:lnTo>
                    <a:lnTo>
                      <a:pt x="373" y="267"/>
                    </a:lnTo>
                    <a:lnTo>
                      <a:pt x="355" y="265"/>
                    </a:lnTo>
                    <a:lnTo>
                      <a:pt x="338" y="260"/>
                    </a:lnTo>
                    <a:lnTo>
                      <a:pt x="320" y="254"/>
                    </a:lnTo>
                    <a:lnTo>
                      <a:pt x="304" y="246"/>
                    </a:lnTo>
                    <a:lnTo>
                      <a:pt x="288" y="237"/>
                    </a:lnTo>
                    <a:lnTo>
                      <a:pt x="273" y="226"/>
                    </a:lnTo>
                    <a:lnTo>
                      <a:pt x="258" y="214"/>
                    </a:lnTo>
                    <a:lnTo>
                      <a:pt x="243" y="200"/>
                    </a:lnTo>
                    <a:lnTo>
                      <a:pt x="229" y="186"/>
                    </a:lnTo>
                    <a:lnTo>
                      <a:pt x="217" y="170"/>
                    </a:lnTo>
                    <a:lnTo>
                      <a:pt x="206" y="155"/>
                    </a:lnTo>
                    <a:lnTo>
                      <a:pt x="197" y="138"/>
                    </a:lnTo>
                    <a:lnTo>
                      <a:pt x="190" y="121"/>
                    </a:lnTo>
                    <a:lnTo>
                      <a:pt x="183" y="103"/>
                    </a:lnTo>
                    <a:lnTo>
                      <a:pt x="180" y="85"/>
                    </a:lnTo>
                    <a:lnTo>
                      <a:pt x="176" y="67"/>
                    </a:lnTo>
                    <a:lnTo>
                      <a:pt x="175" y="50"/>
                    </a:lnTo>
                    <a:lnTo>
                      <a:pt x="175" y="33"/>
                    </a:lnTo>
                    <a:lnTo>
                      <a:pt x="176" y="16"/>
                    </a:lnTo>
                    <a:lnTo>
                      <a:pt x="179" y="0"/>
                    </a:lnTo>
                    <a:lnTo>
                      <a:pt x="4" y="184"/>
                    </a:lnTo>
                    <a:lnTo>
                      <a:pt x="1" y="200"/>
                    </a:lnTo>
                    <a:lnTo>
                      <a:pt x="0" y="218"/>
                    </a:lnTo>
                    <a:lnTo>
                      <a:pt x="0" y="235"/>
                    </a:lnTo>
                    <a:lnTo>
                      <a:pt x="1" y="251"/>
                    </a:lnTo>
                    <a:lnTo>
                      <a:pt x="5" y="269"/>
                    </a:lnTo>
                    <a:lnTo>
                      <a:pt x="8" y="288"/>
                    </a:lnTo>
                    <a:lnTo>
                      <a:pt x="15" y="305"/>
                    </a:lnTo>
                    <a:lnTo>
                      <a:pt x="22" y="322"/>
                    </a:lnTo>
                    <a:lnTo>
                      <a:pt x="31" y="340"/>
                    </a:lnTo>
                    <a:lnTo>
                      <a:pt x="42" y="355"/>
                    </a:lnTo>
                    <a:lnTo>
                      <a:pt x="54" y="371"/>
                    </a:lnTo>
                    <a:lnTo>
                      <a:pt x="68" y="385"/>
                    </a:lnTo>
                    <a:lnTo>
                      <a:pt x="83" y="397"/>
                    </a:lnTo>
                    <a:lnTo>
                      <a:pt x="98" y="409"/>
                    </a:lnTo>
                    <a:lnTo>
                      <a:pt x="115" y="419"/>
                    </a:lnTo>
                    <a:lnTo>
                      <a:pt x="132" y="427"/>
                    </a:lnTo>
                    <a:lnTo>
                      <a:pt x="149" y="434"/>
                    </a:lnTo>
                    <a:lnTo>
                      <a:pt x="167" y="439"/>
                    </a:lnTo>
                    <a:lnTo>
                      <a:pt x="186" y="442"/>
                    </a:lnTo>
                    <a:lnTo>
                      <a:pt x="204" y="445"/>
                    </a:lnTo>
                    <a:lnTo>
                      <a:pt x="213" y="445"/>
                    </a:lnTo>
                    <a:lnTo>
                      <a:pt x="224" y="445"/>
                    </a:lnTo>
                    <a:lnTo>
                      <a:pt x="233" y="445"/>
                    </a:lnTo>
                    <a:lnTo>
                      <a:pt x="242" y="443"/>
                    </a:lnTo>
                    <a:lnTo>
                      <a:pt x="252" y="442"/>
                    </a:lnTo>
                    <a:lnTo>
                      <a:pt x="262" y="440"/>
                    </a:lnTo>
                    <a:lnTo>
                      <a:pt x="271" y="438"/>
                    </a:lnTo>
                    <a:lnTo>
                      <a:pt x="280" y="435"/>
                    </a:lnTo>
                    <a:lnTo>
                      <a:pt x="446" y="2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 name="Freeform 11">
                <a:extLst>
                  <a:ext uri="{FF2B5EF4-FFF2-40B4-BE49-F238E27FC236}">
                    <a16:creationId xmlns:a16="http://schemas.microsoft.com/office/drawing/2014/main" id="{4488B0FF-D3BF-43D0-AEA8-9EAABF8E9E0F}"/>
                  </a:ext>
                </a:extLst>
              </p:cNvPr>
              <p:cNvSpPr>
                <a:spLocks/>
              </p:cNvSpPr>
              <p:nvPr/>
            </p:nvSpPr>
            <p:spPr bwMode="auto">
              <a:xfrm>
                <a:off x="2559" y="1870"/>
                <a:ext cx="601" cy="615"/>
              </a:xfrm>
              <a:custGeom>
                <a:avLst/>
                <a:gdLst>
                  <a:gd name="T0" fmla="*/ 2 w 1201"/>
                  <a:gd name="T1" fmla="*/ 1037 h 1231"/>
                  <a:gd name="T2" fmla="*/ 6 w 1201"/>
                  <a:gd name="T3" fmla="*/ 1056 h 1231"/>
                  <a:gd name="T4" fmla="*/ 9 w 1201"/>
                  <a:gd name="T5" fmla="*/ 1074 h 1231"/>
                  <a:gd name="T6" fmla="*/ 16 w 1201"/>
                  <a:gd name="T7" fmla="*/ 1092 h 1231"/>
                  <a:gd name="T8" fmla="*/ 23 w 1201"/>
                  <a:gd name="T9" fmla="*/ 1109 h 1231"/>
                  <a:gd name="T10" fmla="*/ 32 w 1201"/>
                  <a:gd name="T11" fmla="*/ 1126 h 1231"/>
                  <a:gd name="T12" fmla="*/ 43 w 1201"/>
                  <a:gd name="T13" fmla="*/ 1141 h 1231"/>
                  <a:gd name="T14" fmla="*/ 54 w 1201"/>
                  <a:gd name="T15" fmla="*/ 1157 h 1231"/>
                  <a:gd name="T16" fmla="*/ 68 w 1201"/>
                  <a:gd name="T17" fmla="*/ 1171 h 1231"/>
                  <a:gd name="T18" fmla="*/ 83 w 1201"/>
                  <a:gd name="T19" fmla="*/ 1184 h 1231"/>
                  <a:gd name="T20" fmla="*/ 99 w 1201"/>
                  <a:gd name="T21" fmla="*/ 1195 h 1231"/>
                  <a:gd name="T22" fmla="*/ 115 w 1201"/>
                  <a:gd name="T23" fmla="*/ 1206 h 1231"/>
                  <a:gd name="T24" fmla="*/ 132 w 1201"/>
                  <a:gd name="T25" fmla="*/ 1214 h 1231"/>
                  <a:gd name="T26" fmla="*/ 150 w 1201"/>
                  <a:gd name="T27" fmla="*/ 1219 h 1231"/>
                  <a:gd name="T28" fmla="*/ 168 w 1201"/>
                  <a:gd name="T29" fmla="*/ 1225 h 1231"/>
                  <a:gd name="T30" fmla="*/ 187 w 1201"/>
                  <a:gd name="T31" fmla="*/ 1229 h 1231"/>
                  <a:gd name="T32" fmla="*/ 205 w 1201"/>
                  <a:gd name="T33" fmla="*/ 1230 h 1231"/>
                  <a:gd name="T34" fmla="*/ 214 w 1201"/>
                  <a:gd name="T35" fmla="*/ 1231 h 1231"/>
                  <a:gd name="T36" fmla="*/ 225 w 1201"/>
                  <a:gd name="T37" fmla="*/ 1231 h 1231"/>
                  <a:gd name="T38" fmla="*/ 234 w 1201"/>
                  <a:gd name="T39" fmla="*/ 1230 h 1231"/>
                  <a:gd name="T40" fmla="*/ 243 w 1201"/>
                  <a:gd name="T41" fmla="*/ 1229 h 1231"/>
                  <a:gd name="T42" fmla="*/ 252 w 1201"/>
                  <a:gd name="T43" fmla="*/ 1227 h 1231"/>
                  <a:gd name="T44" fmla="*/ 263 w 1201"/>
                  <a:gd name="T45" fmla="*/ 1226 h 1231"/>
                  <a:gd name="T46" fmla="*/ 272 w 1201"/>
                  <a:gd name="T47" fmla="*/ 1224 h 1231"/>
                  <a:gd name="T48" fmla="*/ 281 w 1201"/>
                  <a:gd name="T49" fmla="*/ 1222 h 1231"/>
                  <a:gd name="T50" fmla="*/ 431 w 1201"/>
                  <a:gd name="T51" fmla="*/ 1064 h 1231"/>
                  <a:gd name="T52" fmla="*/ 1201 w 1201"/>
                  <a:gd name="T53" fmla="*/ 256 h 1231"/>
                  <a:gd name="T54" fmla="*/ 1192 w 1201"/>
                  <a:gd name="T55" fmla="*/ 258 h 1231"/>
                  <a:gd name="T56" fmla="*/ 1183 w 1201"/>
                  <a:gd name="T57" fmla="*/ 259 h 1231"/>
                  <a:gd name="T58" fmla="*/ 1173 w 1201"/>
                  <a:gd name="T59" fmla="*/ 259 h 1231"/>
                  <a:gd name="T60" fmla="*/ 1165 w 1201"/>
                  <a:gd name="T61" fmla="*/ 259 h 1231"/>
                  <a:gd name="T62" fmla="*/ 1156 w 1201"/>
                  <a:gd name="T63" fmla="*/ 259 h 1231"/>
                  <a:gd name="T64" fmla="*/ 1147 w 1201"/>
                  <a:gd name="T65" fmla="*/ 258 h 1231"/>
                  <a:gd name="T66" fmla="*/ 1138 w 1201"/>
                  <a:gd name="T67" fmla="*/ 257 h 1231"/>
                  <a:gd name="T68" fmla="*/ 1129 w 1201"/>
                  <a:gd name="T69" fmla="*/ 257 h 1231"/>
                  <a:gd name="T70" fmla="*/ 1110 w 1201"/>
                  <a:gd name="T71" fmla="*/ 255 h 1231"/>
                  <a:gd name="T72" fmla="*/ 1092 w 1201"/>
                  <a:gd name="T73" fmla="*/ 251 h 1231"/>
                  <a:gd name="T74" fmla="*/ 1074 w 1201"/>
                  <a:gd name="T75" fmla="*/ 247 h 1231"/>
                  <a:gd name="T76" fmla="*/ 1057 w 1201"/>
                  <a:gd name="T77" fmla="*/ 240 h 1231"/>
                  <a:gd name="T78" fmla="*/ 1040 w 1201"/>
                  <a:gd name="T79" fmla="*/ 232 h 1231"/>
                  <a:gd name="T80" fmla="*/ 1023 w 1201"/>
                  <a:gd name="T81" fmla="*/ 221 h 1231"/>
                  <a:gd name="T82" fmla="*/ 1008 w 1201"/>
                  <a:gd name="T83" fmla="*/ 210 h 1231"/>
                  <a:gd name="T84" fmla="*/ 993 w 1201"/>
                  <a:gd name="T85" fmla="*/ 197 h 1231"/>
                  <a:gd name="T86" fmla="*/ 979 w 1201"/>
                  <a:gd name="T87" fmla="*/ 183 h 1231"/>
                  <a:gd name="T88" fmla="*/ 966 w 1201"/>
                  <a:gd name="T89" fmla="*/ 167 h 1231"/>
                  <a:gd name="T90" fmla="*/ 956 w 1201"/>
                  <a:gd name="T91" fmla="*/ 152 h 1231"/>
                  <a:gd name="T92" fmla="*/ 947 w 1201"/>
                  <a:gd name="T93" fmla="*/ 135 h 1231"/>
                  <a:gd name="T94" fmla="*/ 940 w 1201"/>
                  <a:gd name="T95" fmla="*/ 118 h 1231"/>
                  <a:gd name="T96" fmla="*/ 933 w 1201"/>
                  <a:gd name="T97" fmla="*/ 100 h 1231"/>
                  <a:gd name="T98" fmla="*/ 929 w 1201"/>
                  <a:gd name="T99" fmla="*/ 82 h 1231"/>
                  <a:gd name="T100" fmla="*/ 926 w 1201"/>
                  <a:gd name="T101" fmla="*/ 64 h 1231"/>
                  <a:gd name="T102" fmla="*/ 925 w 1201"/>
                  <a:gd name="T103" fmla="*/ 47 h 1231"/>
                  <a:gd name="T104" fmla="*/ 924 w 1201"/>
                  <a:gd name="T105" fmla="*/ 31 h 1231"/>
                  <a:gd name="T106" fmla="*/ 924 w 1201"/>
                  <a:gd name="T107" fmla="*/ 16 h 1231"/>
                  <a:gd name="T108" fmla="*/ 926 w 1201"/>
                  <a:gd name="T109" fmla="*/ 0 h 1231"/>
                  <a:gd name="T110" fmla="*/ 166 w 1201"/>
                  <a:gd name="T111" fmla="*/ 800 h 1231"/>
                  <a:gd name="T112" fmla="*/ 5 w 1201"/>
                  <a:gd name="T113" fmla="*/ 971 h 1231"/>
                  <a:gd name="T114" fmla="*/ 2 w 1201"/>
                  <a:gd name="T115" fmla="*/ 987 h 1231"/>
                  <a:gd name="T116" fmla="*/ 0 w 1201"/>
                  <a:gd name="T117" fmla="*/ 1004 h 1231"/>
                  <a:gd name="T118" fmla="*/ 0 w 1201"/>
                  <a:gd name="T119" fmla="*/ 1021 h 1231"/>
                  <a:gd name="T120" fmla="*/ 2 w 1201"/>
                  <a:gd name="T121" fmla="*/ 1037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1" h="1231">
                    <a:moveTo>
                      <a:pt x="2" y="1037"/>
                    </a:moveTo>
                    <a:lnTo>
                      <a:pt x="6" y="1056"/>
                    </a:lnTo>
                    <a:lnTo>
                      <a:pt x="9" y="1074"/>
                    </a:lnTo>
                    <a:lnTo>
                      <a:pt x="16" y="1092"/>
                    </a:lnTo>
                    <a:lnTo>
                      <a:pt x="23" y="1109"/>
                    </a:lnTo>
                    <a:lnTo>
                      <a:pt x="32" y="1126"/>
                    </a:lnTo>
                    <a:lnTo>
                      <a:pt x="43" y="1141"/>
                    </a:lnTo>
                    <a:lnTo>
                      <a:pt x="54" y="1157"/>
                    </a:lnTo>
                    <a:lnTo>
                      <a:pt x="68" y="1171"/>
                    </a:lnTo>
                    <a:lnTo>
                      <a:pt x="83" y="1184"/>
                    </a:lnTo>
                    <a:lnTo>
                      <a:pt x="99" y="1195"/>
                    </a:lnTo>
                    <a:lnTo>
                      <a:pt x="115" y="1206"/>
                    </a:lnTo>
                    <a:lnTo>
                      <a:pt x="132" y="1214"/>
                    </a:lnTo>
                    <a:lnTo>
                      <a:pt x="150" y="1219"/>
                    </a:lnTo>
                    <a:lnTo>
                      <a:pt x="168" y="1225"/>
                    </a:lnTo>
                    <a:lnTo>
                      <a:pt x="187" y="1229"/>
                    </a:lnTo>
                    <a:lnTo>
                      <a:pt x="205" y="1230"/>
                    </a:lnTo>
                    <a:lnTo>
                      <a:pt x="214" y="1231"/>
                    </a:lnTo>
                    <a:lnTo>
                      <a:pt x="225" y="1231"/>
                    </a:lnTo>
                    <a:lnTo>
                      <a:pt x="234" y="1230"/>
                    </a:lnTo>
                    <a:lnTo>
                      <a:pt x="243" y="1229"/>
                    </a:lnTo>
                    <a:lnTo>
                      <a:pt x="252" y="1227"/>
                    </a:lnTo>
                    <a:lnTo>
                      <a:pt x="263" y="1226"/>
                    </a:lnTo>
                    <a:lnTo>
                      <a:pt x="272" y="1224"/>
                    </a:lnTo>
                    <a:lnTo>
                      <a:pt x="281" y="1222"/>
                    </a:lnTo>
                    <a:lnTo>
                      <a:pt x="431" y="1064"/>
                    </a:lnTo>
                    <a:lnTo>
                      <a:pt x="1201" y="256"/>
                    </a:lnTo>
                    <a:lnTo>
                      <a:pt x="1192" y="258"/>
                    </a:lnTo>
                    <a:lnTo>
                      <a:pt x="1183" y="259"/>
                    </a:lnTo>
                    <a:lnTo>
                      <a:pt x="1173" y="259"/>
                    </a:lnTo>
                    <a:lnTo>
                      <a:pt x="1165" y="259"/>
                    </a:lnTo>
                    <a:lnTo>
                      <a:pt x="1156" y="259"/>
                    </a:lnTo>
                    <a:lnTo>
                      <a:pt x="1147" y="258"/>
                    </a:lnTo>
                    <a:lnTo>
                      <a:pt x="1138" y="257"/>
                    </a:lnTo>
                    <a:lnTo>
                      <a:pt x="1129" y="257"/>
                    </a:lnTo>
                    <a:lnTo>
                      <a:pt x="1110" y="255"/>
                    </a:lnTo>
                    <a:lnTo>
                      <a:pt x="1092" y="251"/>
                    </a:lnTo>
                    <a:lnTo>
                      <a:pt x="1074" y="247"/>
                    </a:lnTo>
                    <a:lnTo>
                      <a:pt x="1057" y="240"/>
                    </a:lnTo>
                    <a:lnTo>
                      <a:pt x="1040" y="232"/>
                    </a:lnTo>
                    <a:lnTo>
                      <a:pt x="1023" y="221"/>
                    </a:lnTo>
                    <a:lnTo>
                      <a:pt x="1008" y="210"/>
                    </a:lnTo>
                    <a:lnTo>
                      <a:pt x="993" y="197"/>
                    </a:lnTo>
                    <a:lnTo>
                      <a:pt x="979" y="183"/>
                    </a:lnTo>
                    <a:lnTo>
                      <a:pt x="966" y="167"/>
                    </a:lnTo>
                    <a:lnTo>
                      <a:pt x="956" y="152"/>
                    </a:lnTo>
                    <a:lnTo>
                      <a:pt x="947" y="135"/>
                    </a:lnTo>
                    <a:lnTo>
                      <a:pt x="940" y="118"/>
                    </a:lnTo>
                    <a:lnTo>
                      <a:pt x="933" y="100"/>
                    </a:lnTo>
                    <a:lnTo>
                      <a:pt x="929" y="82"/>
                    </a:lnTo>
                    <a:lnTo>
                      <a:pt x="926" y="64"/>
                    </a:lnTo>
                    <a:lnTo>
                      <a:pt x="925" y="47"/>
                    </a:lnTo>
                    <a:lnTo>
                      <a:pt x="924" y="31"/>
                    </a:lnTo>
                    <a:lnTo>
                      <a:pt x="924" y="16"/>
                    </a:lnTo>
                    <a:lnTo>
                      <a:pt x="926" y="0"/>
                    </a:lnTo>
                    <a:lnTo>
                      <a:pt x="166" y="800"/>
                    </a:lnTo>
                    <a:lnTo>
                      <a:pt x="5" y="971"/>
                    </a:lnTo>
                    <a:lnTo>
                      <a:pt x="2" y="987"/>
                    </a:lnTo>
                    <a:lnTo>
                      <a:pt x="0" y="1004"/>
                    </a:lnTo>
                    <a:lnTo>
                      <a:pt x="0" y="1021"/>
                    </a:lnTo>
                    <a:lnTo>
                      <a:pt x="2" y="10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grpSp>
      <p:sp>
        <p:nvSpPr>
          <p:cNvPr id="11" name="TextBox 10">
            <a:extLst>
              <a:ext uri="{FF2B5EF4-FFF2-40B4-BE49-F238E27FC236}">
                <a16:creationId xmlns:a16="http://schemas.microsoft.com/office/drawing/2014/main" id="{84E48883-DFEE-4DB1-B582-BDAC41032752}"/>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15</a:t>
            </a:r>
          </a:p>
        </p:txBody>
      </p:sp>
    </p:spTree>
    <p:extLst>
      <p:ext uri="{BB962C8B-B14F-4D97-AF65-F5344CB8AC3E}">
        <p14:creationId xmlns:p14="http://schemas.microsoft.com/office/powerpoint/2010/main" val="1765852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12718" y="228600"/>
            <a:ext cx="8518566" cy="457200"/>
          </a:xfrm>
        </p:spPr>
        <p:txBody>
          <a:bodyPr/>
          <a:lstStyle/>
          <a:p>
            <a:r>
              <a:rPr lang="en-US"/>
              <a:t>Agenda</a:t>
            </a:r>
          </a:p>
        </p:txBody>
      </p:sp>
      <p:sp>
        <p:nvSpPr>
          <p:cNvPr id="4" name="Rectangle 3">
            <a:extLst>
              <a:ext uri="{FF2B5EF4-FFF2-40B4-BE49-F238E27FC236}">
                <a16:creationId xmlns:a16="http://schemas.microsoft.com/office/drawing/2014/main" id="{5CEE6E06-8744-4574-B8F4-E29758D71B09}"/>
              </a:ext>
            </a:extLst>
          </p:cNvPr>
          <p:cNvSpPr/>
          <p:nvPr/>
        </p:nvSpPr>
        <p:spPr>
          <a:xfrm>
            <a:off x="1257300" y="1443841"/>
            <a:ext cx="6629400" cy="3970318"/>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Opening</a:t>
            </a:r>
          </a:p>
          <a:p>
            <a:pPr marL="228600" lvl="0" indent="-228600">
              <a:spcAft>
                <a:spcPts val="2800"/>
              </a:spcAft>
              <a:buClr>
                <a:srgbClr val="000000"/>
              </a:buClr>
            </a:pPr>
            <a:r>
              <a:rPr lang="en-US" sz="1600" kern="0" dirty="0">
                <a:latin typeface="Myriad Pro"/>
                <a:cs typeface="Arial"/>
              </a:rPr>
              <a:t>Why Culturally-Responsive Teaching?</a:t>
            </a:r>
          </a:p>
          <a:p>
            <a:pPr marL="228600" indent="-228600">
              <a:spcAft>
                <a:spcPts val="2800"/>
              </a:spcAft>
              <a:buClr>
                <a:srgbClr val="000000"/>
              </a:buClr>
            </a:pPr>
            <a:r>
              <a:rPr lang="en-US" sz="1600" kern="0" dirty="0">
                <a:latin typeface="+mn-lt"/>
                <a:cs typeface="Arial"/>
              </a:rPr>
              <a:t>Beginning with Meaningful Relationships</a:t>
            </a:r>
          </a:p>
          <a:p>
            <a:pPr marL="228600" indent="-228600">
              <a:spcAft>
                <a:spcPts val="2800"/>
              </a:spcAft>
              <a:buClr>
                <a:srgbClr val="000000"/>
              </a:buClr>
            </a:pPr>
            <a:r>
              <a:rPr lang="en-US" sz="1600" b="1" kern="0" dirty="0">
                <a:solidFill>
                  <a:schemeClr val="accent1"/>
                </a:solidFill>
                <a:latin typeface="+mn-lt"/>
                <a:cs typeface="Arial"/>
              </a:rPr>
              <a:t>Plan and Closing</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p:txBody>
      </p:sp>
    </p:spTree>
    <p:extLst>
      <p:ext uri="{BB962C8B-B14F-4D97-AF65-F5344CB8AC3E}">
        <p14:creationId xmlns:p14="http://schemas.microsoft.com/office/powerpoint/2010/main" val="1085472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663C-9A1C-4220-8883-38A5DB88B0DA}"/>
              </a:ext>
            </a:extLst>
          </p:cNvPr>
          <p:cNvSpPr>
            <a:spLocks noGrp="1"/>
          </p:cNvSpPr>
          <p:nvPr>
            <p:ph type="title"/>
          </p:nvPr>
        </p:nvSpPr>
        <p:spPr/>
        <p:txBody>
          <a:bodyPr/>
          <a:lstStyle/>
          <a:p>
            <a:r>
              <a:rPr lang="en-US" dirty="0"/>
              <a:t>“My Points of Connection”</a:t>
            </a:r>
          </a:p>
        </p:txBody>
      </p:sp>
      <p:sp>
        <p:nvSpPr>
          <p:cNvPr id="3" name="TextBox 2">
            <a:extLst>
              <a:ext uri="{FF2B5EF4-FFF2-40B4-BE49-F238E27FC236}">
                <a16:creationId xmlns:a16="http://schemas.microsoft.com/office/drawing/2014/main" id="{BEA5FD35-A770-4A09-8A30-A4DACE7823EA}"/>
              </a:ext>
            </a:extLst>
          </p:cNvPr>
          <p:cNvSpPr txBox="1"/>
          <p:nvPr/>
        </p:nvSpPr>
        <p:spPr>
          <a:xfrm>
            <a:off x="755650" y="1572398"/>
            <a:ext cx="7632700"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a:p>
            <a:pPr algn="ctr"/>
            <a:r>
              <a:rPr lang="en-US" dirty="0"/>
              <a:t>Take the next several minutes to brainstorm in the “My Points of Connection” worksheet.</a:t>
            </a:r>
          </a:p>
          <a:p>
            <a:pPr algn="ctr"/>
            <a:endParaRPr lang="en-US" dirty="0"/>
          </a:p>
          <a:p>
            <a:pPr algn="ctr"/>
            <a:r>
              <a:rPr lang="en-US" dirty="0"/>
              <a:t>Then, with your partner, share what you brainstormed and any “aha” moments you’re taking away from this exercise.</a:t>
            </a:r>
          </a:p>
          <a:p>
            <a:pPr algn="ctr"/>
            <a:endParaRPr lang="en-US" dirty="0"/>
          </a:p>
        </p:txBody>
      </p:sp>
      <p:pic>
        <p:nvPicPr>
          <p:cNvPr id="13" name="Picture 12" descr="A picture containing drawing&#10;&#10;Description automatically generated">
            <a:extLst>
              <a:ext uri="{FF2B5EF4-FFF2-40B4-BE49-F238E27FC236}">
                <a16:creationId xmlns:a16="http://schemas.microsoft.com/office/drawing/2014/main" id="{755BB81A-C52B-464A-973F-5110787ACAD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79600" y="3755073"/>
            <a:ext cx="5080000" cy="3048000"/>
          </a:xfrm>
          <a:prstGeom prst="rect">
            <a:avLst/>
          </a:prstGeom>
        </p:spPr>
      </p:pic>
      <p:sp>
        <p:nvSpPr>
          <p:cNvPr id="14" name="TextBox 13">
            <a:extLst>
              <a:ext uri="{FF2B5EF4-FFF2-40B4-BE49-F238E27FC236}">
                <a16:creationId xmlns:a16="http://schemas.microsoft.com/office/drawing/2014/main" id="{80469294-A922-4EEE-9268-D8F8D05E2CD4}"/>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16</a:t>
            </a:r>
          </a:p>
        </p:txBody>
      </p:sp>
    </p:spTree>
    <p:extLst>
      <p:ext uri="{BB962C8B-B14F-4D97-AF65-F5344CB8AC3E}">
        <p14:creationId xmlns:p14="http://schemas.microsoft.com/office/powerpoint/2010/main" val="1017331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“What’s Learned Here, Leaves Here”</a:t>
            </a:r>
          </a:p>
        </p:txBody>
      </p:sp>
      <p:pic>
        <p:nvPicPr>
          <p:cNvPr id="4" name="Picture 3" descr="A sunset over a body of water&#10;&#10;Description automatically generated">
            <a:extLst>
              <a:ext uri="{FF2B5EF4-FFF2-40B4-BE49-F238E27FC236}">
                <a16:creationId xmlns:a16="http://schemas.microsoft.com/office/drawing/2014/main" id="{FCC6D771-92AA-4AF0-82DE-FE7B16F535F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17" y="3600903"/>
            <a:ext cx="9136383" cy="3262994"/>
          </a:xfrm>
          <a:prstGeom prst="rect">
            <a:avLst/>
          </a:prstGeom>
        </p:spPr>
      </p:pic>
      <p:sp>
        <p:nvSpPr>
          <p:cNvPr id="2" name="TextBox 1">
            <a:extLst>
              <a:ext uri="{FF2B5EF4-FFF2-40B4-BE49-F238E27FC236}">
                <a16:creationId xmlns:a16="http://schemas.microsoft.com/office/drawing/2014/main" id="{98C241C6-2E0D-439D-8A84-A668F8236727}"/>
              </a:ext>
            </a:extLst>
          </p:cNvPr>
          <p:cNvSpPr txBox="1"/>
          <p:nvPr/>
        </p:nvSpPr>
        <p:spPr>
          <a:xfrm>
            <a:off x="1511300" y="1066800"/>
            <a:ext cx="6121400"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atin typeface="+mn-lt"/>
            </a:endParaRPr>
          </a:p>
          <a:p>
            <a:r>
              <a:rPr lang="en-US">
                <a:latin typeface="+mn-lt"/>
              </a:rPr>
              <a:t>What are your biggest take-aways from this session?</a:t>
            </a:r>
          </a:p>
          <a:p>
            <a:endParaRPr lang="en-US">
              <a:latin typeface="+mn-lt"/>
            </a:endParaRPr>
          </a:p>
          <a:p>
            <a:r>
              <a:rPr lang="en-US">
                <a:latin typeface="+mn-lt"/>
              </a:rPr>
              <a:t>What are you most excited to share with your teachers? </a:t>
            </a:r>
          </a:p>
          <a:p>
            <a:endParaRPr lang="en-US">
              <a:latin typeface="+mn-lt"/>
            </a:endParaRPr>
          </a:p>
          <a:p>
            <a:r>
              <a:rPr lang="en-US">
                <a:latin typeface="+mn-lt"/>
              </a:rPr>
              <a:t>How will you carry this learning forward in your own work?</a:t>
            </a:r>
          </a:p>
          <a:p>
            <a:endParaRPr lang="en-US">
              <a:latin typeface="+mn-lt"/>
            </a:endParaRPr>
          </a:p>
        </p:txBody>
      </p:sp>
      <p:sp>
        <p:nvSpPr>
          <p:cNvPr id="5" name="TextBox 4">
            <a:extLst>
              <a:ext uri="{FF2B5EF4-FFF2-40B4-BE49-F238E27FC236}">
                <a16:creationId xmlns:a16="http://schemas.microsoft.com/office/drawing/2014/main" id="{170FD284-9597-4DB6-95FB-33B3B688CC2A}"/>
              </a:ext>
            </a:extLst>
          </p:cNvPr>
          <p:cNvSpPr txBox="1"/>
          <p:nvPr/>
        </p:nvSpPr>
        <p:spPr>
          <a:xfrm>
            <a:off x="6769100" y="228599"/>
            <a:ext cx="20748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17</a:t>
            </a:r>
          </a:p>
        </p:txBody>
      </p:sp>
    </p:spTree>
    <p:extLst>
      <p:ext uri="{BB962C8B-B14F-4D97-AF65-F5344CB8AC3E}">
        <p14:creationId xmlns:p14="http://schemas.microsoft.com/office/powerpoint/2010/main" val="2209215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br>
              <a:rPr lang="en-US"/>
            </a:br>
            <a:r>
              <a:rPr lang="en-US"/>
              <a:t>Closing and Reflection</a:t>
            </a:r>
          </a:p>
        </p:txBody>
      </p:sp>
      <p:sp>
        <p:nvSpPr>
          <p:cNvPr id="4" name="Subtitle 3"/>
          <p:cNvSpPr>
            <a:spLocks noGrp="1"/>
          </p:cNvSpPr>
          <p:nvPr>
            <p:ph type="subTitle" idx="1"/>
          </p:nvPr>
        </p:nvSpPr>
        <p:spPr/>
        <p:txBody>
          <a:bodyPr/>
          <a:lstStyle/>
          <a:p>
            <a:endParaRPr lang="en-US"/>
          </a:p>
          <a:p>
            <a:r>
              <a:rPr lang="en-US"/>
              <a:t>Nevada Early Childhood Leadership Series</a:t>
            </a:r>
          </a:p>
        </p:txBody>
      </p:sp>
      <p:sp>
        <p:nvSpPr>
          <p:cNvPr id="5" name="Text Placeholder 4"/>
          <p:cNvSpPr>
            <a:spLocks noGrp="1"/>
          </p:cNvSpPr>
          <p:nvPr>
            <p:ph type="body" sz="quarter" idx="10"/>
          </p:nvPr>
        </p:nvSpPr>
        <p:spPr/>
        <p:txBody>
          <a:bodyPr/>
          <a:lstStyle/>
          <a:p>
            <a:r>
              <a:rPr lang="en-US" dirty="0"/>
              <a:t>Session 5</a:t>
            </a:r>
          </a:p>
        </p:txBody>
      </p:sp>
    </p:spTree>
    <p:extLst>
      <p:ext uri="{BB962C8B-B14F-4D97-AF65-F5344CB8AC3E}">
        <p14:creationId xmlns:p14="http://schemas.microsoft.com/office/powerpoint/2010/main" val="3011175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Objectives</a:t>
            </a:r>
          </a:p>
        </p:txBody>
      </p:sp>
      <p:sp>
        <p:nvSpPr>
          <p:cNvPr id="3" name="TextBox 2"/>
          <p:cNvSpPr txBox="1"/>
          <p:nvPr/>
        </p:nvSpPr>
        <p:spPr>
          <a:xfrm>
            <a:off x="990600" y="891996"/>
            <a:ext cx="7010400" cy="1477328"/>
          </a:xfrm>
          <a:prstGeom prst="rect">
            <a:avLst/>
          </a:prstGeom>
          <a:noFill/>
        </p:spPr>
        <p:txBody>
          <a:bodyPr wrap="square" rtlCol="0">
            <a:spAutoFit/>
          </a:bodyPr>
          <a:lstStyle/>
          <a:p>
            <a:pPr marL="285750" lvl="0" indent="-285750">
              <a:buFont typeface="Arial" panose="020B0604020202020204" pitchFamily="34" charset="0"/>
              <a:buChar char="•"/>
            </a:pPr>
            <a:r>
              <a:rPr lang="en-US" dirty="0">
                <a:latin typeface="+mn-lt"/>
              </a:rPr>
              <a:t>Reflect </a:t>
            </a:r>
            <a:r>
              <a:rPr lang="en-US" b="1" dirty="0">
                <a:latin typeface="+mn-lt"/>
              </a:rPr>
              <a:t>on key concepts </a:t>
            </a:r>
            <a:r>
              <a:rPr lang="en-US" dirty="0">
                <a:latin typeface="+mn-lt"/>
              </a:rPr>
              <a:t>learned during the day</a:t>
            </a:r>
          </a:p>
          <a:p>
            <a:pPr marL="285750" lvl="0" indent="-285750">
              <a:buFont typeface="Arial" panose="020B0604020202020204" pitchFamily="34" charset="0"/>
              <a:buChar char="•"/>
            </a:pPr>
            <a:endParaRPr lang="en-US" dirty="0">
              <a:latin typeface="+mn-lt"/>
            </a:endParaRPr>
          </a:p>
          <a:p>
            <a:pPr marL="285750" lvl="0" indent="-285750">
              <a:buFont typeface="Arial" panose="020B0604020202020204" pitchFamily="34" charset="0"/>
              <a:buChar char="•"/>
            </a:pPr>
            <a:r>
              <a:rPr lang="en-US" dirty="0">
                <a:latin typeface="+mn-lt"/>
              </a:rPr>
              <a:t>Articulate the </a:t>
            </a:r>
            <a:r>
              <a:rPr lang="en-US" b="1" dirty="0">
                <a:latin typeface="+mn-lt"/>
              </a:rPr>
              <a:t>next steps </a:t>
            </a:r>
            <a:r>
              <a:rPr lang="en-US" dirty="0">
                <a:latin typeface="+mn-lt"/>
              </a:rPr>
              <a:t>to take prior to the next session</a:t>
            </a:r>
          </a:p>
          <a:p>
            <a:pPr marL="285750" lvl="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b="1" dirty="0">
                <a:latin typeface="+mn-lt"/>
              </a:rPr>
              <a:t>Provide feedback </a:t>
            </a:r>
            <a:r>
              <a:rPr lang="en-US" dirty="0">
                <a:latin typeface="+mn-lt"/>
              </a:rPr>
              <a:t>on the day’s session</a:t>
            </a:r>
            <a:endParaRPr lang="en-US" dirty="0">
              <a:solidFill>
                <a:srgbClr val="000000"/>
              </a:solidFill>
              <a:latin typeface="+mn-lt"/>
            </a:endParaRPr>
          </a:p>
        </p:txBody>
      </p:sp>
    </p:spTree>
    <p:extLst>
      <p:ext uri="{BB962C8B-B14F-4D97-AF65-F5344CB8AC3E}">
        <p14:creationId xmlns:p14="http://schemas.microsoft.com/office/powerpoint/2010/main" val="1978252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6" name="Rectangle 5"/>
          <p:cNvSpPr/>
          <p:nvPr/>
        </p:nvSpPr>
        <p:spPr>
          <a:xfrm>
            <a:off x="1752600" y="1746488"/>
            <a:ext cx="5638800" cy="3365024"/>
          </a:xfrm>
          <a:prstGeom prst="rect">
            <a:avLst/>
          </a:prstGeom>
        </p:spPr>
        <p:txBody>
          <a:bodyPr wrap="square">
            <a:spAutoFit/>
          </a:bodyPr>
          <a:lstStyle/>
          <a:p>
            <a:pPr marL="228600" lvl="0" indent="-228600">
              <a:spcAft>
                <a:spcPts val="2800"/>
              </a:spcAft>
              <a:buClr>
                <a:srgbClr val="000000"/>
              </a:buClr>
            </a:pPr>
            <a:r>
              <a:rPr lang="en-US" sz="1600" b="1" kern="0" dirty="0">
                <a:solidFill>
                  <a:schemeClr val="accent1"/>
                </a:solidFill>
                <a:latin typeface="+mn-lt"/>
                <a:cs typeface="Arial"/>
              </a:rPr>
              <a:t>Reflecting on the Day</a:t>
            </a:r>
            <a:endParaRPr lang="en-US" sz="1600" kern="0" dirty="0">
              <a:solidFill>
                <a:schemeClr val="accent1"/>
              </a:solidFill>
              <a:latin typeface="+mn-lt"/>
              <a:cs typeface="Arial"/>
            </a:endParaRPr>
          </a:p>
          <a:p>
            <a:pPr marL="228600" lvl="0" indent="-228600">
              <a:spcAft>
                <a:spcPts val="2800"/>
              </a:spcAft>
              <a:buClr>
                <a:srgbClr val="000000"/>
              </a:buClr>
            </a:pPr>
            <a:r>
              <a:rPr lang="en-US" sz="1600" kern="0" dirty="0">
                <a:latin typeface="+mn-lt"/>
                <a:cs typeface="Arial"/>
              </a:rPr>
              <a:t>Looking Ahead to Our Next Session: Next Steps</a:t>
            </a:r>
          </a:p>
          <a:p>
            <a:pPr marL="228600" lvl="0" indent="-228600">
              <a:spcAft>
                <a:spcPts val="2800"/>
              </a:spcAft>
              <a:buClr>
                <a:srgbClr val="000000"/>
              </a:buClr>
            </a:pPr>
            <a:r>
              <a:rPr lang="en-US" sz="1600" kern="0" dirty="0">
                <a:latin typeface="+mn-lt"/>
                <a:cs typeface="Arial"/>
              </a:rPr>
              <a:t>Self-Assessment and Feedback Survey</a:t>
            </a:r>
          </a:p>
          <a:p>
            <a:pPr marL="228600" lvl="0" indent="-228600">
              <a:spcAft>
                <a:spcPts val="2800"/>
              </a:spcAft>
              <a:buClr>
                <a:srgbClr val="000000"/>
              </a:buClr>
            </a:pPr>
            <a:endParaRPr lang="en-US" sz="1600" kern="0" dirty="0">
              <a:solidFill>
                <a:srgbClr val="00A4C7"/>
              </a:solidFill>
              <a:latin typeface="+mn-lt"/>
              <a:cs typeface="Arial"/>
            </a:endParaRPr>
          </a:p>
          <a:p>
            <a:pPr marL="228600" lvl="0" indent="-228600">
              <a:spcAft>
                <a:spcPts val="2800"/>
              </a:spcAft>
              <a:buClr>
                <a:srgbClr val="000000"/>
              </a:buClr>
            </a:pPr>
            <a:endParaRPr lang="en-US" sz="1600" kern="0" dirty="0">
              <a:solidFill>
                <a:srgbClr val="00A4C7"/>
              </a:solidFill>
              <a:latin typeface="+mn-lt"/>
              <a:cs typeface="Arial"/>
            </a:endParaRPr>
          </a:p>
          <a:p>
            <a:pPr marL="228600" lvl="0" indent="-228600">
              <a:spcAft>
                <a:spcPts val="2800"/>
              </a:spcAft>
              <a:buClr>
                <a:srgbClr val="000000"/>
              </a:buClr>
            </a:pPr>
            <a:endParaRPr lang="en-US" sz="1600" kern="0" dirty="0">
              <a:solidFill>
                <a:srgbClr val="00A4C7"/>
              </a:solidFill>
              <a:latin typeface="+mn-lt"/>
              <a:cs typeface="Arial"/>
            </a:endParaRPr>
          </a:p>
        </p:txBody>
      </p:sp>
    </p:spTree>
    <p:extLst>
      <p:ext uri="{BB962C8B-B14F-4D97-AF65-F5344CB8AC3E}">
        <p14:creationId xmlns:p14="http://schemas.microsoft.com/office/powerpoint/2010/main" val="1309643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17" y="248698"/>
            <a:ext cx="8518566" cy="1066800"/>
          </a:xfrm>
        </p:spPr>
        <p:txBody>
          <a:bodyPr/>
          <a:lstStyle/>
          <a:p>
            <a:r>
              <a:rPr lang="en-US" dirty="0"/>
              <a:t>Let’s look back at the content we covered today.</a:t>
            </a:r>
          </a:p>
        </p:txBody>
      </p:sp>
      <p:sp>
        <p:nvSpPr>
          <p:cNvPr id="4" name="Slide Number Placeholder 1"/>
          <p:cNvSpPr txBox="1">
            <a:spLocks/>
          </p:cNvSpPr>
          <p:nvPr/>
        </p:nvSpPr>
        <p:spPr>
          <a:xfrm>
            <a:off x="7086600" y="6492875"/>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endParaRPr lang="en-US" dirty="0"/>
          </a:p>
        </p:txBody>
      </p:sp>
      <p:sp>
        <p:nvSpPr>
          <p:cNvPr id="8" name="Rounded Rectangle 7"/>
          <p:cNvSpPr/>
          <p:nvPr/>
        </p:nvSpPr>
        <p:spPr bwMode="auto">
          <a:xfrm>
            <a:off x="419100" y="1924862"/>
            <a:ext cx="8305800" cy="3701238"/>
          </a:xfrm>
          <a:prstGeom prst="roundRect">
            <a:avLst/>
          </a:prstGeom>
          <a:noFill/>
          <a:ln w="19050" algn="ctr">
            <a:solidFill>
              <a:schemeClr val="accent1"/>
            </a:solidFill>
            <a:round/>
            <a:headEnd/>
            <a:tailEnd type="triangle" w="med" len="med"/>
          </a:ln>
        </p:spPr>
        <p:txBody>
          <a:bodyPr wrap="none" rtlCol="0" anchor="ctr"/>
          <a:lstStyle/>
          <a:p>
            <a:pPr algn="ctr"/>
            <a:endParaRPr lang="en-US">
              <a:latin typeface="Book Antiqua" pitchFamily="18" charset="0"/>
            </a:endParaRPr>
          </a:p>
        </p:txBody>
      </p:sp>
      <p:sp>
        <p:nvSpPr>
          <p:cNvPr id="15" name="TextBox 14"/>
          <p:cNvSpPr txBox="1"/>
          <p:nvPr/>
        </p:nvSpPr>
        <p:spPr>
          <a:xfrm>
            <a:off x="609600" y="2264454"/>
            <a:ext cx="7993082" cy="3139321"/>
          </a:xfrm>
          <a:prstGeom prst="rect">
            <a:avLst/>
          </a:prstGeom>
          <a:noFill/>
        </p:spPr>
        <p:txBody>
          <a:bodyPr wrap="square" rtlCol="0">
            <a:spAutoFit/>
          </a:bodyPr>
          <a:lstStyle/>
          <a:p>
            <a:pPr algn="ctr"/>
            <a:r>
              <a:rPr lang="en-US" b="1" dirty="0">
                <a:latin typeface="+mn-lt"/>
              </a:rPr>
              <a:t>Choose one of the questions below and put your answer in the chat:</a:t>
            </a:r>
          </a:p>
          <a:p>
            <a:pPr algn="ctr"/>
            <a:endParaRPr lang="en-US" dirty="0">
              <a:latin typeface="+mn-lt"/>
            </a:endParaRPr>
          </a:p>
          <a:p>
            <a:pPr algn="ctr"/>
            <a:r>
              <a:rPr lang="en-US" dirty="0">
                <a:latin typeface="+mn-lt"/>
              </a:rPr>
              <a:t>What are your biggest take-aways from the content that was covered throughout the day today?</a:t>
            </a:r>
          </a:p>
          <a:p>
            <a:pPr algn="ctr"/>
            <a:endParaRPr lang="en-US" dirty="0">
              <a:latin typeface="+mn-lt"/>
            </a:endParaRPr>
          </a:p>
          <a:p>
            <a:pPr algn="ctr"/>
            <a:r>
              <a:rPr lang="en-US" dirty="0">
                <a:latin typeface="+mn-lt"/>
              </a:rPr>
              <a:t>What will you do to make sure that you “live the learning” from today’s session? What will you do next week? Next month? Throughout the rest of the year? </a:t>
            </a:r>
          </a:p>
          <a:p>
            <a:pPr algn="ctr"/>
            <a:endParaRPr lang="en-US" dirty="0">
              <a:latin typeface="+mn-lt"/>
            </a:endParaRPr>
          </a:p>
          <a:p>
            <a:pPr algn="ctr"/>
            <a:r>
              <a:rPr lang="en-US" dirty="0">
                <a:latin typeface="+mn-lt"/>
              </a:rPr>
              <a:t>How were you feeling at the beginning of today’s session? How are you feeling now? Why do you think that is?</a:t>
            </a:r>
          </a:p>
        </p:txBody>
      </p:sp>
    </p:spTree>
    <p:extLst>
      <p:ext uri="{BB962C8B-B14F-4D97-AF65-F5344CB8AC3E}">
        <p14:creationId xmlns:p14="http://schemas.microsoft.com/office/powerpoint/2010/main" val="2316578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6" name="Rectangle 5"/>
          <p:cNvSpPr/>
          <p:nvPr/>
        </p:nvSpPr>
        <p:spPr>
          <a:xfrm>
            <a:off x="1752600" y="1731099"/>
            <a:ext cx="5638800" cy="3395801"/>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Reflecting on the Day</a:t>
            </a:r>
          </a:p>
          <a:p>
            <a:pPr marL="228600" indent="-228600">
              <a:spcAft>
                <a:spcPts val="2800"/>
              </a:spcAft>
              <a:buClr>
                <a:srgbClr val="000000"/>
              </a:buClr>
            </a:pPr>
            <a:r>
              <a:rPr lang="en-US" sz="1600" b="1" kern="0" dirty="0">
                <a:solidFill>
                  <a:schemeClr val="accent1"/>
                </a:solidFill>
                <a:latin typeface="+mn-lt"/>
                <a:cs typeface="Arial"/>
              </a:rPr>
              <a:t>Looking Ahead to Our Next Session: Next Steps</a:t>
            </a:r>
          </a:p>
          <a:p>
            <a:pPr marL="228600" indent="-228600">
              <a:spcAft>
                <a:spcPts val="2800"/>
              </a:spcAft>
              <a:buClr>
                <a:srgbClr val="000000"/>
              </a:buClr>
            </a:pPr>
            <a:r>
              <a:rPr lang="en-US" sz="1600" kern="0" dirty="0">
                <a:latin typeface="+mn-lt"/>
                <a:cs typeface="Arial"/>
              </a:rPr>
              <a:t>Feedback Survey</a:t>
            </a: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sz="1600" kern="0" dirty="0">
              <a:latin typeface="+mn-lt"/>
              <a:cs typeface="Arial"/>
            </a:endParaRPr>
          </a:p>
          <a:p>
            <a:pPr marL="228600" indent="-228600">
              <a:spcAft>
                <a:spcPts val="2800"/>
              </a:spcAft>
              <a:buClr>
                <a:srgbClr val="000000"/>
              </a:buClr>
            </a:pPr>
            <a:endParaRPr lang="en-US" kern="0" dirty="0">
              <a:solidFill>
                <a:srgbClr val="00A4C7"/>
              </a:solidFill>
              <a:latin typeface="Segoe UI"/>
              <a:cs typeface="Arial"/>
            </a:endParaRPr>
          </a:p>
        </p:txBody>
      </p:sp>
    </p:spTree>
    <p:extLst>
      <p:ext uri="{BB962C8B-B14F-4D97-AF65-F5344CB8AC3E}">
        <p14:creationId xmlns:p14="http://schemas.microsoft.com/office/powerpoint/2010/main" val="3999837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718" y="228600"/>
            <a:ext cx="8518566" cy="990600"/>
          </a:xfrm>
        </p:spPr>
        <p:txBody>
          <a:bodyPr/>
          <a:lstStyle/>
          <a:p>
            <a:r>
              <a:rPr lang="en-US" dirty="0"/>
              <a:t>Next steps prior to our next training:</a:t>
            </a:r>
          </a:p>
        </p:txBody>
      </p:sp>
      <p:sp>
        <p:nvSpPr>
          <p:cNvPr id="3" name="Rectangle 2"/>
          <p:cNvSpPr/>
          <p:nvPr/>
        </p:nvSpPr>
        <p:spPr>
          <a:xfrm>
            <a:off x="829459" y="1663700"/>
            <a:ext cx="7485082" cy="3476144"/>
          </a:xfrm>
          <a:prstGeom prst="rect">
            <a:avLst/>
          </a:prstGeom>
        </p:spPr>
        <p:txBody>
          <a:bodyPr wrap="square">
            <a:spAutoFit/>
          </a:bodyPr>
          <a:lstStyle/>
          <a:p>
            <a:pPr marL="0" marR="0">
              <a:lnSpc>
                <a:spcPct val="115000"/>
              </a:lnSpc>
              <a:spcBef>
                <a:spcPts val="0"/>
              </a:spcBef>
              <a:spcAft>
                <a:spcPts val="1000"/>
              </a:spcAft>
            </a:pPr>
            <a:r>
              <a:rPr lang="en-US" b="1" u="sng" dirty="0">
                <a:solidFill>
                  <a:srgbClr val="126DB6"/>
                </a:solidFill>
                <a:latin typeface="+mn-lt"/>
                <a:ea typeface="Times New Roman" panose="02020603050405020304" pitchFamily="18" charset="0"/>
                <a:cs typeface="Segoe UI" panose="020B0502040204020203" pitchFamily="34" charset="0"/>
              </a:rPr>
              <a:t>Prior to our next training:</a:t>
            </a:r>
          </a:p>
          <a:p>
            <a:pPr>
              <a:spcBef>
                <a:spcPts val="0"/>
              </a:spcBef>
              <a:spcAft>
                <a:spcPts val="0"/>
              </a:spcAft>
              <a:buSzPts val="1000"/>
              <a:tabLst>
                <a:tab pos="457200" algn="l"/>
              </a:tabLst>
            </a:pPr>
            <a:endParaRPr lang="en-US" sz="1600" b="1" u="sng" dirty="0">
              <a:solidFill>
                <a:schemeClr val="accent2">
                  <a:lumMod val="75000"/>
                </a:schemeClr>
              </a:solidFill>
              <a:latin typeface="+mn-lt"/>
              <a:ea typeface="Times New Roman" panose="02020603050405020304" pitchFamily="18" charset="0"/>
              <a:cs typeface="Segoe UI" panose="020B0502040204020203" pitchFamily="34" charset="0"/>
            </a:endParaRPr>
          </a:p>
          <a:p>
            <a:r>
              <a:rPr lang="en-US" b="1" dirty="0">
                <a:latin typeface="+mn-lt"/>
              </a:rPr>
              <a:t>Our next and final training will be Thursday, April 8</a:t>
            </a:r>
            <a:r>
              <a:rPr lang="en-US" b="1" baseline="30000" dirty="0">
                <a:latin typeface="+mn-lt"/>
              </a:rPr>
              <a:t>th</a:t>
            </a:r>
            <a:r>
              <a:rPr lang="en-US" b="1" dirty="0">
                <a:latin typeface="+mn-lt"/>
              </a:rPr>
              <a:t> from 9 AM-1 PM PST.</a:t>
            </a:r>
          </a:p>
          <a:p>
            <a:endParaRPr lang="en-US" b="1" dirty="0">
              <a:latin typeface="+mn-lt"/>
            </a:endParaRPr>
          </a:p>
          <a:p>
            <a:r>
              <a:rPr lang="en-US" b="1" dirty="0">
                <a:latin typeface="+mn-lt"/>
              </a:rPr>
              <a:t>Share content with teachers (virtually or in-person) from any of the sessions we’ve engaged in so far.</a:t>
            </a:r>
            <a:endParaRPr lang="en-US" dirty="0">
              <a:latin typeface="+mn-lt"/>
            </a:endParaRPr>
          </a:p>
          <a:p>
            <a:pPr marL="285750" lvl="0" indent="-285750">
              <a:buFont typeface="Arial" panose="020B0604020202020204" pitchFamily="34" charset="0"/>
              <a:buChar char="•"/>
            </a:pPr>
            <a:r>
              <a:rPr lang="en-US" dirty="0">
                <a:latin typeface="+mn-lt"/>
              </a:rPr>
              <a:t>Make sure to collect exit tickets/feedback from your teachers to bring to share during Session 6</a:t>
            </a:r>
          </a:p>
          <a:p>
            <a:pPr marL="285750" lvl="0" indent="-285750">
              <a:buFont typeface="Arial" panose="020B0604020202020204" pitchFamily="34" charset="0"/>
              <a:buChar char="•"/>
            </a:pPr>
            <a:endParaRPr lang="en-US" dirty="0">
              <a:latin typeface="+mn-lt"/>
            </a:endParaRPr>
          </a:p>
          <a:p>
            <a:pPr>
              <a:spcBef>
                <a:spcPts val="0"/>
              </a:spcBef>
              <a:spcAft>
                <a:spcPts val="0"/>
              </a:spcAft>
              <a:buSzPts val="1000"/>
              <a:tabLst>
                <a:tab pos="457200" algn="l"/>
              </a:tabLst>
            </a:pPr>
            <a:endParaRPr lang="en-US" sz="1600" b="1" u="sng" dirty="0">
              <a:solidFill>
                <a:schemeClr val="accent2">
                  <a:lumMod val="75000"/>
                </a:schemeClr>
              </a:solidFill>
              <a:latin typeface="+mn-lt"/>
              <a:ea typeface="Times New Roman" panose="02020603050405020304" pitchFamily="18" charset="0"/>
              <a:cs typeface="Segoe UI" panose="020B0502040204020203" pitchFamily="34" charset="0"/>
            </a:endParaRPr>
          </a:p>
          <a:p>
            <a:pPr marR="0" lvl="0">
              <a:lnSpc>
                <a:spcPct val="115000"/>
              </a:lnSpc>
              <a:spcBef>
                <a:spcPts val="0"/>
              </a:spcBef>
              <a:spcAft>
                <a:spcPts val="0"/>
              </a:spcAft>
            </a:pPr>
            <a:endParaRPr lang="en-US" sz="1400" dirty="0">
              <a:solidFill>
                <a:srgbClr val="000000"/>
              </a:solidFill>
              <a:latin typeface="+mj-lt"/>
              <a:ea typeface="Times New Roman" panose="02020603050405020304" pitchFamily="18" charset="0"/>
              <a:cs typeface="Segoe UI" panose="020B0502040204020203" pitchFamily="34" charset="0"/>
            </a:endParaRPr>
          </a:p>
        </p:txBody>
      </p:sp>
      <p:sp>
        <p:nvSpPr>
          <p:cNvPr id="4" name="TextBox 3">
            <a:extLst>
              <a:ext uri="{FF2B5EF4-FFF2-40B4-BE49-F238E27FC236}">
                <a16:creationId xmlns:a16="http://schemas.microsoft.com/office/drawing/2014/main" id="{5EFA6DDF-6994-4D02-8940-173576A01D00}"/>
              </a:ext>
            </a:extLst>
          </p:cNvPr>
          <p:cNvSpPr txBox="1"/>
          <p:nvPr/>
        </p:nvSpPr>
        <p:spPr>
          <a:xfrm>
            <a:off x="6629400" y="228598"/>
            <a:ext cx="2214584" cy="3810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Pages </a:t>
            </a:r>
            <a:r>
              <a:rPr lang="en-US" dirty="0"/>
              <a:t>18</a:t>
            </a:r>
            <a:endParaRPr lang="en-US" dirty="0">
              <a:latin typeface="+mn-lt"/>
            </a:endParaRPr>
          </a:p>
        </p:txBody>
      </p:sp>
    </p:spTree>
    <p:extLst>
      <p:ext uri="{BB962C8B-B14F-4D97-AF65-F5344CB8AC3E}">
        <p14:creationId xmlns:p14="http://schemas.microsoft.com/office/powerpoint/2010/main" val="1519102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C956-196E-4C1C-8A38-5256D0510DF6}"/>
              </a:ext>
            </a:extLst>
          </p:cNvPr>
          <p:cNvSpPr>
            <a:spLocks noGrp="1"/>
          </p:cNvSpPr>
          <p:nvPr>
            <p:ph type="title"/>
          </p:nvPr>
        </p:nvSpPr>
        <p:spPr/>
        <p:txBody>
          <a:bodyPr/>
          <a:lstStyle/>
          <a:p>
            <a:r>
              <a:rPr lang="en-US" dirty="0"/>
              <a:t>Icebreaker</a:t>
            </a:r>
          </a:p>
        </p:txBody>
      </p:sp>
      <p:sp>
        <p:nvSpPr>
          <p:cNvPr id="3" name="TextBox 2">
            <a:extLst>
              <a:ext uri="{FF2B5EF4-FFF2-40B4-BE49-F238E27FC236}">
                <a16:creationId xmlns:a16="http://schemas.microsoft.com/office/drawing/2014/main" id="{51DDFDCB-A854-48B8-B220-C69824BEB24C}"/>
              </a:ext>
            </a:extLst>
          </p:cNvPr>
          <p:cNvSpPr txBox="1"/>
          <p:nvPr/>
        </p:nvSpPr>
        <p:spPr>
          <a:xfrm>
            <a:off x="647700" y="3030691"/>
            <a:ext cx="7772400" cy="3139321"/>
          </a:xfrm>
          <a:prstGeom prst="rect">
            <a:avLst/>
          </a:prstGeom>
          <a:noFill/>
        </p:spPr>
        <p:txBody>
          <a:bodyPr wrap="square" rtlCol="0">
            <a:spAutoFit/>
          </a:bodyPr>
          <a:lstStyle/>
          <a:p>
            <a:r>
              <a:rPr lang="en-US" b="1" dirty="0">
                <a:latin typeface="+mn-lt"/>
              </a:rPr>
              <a:t>Part 1: </a:t>
            </a:r>
            <a:r>
              <a:rPr lang="en-US" b="1" dirty="0">
                <a:solidFill>
                  <a:schemeClr val="accent1"/>
                </a:solidFill>
                <a:latin typeface="+mn-lt"/>
              </a:rPr>
              <a:t>What’s the Weather?</a:t>
            </a:r>
          </a:p>
          <a:p>
            <a:pPr marL="285750" indent="-285750">
              <a:buFont typeface="Arial" panose="020B0604020202020204" pitchFamily="34" charset="0"/>
              <a:buChar char="•"/>
            </a:pPr>
            <a:r>
              <a:rPr lang="en-US" dirty="0">
                <a:latin typeface="+mn-lt"/>
              </a:rPr>
              <a:t>If how you were feeling today was a weather forecast, what would it be? Rainbow, sunny, partly cloudy, overcast, raining, or thunderstorm?</a:t>
            </a:r>
          </a:p>
          <a:p>
            <a:pPr marL="285750" indent="-285750">
              <a:buFont typeface="Arial" panose="020B0604020202020204" pitchFamily="34" charset="0"/>
              <a:buChar char="•"/>
            </a:pPr>
            <a:r>
              <a:rPr lang="en-US" dirty="0">
                <a:latin typeface="+mn-lt"/>
              </a:rPr>
              <a:t>Take a brief moment to put your answer in the chat.</a:t>
            </a:r>
          </a:p>
          <a:p>
            <a:pPr marL="285750" indent="-285750">
              <a:buFont typeface="Arial" panose="020B0604020202020204" pitchFamily="34" charset="0"/>
              <a:buChar char="•"/>
            </a:pPr>
            <a:endParaRPr lang="en-US" dirty="0">
              <a:latin typeface="+mn-lt"/>
            </a:endParaRPr>
          </a:p>
          <a:p>
            <a:pPr lvl="0"/>
            <a:r>
              <a:rPr lang="en-US" b="1" dirty="0">
                <a:solidFill>
                  <a:srgbClr val="000000"/>
                </a:solidFill>
                <a:latin typeface="Myriad Pro"/>
              </a:rPr>
              <a:t>Part 2: </a:t>
            </a:r>
            <a:r>
              <a:rPr lang="en-US" b="1" dirty="0">
                <a:solidFill>
                  <a:srgbClr val="126DB6"/>
                </a:solidFill>
                <a:latin typeface="Myriad Pro"/>
              </a:rPr>
              <a:t>Breakout Group Share</a:t>
            </a:r>
          </a:p>
          <a:p>
            <a:pPr marL="285750" lvl="0" indent="-285750">
              <a:buFont typeface="Arial" panose="020B0604020202020204" pitchFamily="34" charset="0"/>
              <a:buChar char="•"/>
            </a:pPr>
            <a:r>
              <a:rPr lang="en-US" dirty="0">
                <a:latin typeface="Myriad Pro"/>
              </a:rPr>
              <a:t>In your breakout room, share your forecast and why you’re feeling that way today. (And it’s ok if you are feeling a combination of different “forecasts”!)</a:t>
            </a:r>
          </a:p>
          <a:p>
            <a:pPr marL="285750" lvl="0" indent="-285750">
              <a:buFont typeface="Arial" panose="020B0604020202020204" pitchFamily="34" charset="0"/>
              <a:buChar char="•"/>
            </a:pPr>
            <a:r>
              <a:rPr lang="en-US" dirty="0">
                <a:latin typeface="Myriad Pro"/>
              </a:rPr>
              <a:t>Share—what are some things that bring sun and rainbows into your personal “forecast”?</a:t>
            </a:r>
          </a:p>
        </p:txBody>
      </p:sp>
      <p:pic>
        <p:nvPicPr>
          <p:cNvPr id="5" name="Picture 4" descr="A picture containing food, drawing&#10;&#10;Description automatically generated">
            <a:extLst>
              <a:ext uri="{FF2B5EF4-FFF2-40B4-BE49-F238E27FC236}">
                <a16:creationId xmlns:a16="http://schemas.microsoft.com/office/drawing/2014/main" id="{BC34E09F-2A77-4700-B1BC-81147A665BA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72612" y="481274"/>
            <a:ext cx="2398776" cy="2296743"/>
          </a:xfrm>
          <a:prstGeom prst="rect">
            <a:avLst/>
          </a:prstGeom>
        </p:spPr>
      </p:pic>
    </p:spTree>
    <p:extLst>
      <p:ext uri="{BB962C8B-B14F-4D97-AF65-F5344CB8AC3E}">
        <p14:creationId xmlns:p14="http://schemas.microsoft.com/office/powerpoint/2010/main" val="1804749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4" name="Rectangle 3"/>
          <p:cNvSpPr/>
          <p:nvPr/>
        </p:nvSpPr>
        <p:spPr>
          <a:xfrm>
            <a:off x="1752600" y="1746488"/>
            <a:ext cx="5638800" cy="3365024"/>
          </a:xfrm>
          <a:prstGeom prst="rect">
            <a:avLst/>
          </a:prstGeom>
        </p:spPr>
        <p:txBody>
          <a:bodyPr wrap="square">
            <a:spAutoFit/>
          </a:bodyPr>
          <a:lstStyle/>
          <a:p>
            <a:pPr marL="228600" indent="-228600">
              <a:spcAft>
                <a:spcPts val="2800"/>
              </a:spcAft>
              <a:buClr>
                <a:srgbClr val="000000"/>
              </a:buClr>
            </a:pPr>
            <a:r>
              <a:rPr lang="en-US" sz="1600" kern="0" dirty="0">
                <a:latin typeface="+mn-lt"/>
                <a:cs typeface="Arial"/>
              </a:rPr>
              <a:t>Reflecting on the Day</a:t>
            </a:r>
          </a:p>
          <a:p>
            <a:pPr marL="228600" indent="-228600">
              <a:spcAft>
                <a:spcPts val="2800"/>
              </a:spcAft>
              <a:buClr>
                <a:srgbClr val="000000"/>
              </a:buClr>
            </a:pPr>
            <a:r>
              <a:rPr lang="en-US" sz="1600" kern="0" dirty="0">
                <a:latin typeface="+mn-lt"/>
                <a:cs typeface="Arial"/>
              </a:rPr>
              <a:t>Looking Ahead to Our Next Session: Next Steps</a:t>
            </a:r>
          </a:p>
          <a:p>
            <a:pPr marL="228600" indent="-228600">
              <a:spcAft>
                <a:spcPts val="2800"/>
              </a:spcAft>
              <a:buClr>
                <a:srgbClr val="000000"/>
              </a:buClr>
            </a:pPr>
            <a:r>
              <a:rPr lang="en-US" sz="1600" b="1" kern="0" dirty="0">
                <a:solidFill>
                  <a:schemeClr val="accent1"/>
                </a:solidFill>
                <a:latin typeface="+mn-lt"/>
                <a:cs typeface="Arial"/>
              </a:rPr>
              <a:t>Feedback</a:t>
            </a:r>
          </a:p>
          <a:p>
            <a:pPr marL="228600" indent="-228600">
              <a:spcAft>
                <a:spcPts val="2800"/>
              </a:spcAft>
              <a:buClr>
                <a:srgbClr val="000000"/>
              </a:buClr>
            </a:pPr>
            <a:endParaRPr lang="en-US" sz="1600" b="1" kern="0" dirty="0">
              <a:solidFill>
                <a:srgbClr val="00A4C7"/>
              </a:solidFill>
              <a:latin typeface="+mn-lt"/>
              <a:cs typeface="Arial"/>
            </a:endParaRPr>
          </a:p>
          <a:p>
            <a:pPr marL="228600" indent="-228600">
              <a:spcAft>
                <a:spcPts val="2800"/>
              </a:spcAft>
              <a:buClr>
                <a:srgbClr val="000000"/>
              </a:buClr>
            </a:pPr>
            <a:endParaRPr lang="en-US" sz="1600" b="1" kern="0" dirty="0">
              <a:solidFill>
                <a:srgbClr val="00A4C7"/>
              </a:solidFill>
              <a:latin typeface="+mn-lt"/>
              <a:cs typeface="Arial"/>
            </a:endParaRPr>
          </a:p>
          <a:p>
            <a:pPr marL="228600" indent="-228600">
              <a:spcAft>
                <a:spcPts val="2800"/>
              </a:spcAft>
              <a:buClr>
                <a:srgbClr val="000000"/>
              </a:buClr>
            </a:pPr>
            <a:endParaRPr lang="en-US" sz="1600" kern="0" dirty="0">
              <a:solidFill>
                <a:srgbClr val="00A4C7"/>
              </a:solidFill>
              <a:latin typeface="+mn-lt"/>
              <a:cs typeface="Arial"/>
            </a:endParaRPr>
          </a:p>
        </p:txBody>
      </p:sp>
    </p:spTree>
    <p:extLst>
      <p:ext uri="{BB962C8B-B14F-4D97-AF65-F5344CB8AC3E}">
        <p14:creationId xmlns:p14="http://schemas.microsoft.com/office/powerpoint/2010/main" val="2915513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Providing Feedback</a:t>
            </a:r>
          </a:p>
        </p:txBody>
      </p:sp>
      <p:sp>
        <p:nvSpPr>
          <p:cNvPr id="4" name="Rounded Rectangle 3"/>
          <p:cNvSpPr/>
          <p:nvPr/>
        </p:nvSpPr>
        <p:spPr bwMode="auto">
          <a:xfrm>
            <a:off x="1066799" y="798638"/>
            <a:ext cx="6553201" cy="1676401"/>
          </a:xfrm>
          <a:prstGeom prst="roundRect">
            <a:avLst/>
          </a:prstGeom>
          <a:noFill/>
          <a:ln w="19050" algn="ctr">
            <a:solidFill>
              <a:schemeClr val="accent2">
                <a:lumMod val="75000"/>
              </a:schemeClr>
            </a:solidFill>
            <a:round/>
            <a:headEnd/>
            <a:tailEnd type="triangle" w="med" len="med"/>
          </a:ln>
        </p:spPr>
        <p:txBody>
          <a:bodyPr wrap="none" rtlCol="0" anchor="ctr"/>
          <a:lstStyle/>
          <a:p>
            <a:pPr algn="ctr"/>
            <a:endParaRPr lang="en-US">
              <a:latin typeface="Book Antiqua" pitchFamily="18" charset="0"/>
            </a:endParaRPr>
          </a:p>
        </p:txBody>
      </p:sp>
      <p:sp>
        <p:nvSpPr>
          <p:cNvPr id="9" name="TextBox 8"/>
          <p:cNvSpPr txBox="1"/>
          <p:nvPr/>
        </p:nvSpPr>
        <p:spPr>
          <a:xfrm>
            <a:off x="1371598" y="951181"/>
            <a:ext cx="5943601" cy="1323439"/>
          </a:xfrm>
          <a:prstGeom prst="rect">
            <a:avLst/>
          </a:prstGeom>
          <a:noFill/>
        </p:spPr>
        <p:txBody>
          <a:bodyPr wrap="square" rtlCol="0">
            <a:spAutoFit/>
          </a:bodyPr>
          <a:lstStyle/>
          <a:p>
            <a:pPr algn="ctr"/>
            <a:r>
              <a:rPr lang="en-US" sz="2000" b="1" dirty="0">
                <a:latin typeface="+mn-lt"/>
              </a:rPr>
              <a:t>Please take the next two minutes to complete the feedback survey for today’s sessions. It is posted in the chat—please complete the survey before logging off.</a:t>
            </a:r>
          </a:p>
        </p:txBody>
      </p:sp>
      <p:pic>
        <p:nvPicPr>
          <p:cNvPr id="5" name="Picture 4" descr="A picture containing light&#10;&#10;Description automatically generated">
            <a:extLst>
              <a:ext uri="{FF2B5EF4-FFF2-40B4-BE49-F238E27FC236}">
                <a16:creationId xmlns:a16="http://schemas.microsoft.com/office/drawing/2014/main" id="{31A61391-345A-4D7D-A475-698A123355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70148" y="2636432"/>
            <a:ext cx="3746500" cy="3746500"/>
          </a:xfrm>
          <a:prstGeom prst="rect">
            <a:avLst/>
          </a:prstGeom>
        </p:spPr>
      </p:pic>
    </p:spTree>
    <p:extLst>
      <p:ext uri="{BB962C8B-B14F-4D97-AF65-F5344CB8AC3E}">
        <p14:creationId xmlns:p14="http://schemas.microsoft.com/office/powerpoint/2010/main" val="223217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54E1C816-6F03-45CA-AE8D-82459D008322}"/>
              </a:ext>
            </a:extLst>
          </p:cNvPr>
          <p:cNvSpPr/>
          <p:nvPr/>
        </p:nvSpPr>
        <p:spPr>
          <a:xfrm>
            <a:off x="1752600" y="1901041"/>
            <a:ext cx="5638800" cy="3365024"/>
          </a:xfrm>
          <a:prstGeom prst="rect">
            <a:avLst/>
          </a:prstGeom>
        </p:spPr>
        <p:txBody>
          <a:bodyPr wrap="square">
            <a:spAutoFit/>
          </a:bodyPr>
          <a:lstStyle/>
          <a:p>
            <a:pPr marL="228600" lvl="0" indent="-228600">
              <a:spcAft>
                <a:spcPts val="2800"/>
              </a:spcAft>
              <a:buClr>
                <a:srgbClr val="000000"/>
              </a:buClr>
            </a:pPr>
            <a:r>
              <a:rPr lang="en-US" sz="1600" kern="0" dirty="0">
                <a:latin typeface="+mn-lt"/>
                <a:cs typeface="Arial"/>
              </a:rPr>
              <a:t>Opening and Icebreaker</a:t>
            </a:r>
          </a:p>
          <a:p>
            <a:pPr marL="228600" lvl="0" indent="-228600">
              <a:spcAft>
                <a:spcPts val="2800"/>
              </a:spcAft>
              <a:buClr>
                <a:srgbClr val="000000"/>
              </a:buClr>
            </a:pPr>
            <a:r>
              <a:rPr lang="en-US" sz="1600" b="1" kern="0" dirty="0">
                <a:solidFill>
                  <a:schemeClr val="accent1"/>
                </a:solidFill>
                <a:latin typeface="+mn-lt"/>
                <a:cs typeface="Arial"/>
              </a:rPr>
              <a:t>Checking In, Sharing, and Reflecting</a:t>
            </a:r>
          </a:p>
          <a:p>
            <a:pPr marL="228600" lvl="0" indent="-228600">
              <a:spcAft>
                <a:spcPts val="2800"/>
              </a:spcAft>
              <a:buClr>
                <a:srgbClr val="000000"/>
              </a:buClr>
            </a:pPr>
            <a:endParaRPr lang="en-US" sz="1600" b="1" kern="0" dirty="0">
              <a:solidFill>
                <a:srgbClr val="126DB6"/>
              </a:solidFill>
              <a:latin typeface="+mn-lt"/>
              <a:cs typeface="Arial"/>
            </a:endParaRPr>
          </a:p>
          <a:p>
            <a:pPr marL="228600" lvl="0" indent="-228600">
              <a:spcAft>
                <a:spcPts val="2800"/>
              </a:spcAft>
              <a:buClr>
                <a:srgbClr val="000000"/>
              </a:buClr>
            </a:pPr>
            <a:endParaRPr lang="en-US" sz="1600" b="1" kern="0" dirty="0">
              <a:solidFill>
                <a:srgbClr val="126DB6"/>
              </a:solidFill>
              <a:latin typeface="+mn-lt"/>
              <a:cs typeface="Arial"/>
            </a:endParaRPr>
          </a:p>
          <a:p>
            <a:pPr marL="228600" lvl="0" indent="-228600">
              <a:spcAft>
                <a:spcPts val="2800"/>
              </a:spcAft>
              <a:buClr>
                <a:srgbClr val="000000"/>
              </a:buClr>
            </a:pPr>
            <a:endParaRPr lang="en-US" sz="1600" b="1" kern="0" dirty="0">
              <a:solidFill>
                <a:srgbClr val="126DB6"/>
              </a:solidFill>
              <a:latin typeface="+mn-lt"/>
              <a:cs typeface="Arial"/>
            </a:endParaRPr>
          </a:p>
          <a:p>
            <a:pPr marL="228600" lvl="0" indent="-228600">
              <a:spcAft>
                <a:spcPts val="2800"/>
              </a:spcAft>
              <a:buClr>
                <a:srgbClr val="000000"/>
              </a:buClr>
            </a:pPr>
            <a:endParaRPr lang="en-US" sz="1600" b="1" kern="0" dirty="0">
              <a:solidFill>
                <a:srgbClr val="126DB6"/>
              </a:solidFill>
              <a:latin typeface="+mn-lt"/>
              <a:cs typeface="Arial"/>
            </a:endParaRPr>
          </a:p>
        </p:txBody>
      </p:sp>
    </p:spTree>
    <p:extLst>
      <p:ext uri="{BB962C8B-B14F-4D97-AF65-F5344CB8AC3E}">
        <p14:creationId xmlns:p14="http://schemas.microsoft.com/office/powerpoint/2010/main" val="124282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5" name="think-cell Slide" r:id="rId5" imgW="420" imgH="403" progId="TCLayout.ActiveDocument.1">
                  <p:embed/>
                </p:oleObj>
              </mc:Choice>
              <mc:Fallback>
                <p:oleObj name="think-cell Slide" r:id="rId5" imgW="420" imgH="403"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261918" y="203200"/>
            <a:ext cx="8518566" cy="838200"/>
          </a:xfrm>
        </p:spPr>
        <p:txBody>
          <a:bodyPr/>
          <a:lstStyle/>
          <a:p>
            <a:r>
              <a:rPr lang="en-US" dirty="0"/>
              <a:t>Checking In</a:t>
            </a:r>
          </a:p>
        </p:txBody>
      </p:sp>
      <p:sp>
        <p:nvSpPr>
          <p:cNvPr id="5" name="TextBox 4">
            <a:extLst>
              <a:ext uri="{FF2B5EF4-FFF2-40B4-BE49-F238E27FC236}">
                <a16:creationId xmlns:a16="http://schemas.microsoft.com/office/drawing/2014/main" id="{00A7B2FF-92A5-4C93-96A6-1B215FDD6F83}"/>
              </a:ext>
            </a:extLst>
          </p:cNvPr>
          <p:cNvSpPr txBox="1"/>
          <p:nvPr/>
        </p:nvSpPr>
        <p:spPr>
          <a:xfrm>
            <a:off x="312716" y="601693"/>
            <a:ext cx="8518566" cy="424731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latin typeface="+mn-lt"/>
              </a:rPr>
              <a:t>Spend the next few minutes silently journaling in response to the questions below:</a:t>
            </a:r>
          </a:p>
          <a:p>
            <a:endParaRPr lang="en-US" dirty="0">
              <a:latin typeface="+mn-lt"/>
            </a:endParaRPr>
          </a:p>
          <a:p>
            <a:pPr marL="342900" indent="-342900">
              <a:buAutoNum type="arabicPeriod"/>
            </a:pPr>
            <a:r>
              <a:rPr lang="en-US" dirty="0">
                <a:latin typeface="+mn-lt"/>
              </a:rPr>
              <a:t>Where am I emotionally today? What is fueling those emotions? How is my body physically responding to those emotions? (Pro tip: Check in with, but don’t dive into, your emotions. As you’re looking at yourself and assessing how you feel, back up a little. Consciously ‘look at’ your feelings as if you were viewing them from the outside. The goal is to acknowledge your emotions. Allow them to inform you, not overwhelm you.)</a:t>
            </a:r>
          </a:p>
          <a:p>
            <a:pPr marL="342900" indent="-342900">
              <a:buAutoNum type="arabicPeriod"/>
            </a:pPr>
            <a:endParaRPr lang="en-US" dirty="0">
              <a:latin typeface="+mn-lt"/>
            </a:endParaRPr>
          </a:p>
          <a:p>
            <a:pPr marL="342900" indent="-342900">
              <a:buAutoNum type="arabicPeriod"/>
            </a:pPr>
            <a:r>
              <a:rPr lang="en-US" dirty="0">
                <a:latin typeface="+mn-lt"/>
              </a:rPr>
              <a:t>What do I most need from my colleagues today, to successfully engage in the work ahead of me?</a:t>
            </a:r>
          </a:p>
          <a:p>
            <a:pPr marL="342900" indent="-342900">
              <a:buAutoNum type="arabicPeriod"/>
            </a:pPr>
            <a:endParaRPr lang="en-US" dirty="0">
              <a:latin typeface="+mn-lt"/>
            </a:endParaRPr>
          </a:p>
          <a:p>
            <a:pPr marL="342900" indent="-342900">
              <a:buAutoNum type="arabicPeriod"/>
            </a:pPr>
            <a:r>
              <a:rPr lang="en-US" dirty="0">
                <a:latin typeface="+mn-lt"/>
              </a:rPr>
              <a:t>What do I need to do to take care of myself today, so I can successfully engage in the work ahead of me?</a:t>
            </a:r>
          </a:p>
        </p:txBody>
      </p:sp>
      <p:pic>
        <p:nvPicPr>
          <p:cNvPr id="11" name="Picture 10" descr="A close up of a hillside&#10;&#10;Description automatically generated">
            <a:extLst>
              <a:ext uri="{FF2B5EF4-FFF2-40B4-BE49-F238E27FC236}">
                <a16:creationId xmlns:a16="http://schemas.microsoft.com/office/drawing/2014/main" id="{1B6EE378-065B-4529-8485-0DFDB0EE7A9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7798" b="22936"/>
          <a:stretch/>
        </p:blipFill>
        <p:spPr>
          <a:xfrm>
            <a:off x="0" y="4940300"/>
            <a:ext cx="9144000" cy="1917700"/>
          </a:xfrm>
          <a:prstGeom prst="rect">
            <a:avLst/>
          </a:prstGeom>
        </p:spPr>
      </p:pic>
      <p:sp>
        <p:nvSpPr>
          <p:cNvPr id="6" name="TextBox 5">
            <a:extLst>
              <a:ext uri="{FF2B5EF4-FFF2-40B4-BE49-F238E27FC236}">
                <a16:creationId xmlns:a16="http://schemas.microsoft.com/office/drawing/2014/main" id="{848F0184-DB83-41C4-9113-EF3051D9A786}"/>
              </a:ext>
            </a:extLst>
          </p:cNvPr>
          <p:cNvSpPr txBox="1"/>
          <p:nvPr/>
        </p:nvSpPr>
        <p:spPr>
          <a:xfrm>
            <a:off x="6794500" y="228599"/>
            <a:ext cx="20113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mn-lt"/>
              </a:rPr>
              <a:t>Handouts, Page 1</a:t>
            </a:r>
          </a:p>
        </p:txBody>
      </p:sp>
    </p:spTree>
    <p:extLst>
      <p:ext uri="{BB962C8B-B14F-4D97-AF65-F5344CB8AC3E}">
        <p14:creationId xmlns:p14="http://schemas.microsoft.com/office/powerpoint/2010/main" val="2490651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9BE9-3613-4CA6-9C96-CC2978DECC46}"/>
              </a:ext>
            </a:extLst>
          </p:cNvPr>
          <p:cNvSpPr>
            <a:spLocks noGrp="1"/>
          </p:cNvSpPr>
          <p:nvPr>
            <p:ph type="title"/>
          </p:nvPr>
        </p:nvSpPr>
        <p:spPr/>
        <p:txBody>
          <a:bodyPr/>
          <a:lstStyle/>
          <a:p>
            <a:r>
              <a:rPr lang="en-US"/>
              <a:t>Reflecting on where we’ve been and where we are today</a:t>
            </a:r>
          </a:p>
        </p:txBody>
      </p:sp>
      <p:sp>
        <p:nvSpPr>
          <p:cNvPr id="3" name="TextBox 2">
            <a:extLst>
              <a:ext uri="{FF2B5EF4-FFF2-40B4-BE49-F238E27FC236}">
                <a16:creationId xmlns:a16="http://schemas.microsoft.com/office/drawing/2014/main" id="{F9BD0D99-879E-49F2-9239-25385CAAD49B}"/>
              </a:ext>
            </a:extLst>
          </p:cNvPr>
          <p:cNvSpPr txBox="1"/>
          <p:nvPr/>
        </p:nvSpPr>
        <p:spPr>
          <a:xfrm>
            <a:off x="742950" y="812800"/>
            <a:ext cx="7658100" cy="3139321"/>
          </a:xfrm>
          <a:prstGeom prst="rect">
            <a:avLst/>
          </a:prstGeom>
          <a:noFill/>
        </p:spPr>
        <p:txBody>
          <a:bodyPr wrap="square" rtlCol="0">
            <a:spAutoFit/>
          </a:bodyPr>
          <a:lstStyle/>
          <a:p>
            <a:r>
              <a:rPr lang="en-US" b="1" dirty="0">
                <a:latin typeface="+mn-lt"/>
              </a:rPr>
              <a:t>In your small group, discuss:</a:t>
            </a:r>
          </a:p>
          <a:p>
            <a:endParaRPr lang="en-US" dirty="0">
              <a:latin typeface="+mn-lt"/>
            </a:endParaRPr>
          </a:p>
          <a:p>
            <a:pPr marL="285750" indent="-285750">
              <a:buFont typeface="Arial" panose="020B0604020202020204" pitchFamily="34" charset="0"/>
              <a:buChar char="•"/>
            </a:pPr>
            <a:r>
              <a:rPr lang="en-US" dirty="0">
                <a:latin typeface="+mn-lt"/>
              </a:rPr>
              <a:t>How did you share SEL training content with your teachers since our previous session? How did they respond? What went well, and what was challenging?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What came up for you during the journaling activity? What can your fellow cohort members do to support you? </a:t>
            </a:r>
          </a:p>
          <a:p>
            <a:pPr marL="285750" indent="-285750">
              <a:buFont typeface="Arial" panose="020B0604020202020204" pitchFamily="34" charset="0"/>
              <a:buChar char="•"/>
            </a:pPr>
            <a:endParaRPr lang="en-US" dirty="0">
              <a:latin typeface="+mn-lt"/>
            </a:endParaRPr>
          </a:p>
          <a:p>
            <a:r>
              <a:rPr lang="en-US" b="1" dirty="0">
                <a:latin typeface="+mn-lt"/>
              </a:rPr>
              <a:t>Be prepared to share highlights from your discussion with the whole group when we return.</a:t>
            </a:r>
          </a:p>
        </p:txBody>
      </p:sp>
      <p:pic>
        <p:nvPicPr>
          <p:cNvPr id="5" name="Picture 4">
            <a:extLst>
              <a:ext uri="{FF2B5EF4-FFF2-40B4-BE49-F238E27FC236}">
                <a16:creationId xmlns:a16="http://schemas.microsoft.com/office/drawing/2014/main" id="{E7E0CD87-9898-4712-81BE-7D0999ECA31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8519" y="3952121"/>
            <a:ext cx="4026961" cy="2677279"/>
          </a:xfrm>
          <a:prstGeom prst="rect">
            <a:avLst/>
          </a:prstGeom>
          <a:noFill/>
          <a:ln>
            <a:noFill/>
          </a:ln>
        </p:spPr>
      </p:pic>
    </p:spTree>
    <p:extLst>
      <p:ext uri="{BB962C8B-B14F-4D97-AF65-F5344CB8AC3E}">
        <p14:creationId xmlns:p14="http://schemas.microsoft.com/office/powerpoint/2010/main" val="67825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NTP Template 2013">
  <a:themeElements>
    <a:clrScheme name="Custom 10">
      <a:dk1>
        <a:srgbClr val="000000"/>
      </a:dk1>
      <a:lt1>
        <a:srgbClr val="FFFFFF"/>
      </a:lt1>
      <a:dk2>
        <a:srgbClr val="133558"/>
      </a:dk2>
      <a:lt2>
        <a:srgbClr val="414042"/>
      </a:lt2>
      <a:accent1>
        <a:srgbClr val="126DB6"/>
      </a:accent1>
      <a:accent2>
        <a:srgbClr val="33A4FF"/>
      </a:accent2>
      <a:accent3>
        <a:srgbClr val="C22C27"/>
      </a:accent3>
      <a:accent4>
        <a:srgbClr val="E96B2E"/>
      </a:accent4>
      <a:accent5>
        <a:srgbClr val="80831A"/>
      </a:accent5>
      <a:accent6>
        <a:srgbClr val="C0C2C4"/>
      </a:accent6>
      <a:hlink>
        <a:srgbClr val="33A4FF"/>
      </a:hlink>
      <a:folHlink>
        <a:srgbClr val="133558"/>
      </a:folHlink>
    </a:clrScheme>
    <a:fontScheme name="Nevada ECE">
      <a:majorFont>
        <a:latin typeface="Gill Sans MT"/>
        <a:ea typeface=""/>
        <a:cs typeface="Arial"/>
      </a:majorFont>
      <a:minorFont>
        <a:latin typeface="Myriad Pro"/>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algn="ctr">
          <a:solidFill>
            <a:schemeClr val="accent1"/>
          </a:solidFill>
          <a:round/>
          <a:headEnd/>
          <a:tailEnd type="triangle" w="med" len="med"/>
        </a:ln>
      </a:spPr>
      <a:bodyPr wrap="none"/>
      <a:lstStyle>
        <a:defPPr>
          <a:defRPr>
            <a:latin typeface="Book Antiqua"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Shell-2014.potx" id="{FB9691D4-E163-422A-8ED2-A65B7CBF1F56}" vid="{0E48FC8E-DE50-466A-BA12-96C187FBDB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789F2176AF1E44A3A708BCCCE15D88" ma:contentTypeVersion="12" ma:contentTypeDescription="Create a new document." ma:contentTypeScope="" ma:versionID="0af1741c8c8afd498c8a07b6fd914c08">
  <xsd:schema xmlns:xsd="http://www.w3.org/2001/XMLSchema" xmlns:xs="http://www.w3.org/2001/XMLSchema" xmlns:p="http://schemas.microsoft.com/office/2006/metadata/properties" xmlns:ns2="846b9c67-66c0-4789-8386-1bfb3dd0fbeb" xmlns:ns3="7e6763f5-80b3-468b-b5a9-ab52fef2dcb0" targetNamespace="http://schemas.microsoft.com/office/2006/metadata/properties" ma:root="true" ma:fieldsID="65779ce8eaa3824d695de404f9ee3713" ns2:_="" ns3:_="">
    <xsd:import namespace="846b9c67-66c0-4789-8386-1bfb3dd0fbeb"/>
    <xsd:import namespace="7e6763f5-80b3-468b-b5a9-ab52fef2dc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6b9c67-66c0-4789-8386-1bfb3dd0fb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6763f5-80b3-468b-b5a9-ab52fef2dc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3715AF-DC8D-4CCC-8EA7-08749CE47378}">
  <ds:schemaRefs>
    <ds:schemaRef ds:uri="http://schemas.microsoft.com/sharepoint/v3/contenttype/forms"/>
  </ds:schemaRefs>
</ds:datastoreItem>
</file>

<file path=customXml/itemProps2.xml><?xml version="1.0" encoding="utf-8"?>
<ds:datastoreItem xmlns:ds="http://schemas.openxmlformats.org/officeDocument/2006/customXml" ds:itemID="{FCCE0B47-56D0-4B5D-BBCE-24B5270A8140}">
  <ds:schemaRefs>
    <ds:schemaRef ds:uri="http://schemas.openxmlformats.org/package/2006/metadata/core-properties"/>
    <ds:schemaRef ds:uri="http://purl.org/dc/dcmitype/"/>
    <ds:schemaRef ds:uri="http://www.w3.org/XML/1998/namespace"/>
    <ds:schemaRef ds:uri="http://schemas.microsoft.com/office/2006/metadata/properties"/>
    <ds:schemaRef ds:uri="http://purl.org/dc/terms/"/>
    <ds:schemaRef ds:uri="http://purl.org/dc/elements/1.1/"/>
    <ds:schemaRef ds:uri="http://schemas.microsoft.com/office/2006/documentManagement/types"/>
    <ds:schemaRef ds:uri="http://schemas.microsoft.com/office/infopath/2007/PartnerControls"/>
    <ds:schemaRef ds:uri="7e6763f5-80b3-468b-b5a9-ab52fef2dcb0"/>
    <ds:schemaRef ds:uri="846b9c67-66c0-4789-8386-1bfb3dd0fbeb"/>
  </ds:schemaRefs>
</ds:datastoreItem>
</file>

<file path=customXml/itemProps3.xml><?xml version="1.0" encoding="utf-8"?>
<ds:datastoreItem xmlns:ds="http://schemas.openxmlformats.org/officeDocument/2006/customXml" ds:itemID="{E097C660-E320-4849-AD49-1E84AE6A16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6b9c67-66c0-4789-8386-1bfb3dd0fbeb"/>
    <ds:schemaRef ds:uri="7e6763f5-80b3-468b-b5a9-ab52fef2dc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47398</TotalTime>
  <Words>5922</Words>
  <Application>Microsoft Office PowerPoint</Application>
  <PresentationFormat>On-screen Show (4:3)</PresentationFormat>
  <Paragraphs>705</Paragraphs>
  <Slides>61</Slides>
  <Notes>61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3" baseType="lpstr">
      <vt:lpstr>Arial</vt:lpstr>
      <vt:lpstr>Book Antiqua</vt:lpstr>
      <vt:lpstr>Calibri</vt:lpstr>
      <vt:lpstr>Century Gothic</vt:lpstr>
      <vt:lpstr>Gill Sans MT</vt:lpstr>
      <vt:lpstr>Minion Pro</vt:lpstr>
      <vt:lpstr>Myriad Pro</vt:lpstr>
      <vt:lpstr>Segoe UI</vt:lpstr>
      <vt:lpstr>Symbol</vt:lpstr>
      <vt:lpstr>Wingdings</vt:lpstr>
      <vt:lpstr>TNTP Template 2013</vt:lpstr>
      <vt:lpstr>think-cell Slide</vt:lpstr>
      <vt:lpstr>Welcome to the Early Childhood SEL Leadership Series!</vt:lpstr>
      <vt:lpstr> Opening &amp; Reflection</vt:lpstr>
      <vt:lpstr>Session Objectives</vt:lpstr>
      <vt:lpstr>Cohort Agreements</vt:lpstr>
      <vt:lpstr>Agenda</vt:lpstr>
      <vt:lpstr>Icebreaker</vt:lpstr>
      <vt:lpstr>Agenda</vt:lpstr>
      <vt:lpstr>Checking In</vt:lpstr>
      <vt:lpstr>Reflecting on where we’ve been and where we are today</vt:lpstr>
      <vt:lpstr>Catching our breath</vt:lpstr>
      <vt:lpstr>Do Now</vt:lpstr>
      <vt:lpstr>Integrating Social-Emotional Skills Throughout the Day</vt:lpstr>
      <vt:lpstr>Objectives </vt:lpstr>
      <vt:lpstr>Agenda</vt:lpstr>
      <vt:lpstr>Do Now</vt:lpstr>
      <vt:lpstr>PowerPoint Presentation</vt:lpstr>
      <vt:lpstr>Why connect SEL to everything we do?</vt:lpstr>
      <vt:lpstr>Connecting this work to the Pyramid Model</vt:lpstr>
      <vt:lpstr>Agenda</vt:lpstr>
      <vt:lpstr>Revisiting the five Social-Emotional Competencies</vt:lpstr>
      <vt:lpstr>Examples of the social-emotional competencies</vt:lpstr>
      <vt:lpstr>Evidence of Social-Emotional Learning</vt:lpstr>
      <vt:lpstr>We’ve talked about the “why” and the “what”. What about the “how”?</vt:lpstr>
      <vt:lpstr>Social-emotional teaching</vt:lpstr>
      <vt:lpstr>Integration with Academics</vt:lpstr>
      <vt:lpstr>Examples of Integration with Academics</vt:lpstr>
      <vt:lpstr>Examples of Integration with Academics</vt:lpstr>
      <vt:lpstr>Reflect</vt:lpstr>
      <vt:lpstr>Break </vt:lpstr>
      <vt:lpstr>Agenda</vt:lpstr>
      <vt:lpstr>Planning to Integrate SEL with Academics</vt:lpstr>
      <vt:lpstr>Agenda</vt:lpstr>
      <vt:lpstr>“What’s Learned Here, Leaves Here”</vt:lpstr>
      <vt:lpstr>Do Now</vt:lpstr>
      <vt:lpstr> Culturally Responsive Teaching in ECE: Part 2</vt:lpstr>
      <vt:lpstr>Objectives </vt:lpstr>
      <vt:lpstr>Agenda</vt:lpstr>
      <vt:lpstr>Do Now</vt:lpstr>
      <vt:lpstr>Agenda</vt:lpstr>
      <vt:lpstr>Start with Responsive</vt:lpstr>
      <vt:lpstr>What is Culturally Responsive Teaching?</vt:lpstr>
      <vt:lpstr>A Framework for Culturally Responsive Teaching</vt:lpstr>
      <vt:lpstr>Agenda</vt:lpstr>
      <vt:lpstr>What does neuroscience tell us about trust and relationships?</vt:lpstr>
      <vt:lpstr>Rapport, Affirmation, and Validation</vt:lpstr>
      <vt:lpstr>Building Trust and Rapport</vt:lpstr>
      <vt:lpstr>Break</vt:lpstr>
      <vt:lpstr>Trust Generators</vt:lpstr>
      <vt:lpstr>Operationalizing Trust Generators</vt:lpstr>
      <vt:lpstr>Reflection</vt:lpstr>
      <vt:lpstr>Agenda</vt:lpstr>
      <vt:lpstr>“My Points of Connection”</vt:lpstr>
      <vt:lpstr>“What’s Learned Here, Leaves Here”</vt:lpstr>
      <vt:lpstr> Closing and Reflection</vt:lpstr>
      <vt:lpstr>Session Objectives</vt:lpstr>
      <vt:lpstr>Agenda</vt:lpstr>
      <vt:lpstr>Let’s look back at the content we covered today.</vt:lpstr>
      <vt:lpstr>Agenda</vt:lpstr>
      <vt:lpstr>Next steps prior to our next training:</vt:lpstr>
      <vt:lpstr>Agenda</vt:lpstr>
      <vt:lpstr>Providing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 to Facilitators:</dc:title>
  <dc:creator>Maggie Koelbl</dc:creator>
  <cp:lastModifiedBy>Maggie Koelbl</cp:lastModifiedBy>
  <cp:revision>225</cp:revision>
  <cp:lastPrinted>2020-09-16T12:39:29Z</cp:lastPrinted>
  <dcterms:created xsi:type="dcterms:W3CDTF">2020-06-09T00:36:18Z</dcterms:created>
  <dcterms:modified xsi:type="dcterms:W3CDTF">2020-12-15T16:23:32Z</dcterms:modified>
</cp:coreProperties>
</file>