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1035" r:id="rId2"/>
    <p:sldId id="981" r:id="rId3"/>
    <p:sldId id="983" r:id="rId4"/>
    <p:sldId id="1036" r:id="rId5"/>
    <p:sldId id="1037" r:id="rId6"/>
    <p:sldId id="1086" r:id="rId7"/>
    <p:sldId id="985" r:id="rId8"/>
    <p:sldId id="1016" r:id="rId9"/>
    <p:sldId id="1038" r:id="rId10"/>
    <p:sldId id="1042" r:id="rId11"/>
    <p:sldId id="1039" r:id="rId12"/>
    <p:sldId id="986" r:id="rId13"/>
    <p:sldId id="769" r:id="rId14"/>
    <p:sldId id="1000" r:id="rId15"/>
    <p:sldId id="1087" r:id="rId16"/>
    <p:sldId id="1082" r:id="rId17"/>
    <p:sldId id="1040" r:id="rId18"/>
    <p:sldId id="1080" r:id="rId19"/>
    <p:sldId id="1045" r:id="rId20"/>
    <p:sldId id="1046" r:id="rId21"/>
    <p:sldId id="1047" r:id="rId22"/>
    <p:sldId id="1048" r:id="rId23"/>
    <p:sldId id="1081" r:id="rId24"/>
    <p:sldId id="1049" r:id="rId25"/>
    <p:sldId id="1050" r:id="rId26"/>
    <p:sldId id="1051" r:id="rId27"/>
    <p:sldId id="1083" r:id="rId28"/>
    <p:sldId id="1053" r:id="rId29"/>
    <p:sldId id="1054"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9366" autoAdjust="0"/>
  </p:normalViewPr>
  <p:slideViewPr>
    <p:cSldViewPr snapToGrid="0">
      <p:cViewPr varScale="1">
        <p:scale>
          <a:sx n="46" d="100"/>
          <a:sy n="46" d="100"/>
        </p:scale>
        <p:origin x="188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996976-E6E5-445A-8026-F1487C0D368B}"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6DFCAA00-EA27-498A-9BA6-A364A6B44228}">
      <dgm:prSet phldrT="[Text]"/>
      <dgm:spPr/>
      <dgm:t>
        <a:bodyPr/>
        <a:lstStyle/>
        <a:p>
          <a:r>
            <a:rPr lang="en-US" dirty="0"/>
            <a:t>Show happiness or distress in a variety of ways</a:t>
          </a:r>
        </a:p>
      </dgm:t>
    </dgm:pt>
    <dgm:pt modelId="{B1497521-C5A7-44D4-A43A-73453E9C0C5F}" type="parTrans" cxnId="{4A8ED1C0-ACD9-4F2D-877C-DB347E336797}">
      <dgm:prSet/>
      <dgm:spPr/>
      <dgm:t>
        <a:bodyPr/>
        <a:lstStyle/>
        <a:p>
          <a:endParaRPr lang="en-US"/>
        </a:p>
      </dgm:t>
    </dgm:pt>
    <dgm:pt modelId="{B934A199-AE17-4112-B3F4-37AE83B35436}" type="sibTrans" cxnId="{4A8ED1C0-ACD9-4F2D-877C-DB347E336797}">
      <dgm:prSet/>
      <dgm:spPr/>
      <dgm:t>
        <a:bodyPr/>
        <a:lstStyle/>
        <a:p>
          <a:endParaRPr lang="en-US"/>
        </a:p>
      </dgm:t>
    </dgm:pt>
    <dgm:pt modelId="{96DF0543-ACCC-40D4-B6C5-909C5547D25B}">
      <dgm:prSet phldrT="[Text]"/>
      <dgm:spPr/>
      <dgm:t>
        <a:bodyPr/>
        <a:lstStyle/>
        <a:p>
          <a:r>
            <a:rPr lang="en-US" dirty="0"/>
            <a:t>Engages others by expressing feelings, needs, or wants verbally and/or non-verbally</a:t>
          </a:r>
        </a:p>
      </dgm:t>
    </dgm:pt>
    <dgm:pt modelId="{39F100A2-66F2-4C80-8BD2-CFE239C537C9}" type="parTrans" cxnId="{F24CF810-7933-4DB8-B3FC-27515132F266}">
      <dgm:prSet/>
      <dgm:spPr/>
      <dgm:t>
        <a:bodyPr/>
        <a:lstStyle/>
        <a:p>
          <a:endParaRPr lang="en-US"/>
        </a:p>
      </dgm:t>
    </dgm:pt>
    <dgm:pt modelId="{63F71283-59E2-44DB-BBE7-3E5EDA04E56F}" type="sibTrans" cxnId="{F24CF810-7933-4DB8-B3FC-27515132F266}">
      <dgm:prSet/>
      <dgm:spPr/>
      <dgm:t>
        <a:bodyPr/>
        <a:lstStyle/>
        <a:p>
          <a:endParaRPr lang="en-US"/>
        </a:p>
      </dgm:t>
    </dgm:pt>
    <dgm:pt modelId="{BB2F6F44-61A6-49BF-A7F6-1182D86FB398}">
      <dgm:prSet phldrT="[Text]"/>
      <dgm:spPr/>
      <dgm:t>
        <a:bodyPr/>
        <a:lstStyle/>
        <a:p>
          <a:r>
            <a:rPr lang="en-US" dirty="0"/>
            <a:t>Express a wide range of emotions including pride, shame, embarrassment, and guilt</a:t>
          </a:r>
        </a:p>
      </dgm:t>
    </dgm:pt>
    <dgm:pt modelId="{41BD5F6E-3181-4AB9-B787-C192FD6A5AC3}" type="parTrans" cxnId="{40ABB8D3-F9B5-441B-AA29-35D94411FB40}">
      <dgm:prSet/>
      <dgm:spPr/>
      <dgm:t>
        <a:bodyPr/>
        <a:lstStyle/>
        <a:p>
          <a:endParaRPr lang="en-US"/>
        </a:p>
      </dgm:t>
    </dgm:pt>
    <dgm:pt modelId="{1EBE6B10-D898-4B5C-9B6F-468F36CC16ED}" type="sibTrans" cxnId="{40ABB8D3-F9B5-441B-AA29-35D94411FB40}">
      <dgm:prSet/>
      <dgm:spPr/>
      <dgm:t>
        <a:bodyPr/>
        <a:lstStyle/>
        <a:p>
          <a:endParaRPr lang="en-US"/>
        </a:p>
      </dgm:t>
    </dgm:pt>
    <dgm:pt modelId="{C677C637-7638-4595-A827-76E245A3A459}">
      <dgm:prSet phldrT="[Text]"/>
      <dgm:spPr/>
      <dgm:t>
        <a:bodyPr/>
        <a:lstStyle/>
        <a:p>
          <a:r>
            <a:rPr lang="en-US" dirty="0"/>
            <a:t>Express</a:t>
          </a:r>
          <a:r>
            <a:rPr lang="en-US" baseline="0" dirty="0"/>
            <a:t> feelings, needs, or wants appropriately with adult guidance</a:t>
          </a:r>
          <a:endParaRPr lang="en-US" dirty="0"/>
        </a:p>
      </dgm:t>
    </dgm:pt>
    <dgm:pt modelId="{51554F4E-939C-4DF4-867B-4C5115307807}" type="parTrans" cxnId="{E99ABAC6-B366-4D1E-A87D-8CEA80389221}">
      <dgm:prSet/>
      <dgm:spPr/>
      <dgm:t>
        <a:bodyPr/>
        <a:lstStyle/>
        <a:p>
          <a:endParaRPr lang="en-US"/>
        </a:p>
      </dgm:t>
    </dgm:pt>
    <dgm:pt modelId="{B635CBDD-3205-4F2D-A4B2-14AFB51AAD29}" type="sibTrans" cxnId="{E99ABAC6-B366-4D1E-A87D-8CEA80389221}">
      <dgm:prSet/>
      <dgm:spPr/>
      <dgm:t>
        <a:bodyPr/>
        <a:lstStyle/>
        <a:p>
          <a:endParaRPr lang="en-US"/>
        </a:p>
      </dgm:t>
    </dgm:pt>
    <dgm:pt modelId="{2C9FE913-28EF-44EE-A721-53A0C6803DA0}" type="pres">
      <dgm:prSet presAssocID="{D5996976-E6E5-445A-8026-F1487C0D368B}" presName="rootnode" presStyleCnt="0">
        <dgm:presLayoutVars>
          <dgm:chMax/>
          <dgm:chPref/>
          <dgm:dir/>
          <dgm:animLvl val="lvl"/>
        </dgm:presLayoutVars>
      </dgm:prSet>
      <dgm:spPr/>
    </dgm:pt>
    <dgm:pt modelId="{3F2A98B8-BB97-42DA-8CB6-8FAAC211C59B}" type="pres">
      <dgm:prSet presAssocID="{6DFCAA00-EA27-498A-9BA6-A364A6B44228}" presName="composite" presStyleCnt="0"/>
      <dgm:spPr/>
    </dgm:pt>
    <dgm:pt modelId="{0E6D12DC-6AF9-4987-9409-0381984EF3A0}" type="pres">
      <dgm:prSet presAssocID="{6DFCAA00-EA27-498A-9BA6-A364A6B44228}" presName="LShape" presStyleLbl="alignNode1" presStyleIdx="0" presStyleCnt="7"/>
      <dgm:spPr/>
    </dgm:pt>
    <dgm:pt modelId="{EE7DD0BC-A3A4-4B6C-B611-445A654F9ECB}" type="pres">
      <dgm:prSet presAssocID="{6DFCAA00-EA27-498A-9BA6-A364A6B44228}" presName="ParentText" presStyleLbl="revTx" presStyleIdx="0" presStyleCnt="4">
        <dgm:presLayoutVars>
          <dgm:chMax val="0"/>
          <dgm:chPref val="0"/>
          <dgm:bulletEnabled val="1"/>
        </dgm:presLayoutVars>
      </dgm:prSet>
      <dgm:spPr/>
    </dgm:pt>
    <dgm:pt modelId="{1EDDAC45-5430-469F-83D9-825243E6ED04}" type="pres">
      <dgm:prSet presAssocID="{6DFCAA00-EA27-498A-9BA6-A364A6B44228}" presName="Triangle" presStyleLbl="alignNode1" presStyleIdx="1" presStyleCnt="7"/>
      <dgm:spPr/>
    </dgm:pt>
    <dgm:pt modelId="{B894B404-87F8-4B5D-96C1-AA2B00A74FFC}" type="pres">
      <dgm:prSet presAssocID="{B934A199-AE17-4112-B3F4-37AE83B35436}" presName="sibTrans" presStyleCnt="0"/>
      <dgm:spPr/>
    </dgm:pt>
    <dgm:pt modelId="{2B60009E-3A7A-44E0-9242-F8C0FBD5EC5D}" type="pres">
      <dgm:prSet presAssocID="{B934A199-AE17-4112-B3F4-37AE83B35436}" presName="space" presStyleCnt="0"/>
      <dgm:spPr/>
    </dgm:pt>
    <dgm:pt modelId="{B642753C-E91B-4D60-9E07-57E0A4C7B9F6}" type="pres">
      <dgm:prSet presAssocID="{96DF0543-ACCC-40D4-B6C5-909C5547D25B}" presName="composite" presStyleCnt="0"/>
      <dgm:spPr/>
    </dgm:pt>
    <dgm:pt modelId="{F1EE0DF8-0391-41CB-8A6E-F47A9E8842D4}" type="pres">
      <dgm:prSet presAssocID="{96DF0543-ACCC-40D4-B6C5-909C5547D25B}" presName="LShape" presStyleLbl="alignNode1" presStyleIdx="2" presStyleCnt="7" custLinFactNeighborX="1154" custLinFactNeighborY="541"/>
      <dgm:spPr/>
    </dgm:pt>
    <dgm:pt modelId="{5AF664B3-21FA-4642-9752-3F5A60DDAD08}" type="pres">
      <dgm:prSet presAssocID="{96DF0543-ACCC-40D4-B6C5-909C5547D25B}" presName="ParentText" presStyleLbl="revTx" presStyleIdx="1" presStyleCnt="4">
        <dgm:presLayoutVars>
          <dgm:chMax val="0"/>
          <dgm:chPref val="0"/>
          <dgm:bulletEnabled val="1"/>
        </dgm:presLayoutVars>
      </dgm:prSet>
      <dgm:spPr/>
    </dgm:pt>
    <dgm:pt modelId="{9C76C64B-BCC4-404D-B830-4559B0EC4E9A}" type="pres">
      <dgm:prSet presAssocID="{96DF0543-ACCC-40D4-B6C5-909C5547D25B}" presName="Triangle" presStyleLbl="alignNode1" presStyleIdx="3" presStyleCnt="7"/>
      <dgm:spPr/>
    </dgm:pt>
    <dgm:pt modelId="{17776154-7465-40A0-AA25-24514782CF9A}" type="pres">
      <dgm:prSet presAssocID="{63F71283-59E2-44DB-BBE7-3E5EDA04E56F}" presName="sibTrans" presStyleCnt="0"/>
      <dgm:spPr/>
    </dgm:pt>
    <dgm:pt modelId="{CAE71C58-A3F4-44DB-A885-741C1B8B7F28}" type="pres">
      <dgm:prSet presAssocID="{63F71283-59E2-44DB-BBE7-3E5EDA04E56F}" presName="space" presStyleCnt="0"/>
      <dgm:spPr/>
    </dgm:pt>
    <dgm:pt modelId="{1A2FC38D-D93D-4F73-8D07-DB8AB11DC55A}" type="pres">
      <dgm:prSet presAssocID="{BB2F6F44-61A6-49BF-A7F6-1182D86FB398}" presName="composite" presStyleCnt="0"/>
      <dgm:spPr/>
    </dgm:pt>
    <dgm:pt modelId="{2E783567-D06E-4CBE-A180-58C31E12083D}" type="pres">
      <dgm:prSet presAssocID="{BB2F6F44-61A6-49BF-A7F6-1182D86FB398}" presName="LShape" presStyleLbl="alignNode1" presStyleIdx="4" presStyleCnt="7"/>
      <dgm:spPr/>
    </dgm:pt>
    <dgm:pt modelId="{D0BEDB2C-D042-4837-9178-3D9F35A9BB45}" type="pres">
      <dgm:prSet presAssocID="{BB2F6F44-61A6-49BF-A7F6-1182D86FB398}" presName="ParentText" presStyleLbl="revTx" presStyleIdx="2" presStyleCnt="4">
        <dgm:presLayoutVars>
          <dgm:chMax val="0"/>
          <dgm:chPref val="0"/>
          <dgm:bulletEnabled val="1"/>
        </dgm:presLayoutVars>
      </dgm:prSet>
      <dgm:spPr/>
    </dgm:pt>
    <dgm:pt modelId="{C346E13F-5DCC-4142-A9EF-60874E121D24}" type="pres">
      <dgm:prSet presAssocID="{BB2F6F44-61A6-49BF-A7F6-1182D86FB398}" presName="Triangle" presStyleLbl="alignNode1" presStyleIdx="5" presStyleCnt="7"/>
      <dgm:spPr/>
    </dgm:pt>
    <dgm:pt modelId="{727F655C-70A5-476E-BE4E-9B8F21265EAA}" type="pres">
      <dgm:prSet presAssocID="{1EBE6B10-D898-4B5C-9B6F-468F36CC16ED}" presName="sibTrans" presStyleCnt="0"/>
      <dgm:spPr/>
    </dgm:pt>
    <dgm:pt modelId="{CB2289E8-CC17-4E7C-A16E-2375DC0CB791}" type="pres">
      <dgm:prSet presAssocID="{1EBE6B10-D898-4B5C-9B6F-468F36CC16ED}" presName="space" presStyleCnt="0"/>
      <dgm:spPr/>
    </dgm:pt>
    <dgm:pt modelId="{490FC0DE-0C99-43D4-8A8B-67A0C5330D0F}" type="pres">
      <dgm:prSet presAssocID="{C677C637-7638-4595-A827-76E245A3A459}" presName="composite" presStyleCnt="0"/>
      <dgm:spPr/>
    </dgm:pt>
    <dgm:pt modelId="{620A20CA-A040-4DB9-A7A0-B5A4162ACAC5}" type="pres">
      <dgm:prSet presAssocID="{C677C637-7638-4595-A827-76E245A3A459}" presName="LShape" presStyleLbl="alignNode1" presStyleIdx="6" presStyleCnt="7"/>
      <dgm:spPr/>
    </dgm:pt>
    <dgm:pt modelId="{A0A3A844-4788-4DEA-8348-FBE57F4F5232}" type="pres">
      <dgm:prSet presAssocID="{C677C637-7638-4595-A827-76E245A3A459}" presName="ParentText" presStyleLbl="revTx" presStyleIdx="3" presStyleCnt="4">
        <dgm:presLayoutVars>
          <dgm:chMax val="0"/>
          <dgm:chPref val="0"/>
          <dgm:bulletEnabled val="1"/>
        </dgm:presLayoutVars>
      </dgm:prSet>
      <dgm:spPr/>
    </dgm:pt>
  </dgm:ptLst>
  <dgm:cxnLst>
    <dgm:cxn modelId="{F24CF810-7933-4DB8-B3FC-27515132F266}" srcId="{D5996976-E6E5-445A-8026-F1487C0D368B}" destId="{96DF0543-ACCC-40D4-B6C5-909C5547D25B}" srcOrd="1" destOrd="0" parTransId="{39F100A2-66F2-4C80-8BD2-CFE239C537C9}" sibTransId="{63F71283-59E2-44DB-BBE7-3E5EDA04E56F}"/>
    <dgm:cxn modelId="{34149A64-16CB-436C-98FC-FF79CB34D9CC}" type="presOf" srcId="{D5996976-E6E5-445A-8026-F1487C0D368B}" destId="{2C9FE913-28EF-44EE-A721-53A0C6803DA0}" srcOrd="0" destOrd="0" presId="urn:microsoft.com/office/officeart/2009/3/layout/StepUpProcess"/>
    <dgm:cxn modelId="{24B901C0-1EDE-41E1-BEFD-3422BDD3AA6F}" type="presOf" srcId="{6DFCAA00-EA27-498A-9BA6-A364A6B44228}" destId="{EE7DD0BC-A3A4-4B6C-B611-445A654F9ECB}" srcOrd="0" destOrd="0" presId="urn:microsoft.com/office/officeart/2009/3/layout/StepUpProcess"/>
    <dgm:cxn modelId="{4A8ED1C0-ACD9-4F2D-877C-DB347E336797}" srcId="{D5996976-E6E5-445A-8026-F1487C0D368B}" destId="{6DFCAA00-EA27-498A-9BA6-A364A6B44228}" srcOrd="0" destOrd="0" parTransId="{B1497521-C5A7-44D4-A43A-73453E9C0C5F}" sibTransId="{B934A199-AE17-4112-B3F4-37AE83B35436}"/>
    <dgm:cxn modelId="{E99ABAC6-B366-4D1E-A87D-8CEA80389221}" srcId="{D5996976-E6E5-445A-8026-F1487C0D368B}" destId="{C677C637-7638-4595-A827-76E245A3A459}" srcOrd="3" destOrd="0" parTransId="{51554F4E-939C-4DF4-867B-4C5115307807}" sibTransId="{B635CBDD-3205-4F2D-A4B2-14AFB51AAD29}"/>
    <dgm:cxn modelId="{5CA2A0CC-4119-4B95-A9D8-74DC016BCBFE}" type="presOf" srcId="{BB2F6F44-61A6-49BF-A7F6-1182D86FB398}" destId="{D0BEDB2C-D042-4837-9178-3D9F35A9BB45}" srcOrd="0" destOrd="0" presId="urn:microsoft.com/office/officeart/2009/3/layout/StepUpProcess"/>
    <dgm:cxn modelId="{40ABB8D3-F9B5-441B-AA29-35D94411FB40}" srcId="{D5996976-E6E5-445A-8026-F1487C0D368B}" destId="{BB2F6F44-61A6-49BF-A7F6-1182D86FB398}" srcOrd="2" destOrd="0" parTransId="{41BD5F6E-3181-4AB9-B787-C192FD6A5AC3}" sibTransId="{1EBE6B10-D898-4B5C-9B6F-468F36CC16ED}"/>
    <dgm:cxn modelId="{FBB6E3DE-84FE-480A-A907-A68CE60777C4}" type="presOf" srcId="{96DF0543-ACCC-40D4-B6C5-909C5547D25B}" destId="{5AF664B3-21FA-4642-9752-3F5A60DDAD08}" srcOrd="0" destOrd="0" presId="urn:microsoft.com/office/officeart/2009/3/layout/StepUpProcess"/>
    <dgm:cxn modelId="{588F56F1-C26C-45DE-A5F7-C3F0EDDC592A}" type="presOf" srcId="{C677C637-7638-4595-A827-76E245A3A459}" destId="{A0A3A844-4788-4DEA-8348-FBE57F4F5232}" srcOrd="0" destOrd="0" presId="urn:microsoft.com/office/officeart/2009/3/layout/StepUpProcess"/>
    <dgm:cxn modelId="{92AF18CF-E52A-4BCD-B3BA-8CEB1C58DE13}" type="presParOf" srcId="{2C9FE913-28EF-44EE-A721-53A0C6803DA0}" destId="{3F2A98B8-BB97-42DA-8CB6-8FAAC211C59B}" srcOrd="0" destOrd="0" presId="urn:microsoft.com/office/officeart/2009/3/layout/StepUpProcess"/>
    <dgm:cxn modelId="{F7E8B651-1E2C-422B-94FB-6CBD9E1CDCB3}" type="presParOf" srcId="{3F2A98B8-BB97-42DA-8CB6-8FAAC211C59B}" destId="{0E6D12DC-6AF9-4987-9409-0381984EF3A0}" srcOrd="0" destOrd="0" presId="urn:microsoft.com/office/officeart/2009/3/layout/StepUpProcess"/>
    <dgm:cxn modelId="{75AEFBDA-193E-4A70-9219-4485FFE6FD48}" type="presParOf" srcId="{3F2A98B8-BB97-42DA-8CB6-8FAAC211C59B}" destId="{EE7DD0BC-A3A4-4B6C-B611-445A654F9ECB}" srcOrd="1" destOrd="0" presId="urn:microsoft.com/office/officeart/2009/3/layout/StepUpProcess"/>
    <dgm:cxn modelId="{61D24FBB-7192-4D75-A730-4EC46FF26550}" type="presParOf" srcId="{3F2A98B8-BB97-42DA-8CB6-8FAAC211C59B}" destId="{1EDDAC45-5430-469F-83D9-825243E6ED04}" srcOrd="2" destOrd="0" presId="urn:microsoft.com/office/officeart/2009/3/layout/StepUpProcess"/>
    <dgm:cxn modelId="{021D01A4-4F85-4AEB-89BD-5996D4BC9A26}" type="presParOf" srcId="{2C9FE913-28EF-44EE-A721-53A0C6803DA0}" destId="{B894B404-87F8-4B5D-96C1-AA2B00A74FFC}" srcOrd="1" destOrd="0" presId="urn:microsoft.com/office/officeart/2009/3/layout/StepUpProcess"/>
    <dgm:cxn modelId="{686D258A-0DAB-4D87-804D-D2A7F393F643}" type="presParOf" srcId="{B894B404-87F8-4B5D-96C1-AA2B00A74FFC}" destId="{2B60009E-3A7A-44E0-9242-F8C0FBD5EC5D}" srcOrd="0" destOrd="0" presId="urn:microsoft.com/office/officeart/2009/3/layout/StepUpProcess"/>
    <dgm:cxn modelId="{7F9FAB83-77B3-4CB8-9EF7-AB85B038B58F}" type="presParOf" srcId="{2C9FE913-28EF-44EE-A721-53A0C6803DA0}" destId="{B642753C-E91B-4D60-9E07-57E0A4C7B9F6}" srcOrd="2" destOrd="0" presId="urn:microsoft.com/office/officeart/2009/3/layout/StepUpProcess"/>
    <dgm:cxn modelId="{CB93322E-17BB-41C1-8E06-699431023386}" type="presParOf" srcId="{B642753C-E91B-4D60-9E07-57E0A4C7B9F6}" destId="{F1EE0DF8-0391-41CB-8A6E-F47A9E8842D4}" srcOrd="0" destOrd="0" presId="urn:microsoft.com/office/officeart/2009/3/layout/StepUpProcess"/>
    <dgm:cxn modelId="{0A3E4AE0-231F-436F-B0FA-E5EDC6EF3325}" type="presParOf" srcId="{B642753C-E91B-4D60-9E07-57E0A4C7B9F6}" destId="{5AF664B3-21FA-4642-9752-3F5A60DDAD08}" srcOrd="1" destOrd="0" presId="urn:microsoft.com/office/officeart/2009/3/layout/StepUpProcess"/>
    <dgm:cxn modelId="{4B1BE8A0-7B5A-4509-8320-B0616B46C6E9}" type="presParOf" srcId="{B642753C-E91B-4D60-9E07-57E0A4C7B9F6}" destId="{9C76C64B-BCC4-404D-B830-4559B0EC4E9A}" srcOrd="2" destOrd="0" presId="urn:microsoft.com/office/officeart/2009/3/layout/StepUpProcess"/>
    <dgm:cxn modelId="{69E9D2E2-3B0E-4A30-A09E-D6A6F9EA8ADD}" type="presParOf" srcId="{2C9FE913-28EF-44EE-A721-53A0C6803DA0}" destId="{17776154-7465-40A0-AA25-24514782CF9A}" srcOrd="3" destOrd="0" presId="urn:microsoft.com/office/officeart/2009/3/layout/StepUpProcess"/>
    <dgm:cxn modelId="{0BDE169C-C50E-402B-9642-353F2A1510AA}" type="presParOf" srcId="{17776154-7465-40A0-AA25-24514782CF9A}" destId="{CAE71C58-A3F4-44DB-A885-741C1B8B7F28}" srcOrd="0" destOrd="0" presId="urn:microsoft.com/office/officeart/2009/3/layout/StepUpProcess"/>
    <dgm:cxn modelId="{0FE3136E-0174-4E19-92E6-E2C08323962D}" type="presParOf" srcId="{2C9FE913-28EF-44EE-A721-53A0C6803DA0}" destId="{1A2FC38D-D93D-4F73-8D07-DB8AB11DC55A}" srcOrd="4" destOrd="0" presId="urn:microsoft.com/office/officeart/2009/3/layout/StepUpProcess"/>
    <dgm:cxn modelId="{D55FEFD1-FF40-4ADA-9D1B-3E5600DA68C4}" type="presParOf" srcId="{1A2FC38D-D93D-4F73-8D07-DB8AB11DC55A}" destId="{2E783567-D06E-4CBE-A180-58C31E12083D}" srcOrd="0" destOrd="0" presId="urn:microsoft.com/office/officeart/2009/3/layout/StepUpProcess"/>
    <dgm:cxn modelId="{47597CE0-3B81-4002-A6A6-9A9238E0C399}" type="presParOf" srcId="{1A2FC38D-D93D-4F73-8D07-DB8AB11DC55A}" destId="{D0BEDB2C-D042-4837-9178-3D9F35A9BB45}" srcOrd="1" destOrd="0" presId="urn:microsoft.com/office/officeart/2009/3/layout/StepUpProcess"/>
    <dgm:cxn modelId="{15A0565A-0317-471D-A3FE-44D90FBE681B}" type="presParOf" srcId="{1A2FC38D-D93D-4F73-8D07-DB8AB11DC55A}" destId="{C346E13F-5DCC-4142-A9EF-60874E121D24}" srcOrd="2" destOrd="0" presId="urn:microsoft.com/office/officeart/2009/3/layout/StepUpProcess"/>
    <dgm:cxn modelId="{9406A7FD-81DC-4DC6-A6E9-F94C90FD6169}" type="presParOf" srcId="{2C9FE913-28EF-44EE-A721-53A0C6803DA0}" destId="{727F655C-70A5-476E-BE4E-9B8F21265EAA}" srcOrd="5" destOrd="0" presId="urn:microsoft.com/office/officeart/2009/3/layout/StepUpProcess"/>
    <dgm:cxn modelId="{8A45349E-77A8-4B97-B731-9775E2EFA5BF}" type="presParOf" srcId="{727F655C-70A5-476E-BE4E-9B8F21265EAA}" destId="{CB2289E8-CC17-4E7C-A16E-2375DC0CB791}" srcOrd="0" destOrd="0" presId="urn:microsoft.com/office/officeart/2009/3/layout/StepUpProcess"/>
    <dgm:cxn modelId="{E406FB05-69EC-4ACF-A2E9-B6EBBF5D2A68}" type="presParOf" srcId="{2C9FE913-28EF-44EE-A721-53A0C6803DA0}" destId="{490FC0DE-0C99-43D4-8A8B-67A0C5330D0F}" srcOrd="6" destOrd="0" presId="urn:microsoft.com/office/officeart/2009/3/layout/StepUpProcess"/>
    <dgm:cxn modelId="{F7E70920-7C00-47B9-8ABB-9AF8FC87B00C}" type="presParOf" srcId="{490FC0DE-0C99-43D4-8A8B-67A0C5330D0F}" destId="{620A20CA-A040-4DB9-A7A0-B5A4162ACAC5}" srcOrd="0" destOrd="0" presId="urn:microsoft.com/office/officeart/2009/3/layout/StepUpProcess"/>
    <dgm:cxn modelId="{FFF8FAD0-E123-47B6-9851-206DEECC94BF}" type="presParOf" srcId="{490FC0DE-0C99-43D4-8A8B-67A0C5330D0F}" destId="{A0A3A844-4788-4DEA-8348-FBE57F4F5232}"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AF59DF-8940-4A52-A01A-D013C7087104}" type="doc">
      <dgm:prSet loTypeId="urn:microsoft.com/office/officeart/2005/8/layout/default" loCatId="list" qsTypeId="urn:microsoft.com/office/officeart/2005/8/quickstyle/simple2" qsCatId="simple" csTypeId="urn:microsoft.com/office/officeart/2005/8/colors/accent1_3" csCatId="accent1" phldr="1"/>
      <dgm:spPr/>
      <dgm:t>
        <a:bodyPr/>
        <a:lstStyle/>
        <a:p>
          <a:endParaRPr lang="en-US"/>
        </a:p>
      </dgm:t>
    </dgm:pt>
    <dgm:pt modelId="{CEFC9BAD-41D3-4A17-8288-10F5E3209CE2}">
      <dgm:prSet phldrT="[Text]"/>
      <dgm:spPr/>
      <dgm:t>
        <a:bodyPr/>
        <a:lstStyle/>
        <a:p>
          <a:r>
            <a:rPr lang="en-US" b="1" dirty="0"/>
            <a:t>Explicit SEL Skills Instruction</a:t>
          </a:r>
        </a:p>
      </dgm:t>
    </dgm:pt>
    <dgm:pt modelId="{F5181987-6EDB-4921-87FC-C4D0C79273B4}" type="parTrans" cxnId="{11183473-30F1-4881-83FE-CAC8A183F5FB}">
      <dgm:prSet/>
      <dgm:spPr/>
      <dgm:t>
        <a:bodyPr/>
        <a:lstStyle/>
        <a:p>
          <a:endParaRPr lang="en-US"/>
        </a:p>
      </dgm:t>
    </dgm:pt>
    <dgm:pt modelId="{3C909987-3AE4-4A01-B7BD-743A20FCD641}" type="sibTrans" cxnId="{11183473-30F1-4881-83FE-CAC8A183F5FB}">
      <dgm:prSet/>
      <dgm:spPr/>
      <dgm:t>
        <a:bodyPr/>
        <a:lstStyle/>
        <a:p>
          <a:endParaRPr lang="en-US"/>
        </a:p>
      </dgm:t>
    </dgm:pt>
    <dgm:pt modelId="{0AD9239E-917E-4A62-A2E6-2C1A30CAD0AC}">
      <dgm:prSet phldrT="[Text]"/>
      <dgm:spPr/>
      <dgm:t>
        <a:bodyPr/>
        <a:lstStyle/>
        <a:p>
          <a:r>
            <a:rPr lang="en-US" b="1" dirty="0"/>
            <a:t>Specific, planned activities </a:t>
          </a:r>
          <a:r>
            <a:rPr lang="en-US" dirty="0"/>
            <a:t>for large or small groups of children to teach and practice a </a:t>
          </a:r>
          <a:r>
            <a:rPr lang="en-US" b="1" dirty="0"/>
            <a:t>targeted social-emotional skill</a:t>
          </a:r>
        </a:p>
      </dgm:t>
    </dgm:pt>
    <dgm:pt modelId="{6330592C-604A-4BA9-A76B-5CCB70B0B306}" type="parTrans" cxnId="{3C76883E-293F-4CDD-88B4-7D7F839F1EF3}">
      <dgm:prSet/>
      <dgm:spPr/>
      <dgm:t>
        <a:bodyPr/>
        <a:lstStyle/>
        <a:p>
          <a:endParaRPr lang="en-US"/>
        </a:p>
      </dgm:t>
    </dgm:pt>
    <dgm:pt modelId="{B63D870B-DD9E-4824-8110-6C4507035CBF}" type="sibTrans" cxnId="{3C76883E-293F-4CDD-88B4-7D7F839F1EF3}">
      <dgm:prSet/>
      <dgm:spPr/>
      <dgm:t>
        <a:bodyPr/>
        <a:lstStyle/>
        <a:p>
          <a:endParaRPr lang="en-US"/>
        </a:p>
      </dgm:t>
    </dgm:pt>
    <dgm:pt modelId="{E0E174AD-3E46-41FF-A9FB-06E0A172175F}">
      <dgm:prSet phldrT="[Text]"/>
      <dgm:spPr/>
      <dgm:t>
        <a:bodyPr/>
        <a:lstStyle/>
        <a:p>
          <a:r>
            <a:rPr lang="en-US" b="1" dirty="0"/>
            <a:t>Teacher Instructional Practices</a:t>
          </a:r>
        </a:p>
      </dgm:t>
    </dgm:pt>
    <dgm:pt modelId="{5C222248-5C3D-481B-B37C-E6F3AEBC812F}" type="parTrans" cxnId="{93DDF5D5-4636-43AD-913C-9E49813BD3B9}">
      <dgm:prSet/>
      <dgm:spPr/>
      <dgm:t>
        <a:bodyPr/>
        <a:lstStyle/>
        <a:p>
          <a:endParaRPr lang="en-US"/>
        </a:p>
      </dgm:t>
    </dgm:pt>
    <dgm:pt modelId="{722AA8CC-2867-4B35-8620-C74227A6744D}" type="sibTrans" cxnId="{93DDF5D5-4636-43AD-913C-9E49813BD3B9}">
      <dgm:prSet/>
      <dgm:spPr/>
      <dgm:t>
        <a:bodyPr/>
        <a:lstStyle/>
        <a:p>
          <a:endParaRPr lang="en-US"/>
        </a:p>
      </dgm:t>
    </dgm:pt>
    <dgm:pt modelId="{55C5792C-1238-4ED7-BF02-16903D135B7C}">
      <dgm:prSet phldrT="[Text]"/>
      <dgm:spPr/>
      <dgm:t>
        <a:bodyPr/>
        <a:lstStyle/>
        <a:p>
          <a:r>
            <a:rPr lang="en-US" dirty="0"/>
            <a:t>Noticing and capitalizing on naturally occurring opportunities </a:t>
          </a:r>
          <a:r>
            <a:rPr lang="en-US" b="1" dirty="0"/>
            <a:t>(“teachable moments”)</a:t>
          </a:r>
        </a:p>
      </dgm:t>
    </dgm:pt>
    <dgm:pt modelId="{C31B6DCB-C1D4-4BE5-8AA5-D88C0000F7A8}" type="parTrans" cxnId="{12734313-82D0-45A1-86FA-811AD0585C0F}">
      <dgm:prSet/>
      <dgm:spPr/>
      <dgm:t>
        <a:bodyPr/>
        <a:lstStyle/>
        <a:p>
          <a:endParaRPr lang="en-US"/>
        </a:p>
      </dgm:t>
    </dgm:pt>
    <dgm:pt modelId="{AA5AF27F-7F3A-42A8-A401-4F56C497FD35}" type="sibTrans" cxnId="{12734313-82D0-45A1-86FA-811AD0585C0F}">
      <dgm:prSet/>
      <dgm:spPr/>
      <dgm:t>
        <a:bodyPr/>
        <a:lstStyle/>
        <a:p>
          <a:endParaRPr lang="en-US"/>
        </a:p>
      </dgm:t>
    </dgm:pt>
    <dgm:pt modelId="{04EBDEFA-D80D-43A9-A77B-2F9697965B08}">
      <dgm:prSet phldrT="[Text]"/>
      <dgm:spPr/>
      <dgm:t>
        <a:bodyPr/>
        <a:lstStyle/>
        <a:p>
          <a:r>
            <a:rPr lang="en-US" dirty="0"/>
            <a:t>Promoting SEL through </a:t>
          </a:r>
          <a:r>
            <a:rPr lang="en-US" b="1" dirty="0"/>
            <a:t>interactions and relationships</a:t>
          </a:r>
        </a:p>
      </dgm:t>
    </dgm:pt>
    <dgm:pt modelId="{CC93AEA0-B2B5-49DD-BB23-4C959928614D}" type="parTrans" cxnId="{5EE7CE06-D92B-4C25-AC7F-19F604D1D803}">
      <dgm:prSet/>
      <dgm:spPr/>
      <dgm:t>
        <a:bodyPr/>
        <a:lstStyle/>
        <a:p>
          <a:endParaRPr lang="en-US"/>
        </a:p>
      </dgm:t>
    </dgm:pt>
    <dgm:pt modelId="{3084F3CF-BA47-4808-A253-4A86099F604F}" type="sibTrans" cxnId="{5EE7CE06-D92B-4C25-AC7F-19F604D1D803}">
      <dgm:prSet/>
      <dgm:spPr/>
      <dgm:t>
        <a:bodyPr/>
        <a:lstStyle/>
        <a:p>
          <a:endParaRPr lang="en-US"/>
        </a:p>
      </dgm:t>
    </dgm:pt>
    <dgm:pt modelId="{927D658D-493F-4936-A1C4-BE83D61E0E83}">
      <dgm:prSet phldrT="[Text]"/>
      <dgm:spPr/>
      <dgm:t>
        <a:bodyPr/>
        <a:lstStyle/>
        <a:p>
          <a:r>
            <a:rPr lang="en-US" b="1" dirty="0"/>
            <a:t>Integration with Academics</a:t>
          </a:r>
        </a:p>
      </dgm:t>
    </dgm:pt>
    <dgm:pt modelId="{53F967A7-FD5C-48D9-B416-911B17D0D99D}" type="parTrans" cxnId="{0CAFBC6A-20B7-4502-83BC-973DB79A2A02}">
      <dgm:prSet/>
      <dgm:spPr/>
      <dgm:t>
        <a:bodyPr/>
        <a:lstStyle/>
        <a:p>
          <a:endParaRPr lang="en-US"/>
        </a:p>
      </dgm:t>
    </dgm:pt>
    <dgm:pt modelId="{DB109230-16AC-47EA-8B36-FB913E1A243D}" type="sibTrans" cxnId="{0CAFBC6A-20B7-4502-83BC-973DB79A2A02}">
      <dgm:prSet/>
      <dgm:spPr/>
      <dgm:t>
        <a:bodyPr/>
        <a:lstStyle/>
        <a:p>
          <a:endParaRPr lang="en-US"/>
        </a:p>
      </dgm:t>
    </dgm:pt>
    <dgm:pt modelId="{65F5D86D-5C9A-40FF-8276-6013C8EA26A9}">
      <dgm:prSet phldrT="[Text]"/>
      <dgm:spPr/>
      <dgm:t>
        <a:bodyPr/>
        <a:lstStyle/>
        <a:p>
          <a:r>
            <a:rPr lang="en-US" dirty="0"/>
            <a:t>Reinforcing opportunities for </a:t>
          </a:r>
          <a:r>
            <a:rPr lang="en-US" b="1" dirty="0"/>
            <a:t>SEL throughout the entire day</a:t>
          </a:r>
        </a:p>
      </dgm:t>
    </dgm:pt>
    <dgm:pt modelId="{01E88DDA-7210-4365-83A9-9F7D38A05C8E}" type="parTrans" cxnId="{3F877912-DC8F-4E0D-A55E-E09B66F14C71}">
      <dgm:prSet/>
      <dgm:spPr/>
      <dgm:t>
        <a:bodyPr/>
        <a:lstStyle/>
        <a:p>
          <a:endParaRPr lang="en-US"/>
        </a:p>
      </dgm:t>
    </dgm:pt>
    <dgm:pt modelId="{582192EB-F494-406B-B453-CBCF4943B0BE}" type="sibTrans" cxnId="{3F877912-DC8F-4E0D-A55E-E09B66F14C71}">
      <dgm:prSet/>
      <dgm:spPr/>
      <dgm:t>
        <a:bodyPr/>
        <a:lstStyle/>
        <a:p>
          <a:endParaRPr lang="en-US"/>
        </a:p>
      </dgm:t>
    </dgm:pt>
    <dgm:pt modelId="{6BB9CEC1-2149-416C-9E65-039D3257B0C8}">
      <dgm:prSet phldrT="[Text]"/>
      <dgm:spPr/>
      <dgm:t>
        <a:bodyPr/>
        <a:lstStyle/>
        <a:p>
          <a:r>
            <a:rPr lang="en-US" dirty="0"/>
            <a:t>Intentionally </a:t>
          </a:r>
          <a:r>
            <a:rPr lang="en-US" b="1" dirty="0"/>
            <a:t>planning for SEL practice </a:t>
          </a:r>
          <a:r>
            <a:rPr lang="en-US" dirty="0"/>
            <a:t>during centers, reading and literacy, math, science, social studies, etc.</a:t>
          </a:r>
        </a:p>
      </dgm:t>
    </dgm:pt>
    <dgm:pt modelId="{D5AB7D1B-2324-40F2-A6E0-544753A5755E}" type="parTrans" cxnId="{A0E08544-FC0D-4E5A-8FDB-1DF32D779FD9}">
      <dgm:prSet/>
      <dgm:spPr/>
      <dgm:t>
        <a:bodyPr/>
        <a:lstStyle/>
        <a:p>
          <a:endParaRPr lang="en-US"/>
        </a:p>
      </dgm:t>
    </dgm:pt>
    <dgm:pt modelId="{9E6689F8-2E0B-4820-9AE2-1C45DD0DBC75}" type="sibTrans" cxnId="{A0E08544-FC0D-4E5A-8FDB-1DF32D779FD9}">
      <dgm:prSet/>
      <dgm:spPr/>
      <dgm:t>
        <a:bodyPr/>
        <a:lstStyle/>
        <a:p>
          <a:endParaRPr lang="en-US"/>
        </a:p>
      </dgm:t>
    </dgm:pt>
    <dgm:pt modelId="{D347EF00-6B04-4B0A-AFAC-76F89E703185}">
      <dgm:prSet phldrT="[Text]"/>
      <dgm:spPr/>
      <dgm:t>
        <a:bodyPr/>
        <a:lstStyle/>
        <a:p>
          <a:r>
            <a:rPr lang="en-US" b="1" dirty="0"/>
            <a:t>Organizational, Culture, and Climate Strategies</a:t>
          </a:r>
        </a:p>
      </dgm:t>
    </dgm:pt>
    <dgm:pt modelId="{D389A627-22EE-43AC-85B8-09863D47E0C4}" type="parTrans" cxnId="{91C9F285-F292-4F62-8A7F-9B7CCC6C810C}">
      <dgm:prSet/>
      <dgm:spPr/>
      <dgm:t>
        <a:bodyPr/>
        <a:lstStyle/>
        <a:p>
          <a:endParaRPr lang="en-US"/>
        </a:p>
      </dgm:t>
    </dgm:pt>
    <dgm:pt modelId="{A8FC2E69-D32A-4CD4-899F-DABFAFB7FA6A}" type="sibTrans" cxnId="{91C9F285-F292-4F62-8A7F-9B7CCC6C810C}">
      <dgm:prSet/>
      <dgm:spPr/>
      <dgm:t>
        <a:bodyPr/>
        <a:lstStyle/>
        <a:p>
          <a:endParaRPr lang="en-US"/>
        </a:p>
      </dgm:t>
    </dgm:pt>
    <dgm:pt modelId="{2C2D8388-307B-4347-9261-CB96E46FD48F}">
      <dgm:prSet phldrT="[Text]"/>
      <dgm:spPr/>
      <dgm:t>
        <a:bodyPr/>
        <a:lstStyle/>
        <a:p>
          <a:endParaRPr lang="en-US" dirty="0"/>
        </a:p>
      </dgm:t>
    </dgm:pt>
    <dgm:pt modelId="{B6D95E9E-9DCB-4B44-B037-8930301BAF84}" type="parTrans" cxnId="{A4D4279C-6003-4F6D-825D-A86A263DC110}">
      <dgm:prSet/>
      <dgm:spPr/>
      <dgm:t>
        <a:bodyPr/>
        <a:lstStyle/>
        <a:p>
          <a:endParaRPr lang="en-US"/>
        </a:p>
      </dgm:t>
    </dgm:pt>
    <dgm:pt modelId="{ED3EA9E1-2991-4C5A-A876-B7058A3CBDAB}" type="sibTrans" cxnId="{A4D4279C-6003-4F6D-825D-A86A263DC110}">
      <dgm:prSet/>
      <dgm:spPr/>
      <dgm:t>
        <a:bodyPr/>
        <a:lstStyle/>
        <a:p>
          <a:endParaRPr lang="en-US"/>
        </a:p>
      </dgm:t>
    </dgm:pt>
    <dgm:pt modelId="{BDA92DF1-38B7-4C25-8424-A858DC04AE44}">
      <dgm:prSet phldrT="[Text]"/>
      <dgm:spPr/>
      <dgm:t>
        <a:bodyPr/>
        <a:lstStyle/>
        <a:p>
          <a:r>
            <a:rPr lang="en-US" dirty="0"/>
            <a:t>Center/school and classrooms </a:t>
          </a:r>
          <a:r>
            <a:rPr lang="en-US" b="1" dirty="0"/>
            <a:t>are warm, inviting,</a:t>
          </a:r>
          <a:r>
            <a:rPr lang="en-US" dirty="0"/>
            <a:t> and </a:t>
          </a:r>
          <a:r>
            <a:rPr lang="en-US" b="1" dirty="0"/>
            <a:t>promote physical and emotional safety</a:t>
          </a:r>
        </a:p>
      </dgm:t>
    </dgm:pt>
    <dgm:pt modelId="{A96B30C2-2588-4B65-86A1-48513476BEB0}" type="parTrans" cxnId="{5A8BDDCA-1B63-4DD9-9F6D-E2CC01B4F91F}">
      <dgm:prSet/>
      <dgm:spPr/>
      <dgm:t>
        <a:bodyPr/>
        <a:lstStyle/>
        <a:p>
          <a:endParaRPr lang="en-US"/>
        </a:p>
      </dgm:t>
    </dgm:pt>
    <dgm:pt modelId="{A27DA4C6-B5C1-45DA-A863-8EE184BAD622}" type="sibTrans" cxnId="{5A8BDDCA-1B63-4DD9-9F6D-E2CC01B4F91F}">
      <dgm:prSet/>
      <dgm:spPr/>
      <dgm:t>
        <a:bodyPr/>
        <a:lstStyle/>
        <a:p>
          <a:endParaRPr lang="en-US"/>
        </a:p>
      </dgm:t>
    </dgm:pt>
    <dgm:pt modelId="{5AD943E6-EFF4-4101-9A1B-300DC53DE3DE}" type="pres">
      <dgm:prSet presAssocID="{A3AF59DF-8940-4A52-A01A-D013C7087104}" presName="diagram" presStyleCnt="0">
        <dgm:presLayoutVars>
          <dgm:dir/>
          <dgm:resizeHandles val="exact"/>
        </dgm:presLayoutVars>
      </dgm:prSet>
      <dgm:spPr/>
    </dgm:pt>
    <dgm:pt modelId="{9DE25009-DFAC-48C1-A3E0-4C6DB88D13A5}" type="pres">
      <dgm:prSet presAssocID="{CEFC9BAD-41D3-4A17-8288-10F5E3209CE2}" presName="node" presStyleLbl="node1" presStyleIdx="0" presStyleCnt="4">
        <dgm:presLayoutVars>
          <dgm:bulletEnabled val="1"/>
        </dgm:presLayoutVars>
      </dgm:prSet>
      <dgm:spPr/>
    </dgm:pt>
    <dgm:pt modelId="{3298EB71-26D4-4A3A-9B7B-506EE8E9D6CE}" type="pres">
      <dgm:prSet presAssocID="{3C909987-3AE4-4A01-B7BD-743A20FCD641}" presName="sibTrans" presStyleCnt="0"/>
      <dgm:spPr/>
    </dgm:pt>
    <dgm:pt modelId="{07D0A35F-113F-4C47-BB5F-5D97D621D9D8}" type="pres">
      <dgm:prSet presAssocID="{E0E174AD-3E46-41FF-A9FB-06E0A172175F}" presName="node" presStyleLbl="node1" presStyleIdx="1" presStyleCnt="4">
        <dgm:presLayoutVars>
          <dgm:bulletEnabled val="1"/>
        </dgm:presLayoutVars>
      </dgm:prSet>
      <dgm:spPr/>
    </dgm:pt>
    <dgm:pt modelId="{B24CF3F2-C7C8-4326-878E-62E54AD174A7}" type="pres">
      <dgm:prSet presAssocID="{722AA8CC-2867-4B35-8620-C74227A6744D}" presName="sibTrans" presStyleCnt="0"/>
      <dgm:spPr/>
    </dgm:pt>
    <dgm:pt modelId="{263AEFDC-0E21-41CA-84E1-CA8274DE8369}" type="pres">
      <dgm:prSet presAssocID="{927D658D-493F-4936-A1C4-BE83D61E0E83}" presName="node" presStyleLbl="node1" presStyleIdx="2" presStyleCnt="4">
        <dgm:presLayoutVars>
          <dgm:bulletEnabled val="1"/>
        </dgm:presLayoutVars>
      </dgm:prSet>
      <dgm:spPr/>
    </dgm:pt>
    <dgm:pt modelId="{C13B4DE3-C0D6-4325-A43D-1BA3EE9AF059}" type="pres">
      <dgm:prSet presAssocID="{DB109230-16AC-47EA-8B36-FB913E1A243D}" presName="sibTrans" presStyleCnt="0"/>
      <dgm:spPr/>
    </dgm:pt>
    <dgm:pt modelId="{3B69C981-24EE-42FE-90C7-1DA51E214700}" type="pres">
      <dgm:prSet presAssocID="{D347EF00-6B04-4B0A-AFAC-76F89E703185}" presName="node" presStyleLbl="node1" presStyleIdx="3" presStyleCnt="4">
        <dgm:presLayoutVars>
          <dgm:bulletEnabled val="1"/>
        </dgm:presLayoutVars>
      </dgm:prSet>
      <dgm:spPr/>
    </dgm:pt>
  </dgm:ptLst>
  <dgm:cxnLst>
    <dgm:cxn modelId="{E5325E02-BAF0-4C82-97AB-149BD9237C60}" type="presOf" srcId="{55C5792C-1238-4ED7-BF02-16903D135B7C}" destId="{07D0A35F-113F-4C47-BB5F-5D97D621D9D8}" srcOrd="0" destOrd="1" presId="urn:microsoft.com/office/officeart/2005/8/layout/default"/>
    <dgm:cxn modelId="{91104706-126E-46CD-823E-AD5A34020153}" type="presOf" srcId="{927D658D-493F-4936-A1C4-BE83D61E0E83}" destId="{263AEFDC-0E21-41CA-84E1-CA8274DE8369}" srcOrd="0" destOrd="0" presId="urn:microsoft.com/office/officeart/2005/8/layout/default"/>
    <dgm:cxn modelId="{5EE7CE06-D92B-4C25-AC7F-19F604D1D803}" srcId="{E0E174AD-3E46-41FF-A9FB-06E0A172175F}" destId="{04EBDEFA-D80D-43A9-A77B-2F9697965B08}" srcOrd="1" destOrd="0" parTransId="{CC93AEA0-B2B5-49DD-BB23-4C959928614D}" sibTransId="{3084F3CF-BA47-4808-A253-4A86099F604F}"/>
    <dgm:cxn modelId="{3F877912-DC8F-4E0D-A55E-E09B66F14C71}" srcId="{927D658D-493F-4936-A1C4-BE83D61E0E83}" destId="{65F5D86D-5C9A-40FF-8276-6013C8EA26A9}" srcOrd="0" destOrd="0" parTransId="{01E88DDA-7210-4365-83A9-9F7D38A05C8E}" sibTransId="{582192EB-F494-406B-B453-CBCF4943B0BE}"/>
    <dgm:cxn modelId="{12734313-82D0-45A1-86FA-811AD0585C0F}" srcId="{E0E174AD-3E46-41FF-A9FB-06E0A172175F}" destId="{55C5792C-1238-4ED7-BF02-16903D135B7C}" srcOrd="0" destOrd="0" parTransId="{C31B6DCB-C1D4-4BE5-8AA5-D88C0000F7A8}" sibTransId="{AA5AF27F-7F3A-42A8-A401-4F56C497FD35}"/>
    <dgm:cxn modelId="{68D7051F-EF6E-4BCB-9FD4-2FACB835848F}" type="presOf" srcId="{65F5D86D-5C9A-40FF-8276-6013C8EA26A9}" destId="{263AEFDC-0E21-41CA-84E1-CA8274DE8369}" srcOrd="0" destOrd="1" presId="urn:microsoft.com/office/officeart/2005/8/layout/default"/>
    <dgm:cxn modelId="{1001C829-6B5E-4212-912E-D8E76950AC69}" type="presOf" srcId="{6BB9CEC1-2149-416C-9E65-039D3257B0C8}" destId="{263AEFDC-0E21-41CA-84E1-CA8274DE8369}" srcOrd="0" destOrd="2" presId="urn:microsoft.com/office/officeart/2005/8/layout/default"/>
    <dgm:cxn modelId="{3C76883E-293F-4CDD-88B4-7D7F839F1EF3}" srcId="{CEFC9BAD-41D3-4A17-8288-10F5E3209CE2}" destId="{0AD9239E-917E-4A62-A2E6-2C1A30CAD0AC}" srcOrd="0" destOrd="0" parTransId="{6330592C-604A-4BA9-A76B-5CCB70B0B306}" sibTransId="{B63D870B-DD9E-4824-8110-6C4507035CBF}"/>
    <dgm:cxn modelId="{A0E08544-FC0D-4E5A-8FDB-1DF32D779FD9}" srcId="{927D658D-493F-4936-A1C4-BE83D61E0E83}" destId="{6BB9CEC1-2149-416C-9E65-039D3257B0C8}" srcOrd="1" destOrd="0" parTransId="{D5AB7D1B-2324-40F2-A6E0-544753A5755E}" sibTransId="{9E6689F8-2E0B-4820-9AE2-1C45DD0DBC75}"/>
    <dgm:cxn modelId="{0CAFBC6A-20B7-4502-83BC-973DB79A2A02}" srcId="{A3AF59DF-8940-4A52-A01A-D013C7087104}" destId="{927D658D-493F-4936-A1C4-BE83D61E0E83}" srcOrd="2" destOrd="0" parTransId="{53F967A7-FD5C-48D9-B416-911B17D0D99D}" sibTransId="{DB109230-16AC-47EA-8B36-FB913E1A243D}"/>
    <dgm:cxn modelId="{BE133B52-D50F-4933-913E-F57ED00B2EE6}" type="presOf" srcId="{04EBDEFA-D80D-43A9-A77B-2F9697965B08}" destId="{07D0A35F-113F-4C47-BB5F-5D97D621D9D8}" srcOrd="0" destOrd="2" presId="urn:microsoft.com/office/officeart/2005/8/layout/default"/>
    <dgm:cxn modelId="{11183473-30F1-4881-83FE-CAC8A183F5FB}" srcId="{A3AF59DF-8940-4A52-A01A-D013C7087104}" destId="{CEFC9BAD-41D3-4A17-8288-10F5E3209CE2}" srcOrd="0" destOrd="0" parTransId="{F5181987-6EDB-4921-87FC-C4D0C79273B4}" sibTransId="{3C909987-3AE4-4A01-B7BD-743A20FCD641}"/>
    <dgm:cxn modelId="{64378C85-5E7F-47B1-B59A-B5C10D3FDA1B}" type="presOf" srcId="{CEFC9BAD-41D3-4A17-8288-10F5E3209CE2}" destId="{9DE25009-DFAC-48C1-A3E0-4C6DB88D13A5}" srcOrd="0" destOrd="0" presId="urn:microsoft.com/office/officeart/2005/8/layout/default"/>
    <dgm:cxn modelId="{91C9F285-F292-4F62-8A7F-9B7CCC6C810C}" srcId="{A3AF59DF-8940-4A52-A01A-D013C7087104}" destId="{D347EF00-6B04-4B0A-AFAC-76F89E703185}" srcOrd="3" destOrd="0" parTransId="{D389A627-22EE-43AC-85B8-09863D47E0C4}" sibTransId="{A8FC2E69-D32A-4CD4-899F-DABFAFB7FA6A}"/>
    <dgm:cxn modelId="{AAA46293-4606-413C-ABC1-5D603D9C30F2}" type="presOf" srcId="{0AD9239E-917E-4A62-A2E6-2C1A30CAD0AC}" destId="{9DE25009-DFAC-48C1-A3E0-4C6DB88D13A5}" srcOrd="0" destOrd="1" presId="urn:microsoft.com/office/officeart/2005/8/layout/default"/>
    <dgm:cxn modelId="{34C2D794-C46D-4B18-B023-D83F0FBB563B}" type="presOf" srcId="{D347EF00-6B04-4B0A-AFAC-76F89E703185}" destId="{3B69C981-24EE-42FE-90C7-1DA51E214700}" srcOrd="0" destOrd="0" presId="urn:microsoft.com/office/officeart/2005/8/layout/default"/>
    <dgm:cxn modelId="{5B24869A-B8D6-48D1-ADBB-AC194249343D}" type="presOf" srcId="{BDA92DF1-38B7-4C25-8424-A858DC04AE44}" destId="{3B69C981-24EE-42FE-90C7-1DA51E214700}" srcOrd="0" destOrd="1" presId="urn:microsoft.com/office/officeart/2005/8/layout/default"/>
    <dgm:cxn modelId="{9D69B99B-0DD8-4D0D-9CE8-1954F4B25B5E}" type="presOf" srcId="{A3AF59DF-8940-4A52-A01A-D013C7087104}" destId="{5AD943E6-EFF4-4101-9A1B-300DC53DE3DE}" srcOrd="0" destOrd="0" presId="urn:microsoft.com/office/officeart/2005/8/layout/default"/>
    <dgm:cxn modelId="{A4D4279C-6003-4F6D-825D-A86A263DC110}" srcId="{D347EF00-6B04-4B0A-AFAC-76F89E703185}" destId="{2C2D8388-307B-4347-9261-CB96E46FD48F}" srcOrd="1" destOrd="0" parTransId="{B6D95E9E-9DCB-4B44-B037-8930301BAF84}" sibTransId="{ED3EA9E1-2991-4C5A-A876-B7058A3CBDAB}"/>
    <dgm:cxn modelId="{A8E089A4-9976-46FA-8628-B40C837F77E1}" type="presOf" srcId="{E0E174AD-3E46-41FF-A9FB-06E0A172175F}" destId="{07D0A35F-113F-4C47-BB5F-5D97D621D9D8}" srcOrd="0" destOrd="0" presId="urn:microsoft.com/office/officeart/2005/8/layout/default"/>
    <dgm:cxn modelId="{5A8BDDCA-1B63-4DD9-9F6D-E2CC01B4F91F}" srcId="{D347EF00-6B04-4B0A-AFAC-76F89E703185}" destId="{BDA92DF1-38B7-4C25-8424-A858DC04AE44}" srcOrd="0" destOrd="0" parTransId="{A96B30C2-2588-4B65-86A1-48513476BEB0}" sibTransId="{A27DA4C6-B5C1-45DA-A863-8EE184BAD622}"/>
    <dgm:cxn modelId="{0208AED3-387B-4978-824F-1990D35B6481}" type="presOf" srcId="{2C2D8388-307B-4347-9261-CB96E46FD48F}" destId="{3B69C981-24EE-42FE-90C7-1DA51E214700}" srcOrd="0" destOrd="2" presId="urn:microsoft.com/office/officeart/2005/8/layout/default"/>
    <dgm:cxn modelId="{93DDF5D5-4636-43AD-913C-9E49813BD3B9}" srcId="{A3AF59DF-8940-4A52-A01A-D013C7087104}" destId="{E0E174AD-3E46-41FF-A9FB-06E0A172175F}" srcOrd="1" destOrd="0" parTransId="{5C222248-5C3D-481B-B37C-E6F3AEBC812F}" sibTransId="{722AA8CC-2867-4B35-8620-C74227A6744D}"/>
    <dgm:cxn modelId="{3A5F0024-D1E7-4820-8E03-704C39CF8600}" type="presParOf" srcId="{5AD943E6-EFF4-4101-9A1B-300DC53DE3DE}" destId="{9DE25009-DFAC-48C1-A3E0-4C6DB88D13A5}" srcOrd="0" destOrd="0" presId="urn:microsoft.com/office/officeart/2005/8/layout/default"/>
    <dgm:cxn modelId="{549FBE87-7972-4ED7-B85E-999833C40635}" type="presParOf" srcId="{5AD943E6-EFF4-4101-9A1B-300DC53DE3DE}" destId="{3298EB71-26D4-4A3A-9B7B-506EE8E9D6CE}" srcOrd="1" destOrd="0" presId="urn:microsoft.com/office/officeart/2005/8/layout/default"/>
    <dgm:cxn modelId="{D797393C-D2BA-4494-8543-A993F2DABFD8}" type="presParOf" srcId="{5AD943E6-EFF4-4101-9A1B-300DC53DE3DE}" destId="{07D0A35F-113F-4C47-BB5F-5D97D621D9D8}" srcOrd="2" destOrd="0" presId="urn:microsoft.com/office/officeart/2005/8/layout/default"/>
    <dgm:cxn modelId="{A1C9688B-8B5C-4423-B641-59636A3C73CE}" type="presParOf" srcId="{5AD943E6-EFF4-4101-9A1B-300DC53DE3DE}" destId="{B24CF3F2-C7C8-4326-878E-62E54AD174A7}" srcOrd="3" destOrd="0" presId="urn:microsoft.com/office/officeart/2005/8/layout/default"/>
    <dgm:cxn modelId="{890EC74A-FDB8-421E-AEE8-23F69549C2F8}" type="presParOf" srcId="{5AD943E6-EFF4-4101-9A1B-300DC53DE3DE}" destId="{263AEFDC-0E21-41CA-84E1-CA8274DE8369}" srcOrd="4" destOrd="0" presId="urn:microsoft.com/office/officeart/2005/8/layout/default"/>
    <dgm:cxn modelId="{4B9716DA-E329-4E45-A796-5E0919CFA2C4}" type="presParOf" srcId="{5AD943E6-EFF4-4101-9A1B-300DC53DE3DE}" destId="{C13B4DE3-C0D6-4325-A43D-1BA3EE9AF059}" srcOrd="5" destOrd="0" presId="urn:microsoft.com/office/officeart/2005/8/layout/default"/>
    <dgm:cxn modelId="{51032A03-E47D-4BDD-820E-33529B4CEDEE}" type="presParOf" srcId="{5AD943E6-EFF4-4101-9A1B-300DC53DE3DE}" destId="{3B69C981-24EE-42FE-90C7-1DA51E214700}"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AF59DF-8940-4A52-A01A-D013C7087104}" type="doc">
      <dgm:prSet loTypeId="urn:microsoft.com/office/officeart/2005/8/layout/default" loCatId="list" qsTypeId="urn:microsoft.com/office/officeart/2005/8/quickstyle/simple2" qsCatId="simple" csTypeId="urn:microsoft.com/office/officeart/2005/8/colors/accent1_3" csCatId="accent1" phldr="1"/>
      <dgm:spPr/>
      <dgm:t>
        <a:bodyPr/>
        <a:lstStyle/>
        <a:p>
          <a:endParaRPr lang="en-US"/>
        </a:p>
      </dgm:t>
    </dgm:pt>
    <dgm:pt modelId="{CEFC9BAD-41D3-4A17-8288-10F5E3209CE2}">
      <dgm:prSet phldrT="[Text]"/>
      <dgm:spPr/>
      <dgm:t>
        <a:bodyPr/>
        <a:lstStyle/>
        <a:p>
          <a:r>
            <a:rPr lang="en-US" b="1" dirty="0"/>
            <a:t>Explicit SEL Skills Instruction</a:t>
          </a:r>
        </a:p>
      </dgm:t>
    </dgm:pt>
    <dgm:pt modelId="{F5181987-6EDB-4921-87FC-C4D0C79273B4}" type="parTrans" cxnId="{11183473-30F1-4881-83FE-CAC8A183F5FB}">
      <dgm:prSet/>
      <dgm:spPr/>
      <dgm:t>
        <a:bodyPr/>
        <a:lstStyle/>
        <a:p>
          <a:endParaRPr lang="en-US"/>
        </a:p>
      </dgm:t>
    </dgm:pt>
    <dgm:pt modelId="{3C909987-3AE4-4A01-B7BD-743A20FCD641}" type="sibTrans" cxnId="{11183473-30F1-4881-83FE-CAC8A183F5FB}">
      <dgm:prSet/>
      <dgm:spPr/>
      <dgm:t>
        <a:bodyPr/>
        <a:lstStyle/>
        <a:p>
          <a:endParaRPr lang="en-US"/>
        </a:p>
      </dgm:t>
    </dgm:pt>
    <dgm:pt modelId="{E0E174AD-3E46-41FF-A9FB-06E0A172175F}">
      <dgm:prSet phldrT="[Text]"/>
      <dgm:spPr/>
      <dgm:t>
        <a:bodyPr/>
        <a:lstStyle/>
        <a:p>
          <a:r>
            <a:rPr lang="en-US" b="1" dirty="0"/>
            <a:t>Teacher Instructional Practices</a:t>
          </a:r>
        </a:p>
      </dgm:t>
    </dgm:pt>
    <dgm:pt modelId="{5C222248-5C3D-481B-B37C-E6F3AEBC812F}" type="parTrans" cxnId="{93DDF5D5-4636-43AD-913C-9E49813BD3B9}">
      <dgm:prSet/>
      <dgm:spPr/>
      <dgm:t>
        <a:bodyPr/>
        <a:lstStyle/>
        <a:p>
          <a:endParaRPr lang="en-US"/>
        </a:p>
      </dgm:t>
    </dgm:pt>
    <dgm:pt modelId="{722AA8CC-2867-4B35-8620-C74227A6744D}" type="sibTrans" cxnId="{93DDF5D5-4636-43AD-913C-9E49813BD3B9}">
      <dgm:prSet/>
      <dgm:spPr/>
      <dgm:t>
        <a:bodyPr/>
        <a:lstStyle/>
        <a:p>
          <a:endParaRPr lang="en-US"/>
        </a:p>
      </dgm:t>
    </dgm:pt>
    <dgm:pt modelId="{927D658D-493F-4936-A1C4-BE83D61E0E83}">
      <dgm:prSet phldrT="[Text]"/>
      <dgm:spPr/>
      <dgm:t>
        <a:bodyPr/>
        <a:lstStyle/>
        <a:p>
          <a:r>
            <a:rPr lang="en-US" b="1" dirty="0"/>
            <a:t>Integration with Academics</a:t>
          </a:r>
        </a:p>
      </dgm:t>
    </dgm:pt>
    <dgm:pt modelId="{53F967A7-FD5C-48D9-B416-911B17D0D99D}" type="parTrans" cxnId="{0CAFBC6A-20B7-4502-83BC-973DB79A2A02}">
      <dgm:prSet/>
      <dgm:spPr/>
      <dgm:t>
        <a:bodyPr/>
        <a:lstStyle/>
        <a:p>
          <a:endParaRPr lang="en-US"/>
        </a:p>
      </dgm:t>
    </dgm:pt>
    <dgm:pt modelId="{DB109230-16AC-47EA-8B36-FB913E1A243D}" type="sibTrans" cxnId="{0CAFBC6A-20B7-4502-83BC-973DB79A2A02}">
      <dgm:prSet/>
      <dgm:spPr/>
      <dgm:t>
        <a:bodyPr/>
        <a:lstStyle/>
        <a:p>
          <a:endParaRPr lang="en-US"/>
        </a:p>
      </dgm:t>
    </dgm:pt>
    <dgm:pt modelId="{D347EF00-6B04-4B0A-AFAC-76F89E703185}">
      <dgm:prSet phldrT="[Text]"/>
      <dgm:spPr/>
      <dgm:t>
        <a:bodyPr/>
        <a:lstStyle/>
        <a:p>
          <a:r>
            <a:rPr lang="en-US" b="1" dirty="0"/>
            <a:t>Organizational, Culture, and Climate Strategies</a:t>
          </a:r>
        </a:p>
      </dgm:t>
    </dgm:pt>
    <dgm:pt modelId="{D389A627-22EE-43AC-85B8-09863D47E0C4}" type="parTrans" cxnId="{91C9F285-F292-4F62-8A7F-9B7CCC6C810C}">
      <dgm:prSet/>
      <dgm:spPr/>
      <dgm:t>
        <a:bodyPr/>
        <a:lstStyle/>
        <a:p>
          <a:endParaRPr lang="en-US"/>
        </a:p>
      </dgm:t>
    </dgm:pt>
    <dgm:pt modelId="{A8FC2E69-D32A-4CD4-899F-DABFAFB7FA6A}" type="sibTrans" cxnId="{91C9F285-F292-4F62-8A7F-9B7CCC6C810C}">
      <dgm:prSet/>
      <dgm:spPr/>
      <dgm:t>
        <a:bodyPr/>
        <a:lstStyle/>
        <a:p>
          <a:endParaRPr lang="en-US"/>
        </a:p>
      </dgm:t>
    </dgm:pt>
    <dgm:pt modelId="{5AD943E6-EFF4-4101-9A1B-300DC53DE3DE}" type="pres">
      <dgm:prSet presAssocID="{A3AF59DF-8940-4A52-A01A-D013C7087104}" presName="diagram" presStyleCnt="0">
        <dgm:presLayoutVars>
          <dgm:dir/>
          <dgm:resizeHandles val="exact"/>
        </dgm:presLayoutVars>
      </dgm:prSet>
      <dgm:spPr/>
    </dgm:pt>
    <dgm:pt modelId="{9DE25009-DFAC-48C1-A3E0-4C6DB88D13A5}" type="pres">
      <dgm:prSet presAssocID="{CEFC9BAD-41D3-4A17-8288-10F5E3209CE2}" presName="node" presStyleLbl="node1" presStyleIdx="0" presStyleCnt="4">
        <dgm:presLayoutVars>
          <dgm:bulletEnabled val="1"/>
        </dgm:presLayoutVars>
      </dgm:prSet>
      <dgm:spPr/>
    </dgm:pt>
    <dgm:pt modelId="{3298EB71-26D4-4A3A-9B7B-506EE8E9D6CE}" type="pres">
      <dgm:prSet presAssocID="{3C909987-3AE4-4A01-B7BD-743A20FCD641}" presName="sibTrans" presStyleCnt="0"/>
      <dgm:spPr/>
    </dgm:pt>
    <dgm:pt modelId="{07D0A35F-113F-4C47-BB5F-5D97D621D9D8}" type="pres">
      <dgm:prSet presAssocID="{E0E174AD-3E46-41FF-A9FB-06E0A172175F}" presName="node" presStyleLbl="node1" presStyleIdx="1" presStyleCnt="4">
        <dgm:presLayoutVars>
          <dgm:bulletEnabled val="1"/>
        </dgm:presLayoutVars>
      </dgm:prSet>
      <dgm:spPr/>
    </dgm:pt>
    <dgm:pt modelId="{B24CF3F2-C7C8-4326-878E-62E54AD174A7}" type="pres">
      <dgm:prSet presAssocID="{722AA8CC-2867-4B35-8620-C74227A6744D}" presName="sibTrans" presStyleCnt="0"/>
      <dgm:spPr/>
    </dgm:pt>
    <dgm:pt modelId="{263AEFDC-0E21-41CA-84E1-CA8274DE8369}" type="pres">
      <dgm:prSet presAssocID="{927D658D-493F-4936-A1C4-BE83D61E0E83}" presName="node" presStyleLbl="node1" presStyleIdx="2" presStyleCnt="4">
        <dgm:presLayoutVars>
          <dgm:bulletEnabled val="1"/>
        </dgm:presLayoutVars>
      </dgm:prSet>
      <dgm:spPr/>
    </dgm:pt>
    <dgm:pt modelId="{C13B4DE3-C0D6-4325-A43D-1BA3EE9AF059}" type="pres">
      <dgm:prSet presAssocID="{DB109230-16AC-47EA-8B36-FB913E1A243D}" presName="sibTrans" presStyleCnt="0"/>
      <dgm:spPr/>
    </dgm:pt>
    <dgm:pt modelId="{3B69C981-24EE-42FE-90C7-1DA51E214700}" type="pres">
      <dgm:prSet presAssocID="{D347EF00-6B04-4B0A-AFAC-76F89E703185}" presName="node" presStyleLbl="node1" presStyleIdx="3" presStyleCnt="4">
        <dgm:presLayoutVars>
          <dgm:bulletEnabled val="1"/>
        </dgm:presLayoutVars>
      </dgm:prSet>
      <dgm:spPr/>
    </dgm:pt>
  </dgm:ptLst>
  <dgm:cxnLst>
    <dgm:cxn modelId="{91104706-126E-46CD-823E-AD5A34020153}" type="presOf" srcId="{927D658D-493F-4936-A1C4-BE83D61E0E83}" destId="{263AEFDC-0E21-41CA-84E1-CA8274DE8369}" srcOrd="0" destOrd="0" presId="urn:microsoft.com/office/officeart/2005/8/layout/default"/>
    <dgm:cxn modelId="{0CAFBC6A-20B7-4502-83BC-973DB79A2A02}" srcId="{A3AF59DF-8940-4A52-A01A-D013C7087104}" destId="{927D658D-493F-4936-A1C4-BE83D61E0E83}" srcOrd="2" destOrd="0" parTransId="{53F967A7-FD5C-48D9-B416-911B17D0D99D}" sibTransId="{DB109230-16AC-47EA-8B36-FB913E1A243D}"/>
    <dgm:cxn modelId="{11183473-30F1-4881-83FE-CAC8A183F5FB}" srcId="{A3AF59DF-8940-4A52-A01A-D013C7087104}" destId="{CEFC9BAD-41D3-4A17-8288-10F5E3209CE2}" srcOrd="0" destOrd="0" parTransId="{F5181987-6EDB-4921-87FC-C4D0C79273B4}" sibTransId="{3C909987-3AE4-4A01-B7BD-743A20FCD641}"/>
    <dgm:cxn modelId="{64378C85-5E7F-47B1-B59A-B5C10D3FDA1B}" type="presOf" srcId="{CEFC9BAD-41D3-4A17-8288-10F5E3209CE2}" destId="{9DE25009-DFAC-48C1-A3E0-4C6DB88D13A5}" srcOrd="0" destOrd="0" presId="urn:microsoft.com/office/officeart/2005/8/layout/default"/>
    <dgm:cxn modelId="{91C9F285-F292-4F62-8A7F-9B7CCC6C810C}" srcId="{A3AF59DF-8940-4A52-A01A-D013C7087104}" destId="{D347EF00-6B04-4B0A-AFAC-76F89E703185}" srcOrd="3" destOrd="0" parTransId="{D389A627-22EE-43AC-85B8-09863D47E0C4}" sibTransId="{A8FC2E69-D32A-4CD4-899F-DABFAFB7FA6A}"/>
    <dgm:cxn modelId="{34C2D794-C46D-4B18-B023-D83F0FBB563B}" type="presOf" srcId="{D347EF00-6B04-4B0A-AFAC-76F89E703185}" destId="{3B69C981-24EE-42FE-90C7-1DA51E214700}" srcOrd="0" destOrd="0" presId="urn:microsoft.com/office/officeart/2005/8/layout/default"/>
    <dgm:cxn modelId="{9D69B99B-0DD8-4D0D-9CE8-1954F4B25B5E}" type="presOf" srcId="{A3AF59DF-8940-4A52-A01A-D013C7087104}" destId="{5AD943E6-EFF4-4101-9A1B-300DC53DE3DE}" srcOrd="0" destOrd="0" presId="urn:microsoft.com/office/officeart/2005/8/layout/default"/>
    <dgm:cxn modelId="{A8E089A4-9976-46FA-8628-B40C837F77E1}" type="presOf" srcId="{E0E174AD-3E46-41FF-A9FB-06E0A172175F}" destId="{07D0A35F-113F-4C47-BB5F-5D97D621D9D8}" srcOrd="0" destOrd="0" presId="urn:microsoft.com/office/officeart/2005/8/layout/default"/>
    <dgm:cxn modelId="{93DDF5D5-4636-43AD-913C-9E49813BD3B9}" srcId="{A3AF59DF-8940-4A52-A01A-D013C7087104}" destId="{E0E174AD-3E46-41FF-A9FB-06E0A172175F}" srcOrd="1" destOrd="0" parTransId="{5C222248-5C3D-481B-B37C-E6F3AEBC812F}" sibTransId="{722AA8CC-2867-4B35-8620-C74227A6744D}"/>
    <dgm:cxn modelId="{3A5F0024-D1E7-4820-8E03-704C39CF8600}" type="presParOf" srcId="{5AD943E6-EFF4-4101-9A1B-300DC53DE3DE}" destId="{9DE25009-DFAC-48C1-A3E0-4C6DB88D13A5}" srcOrd="0" destOrd="0" presId="urn:microsoft.com/office/officeart/2005/8/layout/default"/>
    <dgm:cxn modelId="{549FBE87-7972-4ED7-B85E-999833C40635}" type="presParOf" srcId="{5AD943E6-EFF4-4101-9A1B-300DC53DE3DE}" destId="{3298EB71-26D4-4A3A-9B7B-506EE8E9D6CE}" srcOrd="1" destOrd="0" presId="urn:microsoft.com/office/officeart/2005/8/layout/default"/>
    <dgm:cxn modelId="{D797393C-D2BA-4494-8543-A993F2DABFD8}" type="presParOf" srcId="{5AD943E6-EFF4-4101-9A1B-300DC53DE3DE}" destId="{07D0A35F-113F-4C47-BB5F-5D97D621D9D8}" srcOrd="2" destOrd="0" presId="urn:microsoft.com/office/officeart/2005/8/layout/default"/>
    <dgm:cxn modelId="{A1C9688B-8B5C-4423-B641-59636A3C73CE}" type="presParOf" srcId="{5AD943E6-EFF4-4101-9A1B-300DC53DE3DE}" destId="{B24CF3F2-C7C8-4326-878E-62E54AD174A7}" srcOrd="3" destOrd="0" presId="urn:microsoft.com/office/officeart/2005/8/layout/default"/>
    <dgm:cxn modelId="{890EC74A-FDB8-421E-AEE8-23F69549C2F8}" type="presParOf" srcId="{5AD943E6-EFF4-4101-9A1B-300DC53DE3DE}" destId="{263AEFDC-0E21-41CA-84E1-CA8274DE8369}" srcOrd="4" destOrd="0" presId="urn:microsoft.com/office/officeart/2005/8/layout/default"/>
    <dgm:cxn modelId="{4B9716DA-E329-4E45-A796-5E0919CFA2C4}" type="presParOf" srcId="{5AD943E6-EFF4-4101-9A1B-300DC53DE3DE}" destId="{C13B4DE3-C0D6-4325-A43D-1BA3EE9AF059}" srcOrd="5" destOrd="0" presId="urn:microsoft.com/office/officeart/2005/8/layout/default"/>
    <dgm:cxn modelId="{51032A03-E47D-4BDD-820E-33529B4CEDEE}" type="presParOf" srcId="{5AD943E6-EFF4-4101-9A1B-300DC53DE3DE}" destId="{3B69C981-24EE-42FE-90C7-1DA51E214700}"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AF59DF-8940-4A52-A01A-D013C7087104}" type="doc">
      <dgm:prSet loTypeId="urn:microsoft.com/office/officeart/2005/8/layout/default" loCatId="list" qsTypeId="urn:microsoft.com/office/officeart/2005/8/quickstyle/simple2" qsCatId="simple" csTypeId="urn:microsoft.com/office/officeart/2005/8/colors/accent1_3" csCatId="accent1" phldr="1"/>
      <dgm:spPr/>
      <dgm:t>
        <a:bodyPr/>
        <a:lstStyle/>
        <a:p>
          <a:endParaRPr lang="en-US"/>
        </a:p>
      </dgm:t>
    </dgm:pt>
    <dgm:pt modelId="{CEFC9BAD-41D3-4A17-8288-10F5E3209CE2}">
      <dgm:prSet phldrT="[Text]"/>
      <dgm:spPr/>
      <dgm:t>
        <a:bodyPr/>
        <a:lstStyle/>
        <a:p>
          <a:r>
            <a:rPr lang="en-US" b="1" dirty="0"/>
            <a:t>Explicit SEL Skills Instruction</a:t>
          </a:r>
        </a:p>
      </dgm:t>
    </dgm:pt>
    <dgm:pt modelId="{F5181987-6EDB-4921-87FC-C4D0C79273B4}" type="parTrans" cxnId="{11183473-30F1-4881-83FE-CAC8A183F5FB}">
      <dgm:prSet/>
      <dgm:spPr/>
      <dgm:t>
        <a:bodyPr/>
        <a:lstStyle/>
        <a:p>
          <a:endParaRPr lang="en-US"/>
        </a:p>
      </dgm:t>
    </dgm:pt>
    <dgm:pt modelId="{3C909987-3AE4-4A01-B7BD-743A20FCD641}" type="sibTrans" cxnId="{11183473-30F1-4881-83FE-CAC8A183F5FB}">
      <dgm:prSet/>
      <dgm:spPr/>
      <dgm:t>
        <a:bodyPr/>
        <a:lstStyle/>
        <a:p>
          <a:endParaRPr lang="en-US"/>
        </a:p>
      </dgm:t>
    </dgm:pt>
    <dgm:pt modelId="{E0E174AD-3E46-41FF-A9FB-06E0A172175F}">
      <dgm:prSet phldrT="[Text]"/>
      <dgm:spPr/>
      <dgm:t>
        <a:bodyPr/>
        <a:lstStyle/>
        <a:p>
          <a:r>
            <a:rPr lang="en-US" b="1" dirty="0"/>
            <a:t>Teacher Instructional Practices</a:t>
          </a:r>
        </a:p>
      </dgm:t>
    </dgm:pt>
    <dgm:pt modelId="{5C222248-5C3D-481B-B37C-E6F3AEBC812F}" type="parTrans" cxnId="{93DDF5D5-4636-43AD-913C-9E49813BD3B9}">
      <dgm:prSet/>
      <dgm:spPr/>
      <dgm:t>
        <a:bodyPr/>
        <a:lstStyle/>
        <a:p>
          <a:endParaRPr lang="en-US"/>
        </a:p>
      </dgm:t>
    </dgm:pt>
    <dgm:pt modelId="{722AA8CC-2867-4B35-8620-C74227A6744D}" type="sibTrans" cxnId="{93DDF5D5-4636-43AD-913C-9E49813BD3B9}">
      <dgm:prSet/>
      <dgm:spPr/>
      <dgm:t>
        <a:bodyPr/>
        <a:lstStyle/>
        <a:p>
          <a:endParaRPr lang="en-US"/>
        </a:p>
      </dgm:t>
    </dgm:pt>
    <dgm:pt modelId="{927D658D-493F-4936-A1C4-BE83D61E0E83}">
      <dgm:prSet phldrT="[Text]"/>
      <dgm:spPr/>
      <dgm:t>
        <a:bodyPr/>
        <a:lstStyle/>
        <a:p>
          <a:r>
            <a:rPr lang="en-US" b="1" dirty="0"/>
            <a:t>Integration with Academics</a:t>
          </a:r>
        </a:p>
      </dgm:t>
    </dgm:pt>
    <dgm:pt modelId="{53F967A7-FD5C-48D9-B416-911B17D0D99D}" type="parTrans" cxnId="{0CAFBC6A-20B7-4502-83BC-973DB79A2A02}">
      <dgm:prSet/>
      <dgm:spPr/>
      <dgm:t>
        <a:bodyPr/>
        <a:lstStyle/>
        <a:p>
          <a:endParaRPr lang="en-US"/>
        </a:p>
      </dgm:t>
    </dgm:pt>
    <dgm:pt modelId="{DB109230-16AC-47EA-8B36-FB913E1A243D}" type="sibTrans" cxnId="{0CAFBC6A-20B7-4502-83BC-973DB79A2A02}">
      <dgm:prSet/>
      <dgm:spPr/>
      <dgm:t>
        <a:bodyPr/>
        <a:lstStyle/>
        <a:p>
          <a:endParaRPr lang="en-US"/>
        </a:p>
      </dgm:t>
    </dgm:pt>
    <dgm:pt modelId="{D347EF00-6B04-4B0A-AFAC-76F89E703185}">
      <dgm:prSet phldrT="[Text]"/>
      <dgm:spPr/>
      <dgm:t>
        <a:bodyPr/>
        <a:lstStyle/>
        <a:p>
          <a:r>
            <a:rPr lang="en-US" b="1" dirty="0"/>
            <a:t>Organizational, Culture, and Climate Strategies</a:t>
          </a:r>
        </a:p>
      </dgm:t>
    </dgm:pt>
    <dgm:pt modelId="{D389A627-22EE-43AC-85B8-09863D47E0C4}" type="parTrans" cxnId="{91C9F285-F292-4F62-8A7F-9B7CCC6C810C}">
      <dgm:prSet/>
      <dgm:spPr/>
      <dgm:t>
        <a:bodyPr/>
        <a:lstStyle/>
        <a:p>
          <a:endParaRPr lang="en-US"/>
        </a:p>
      </dgm:t>
    </dgm:pt>
    <dgm:pt modelId="{A8FC2E69-D32A-4CD4-899F-DABFAFB7FA6A}" type="sibTrans" cxnId="{91C9F285-F292-4F62-8A7F-9B7CCC6C810C}">
      <dgm:prSet/>
      <dgm:spPr/>
      <dgm:t>
        <a:bodyPr/>
        <a:lstStyle/>
        <a:p>
          <a:endParaRPr lang="en-US"/>
        </a:p>
      </dgm:t>
    </dgm:pt>
    <dgm:pt modelId="{5AD943E6-EFF4-4101-9A1B-300DC53DE3DE}" type="pres">
      <dgm:prSet presAssocID="{A3AF59DF-8940-4A52-A01A-D013C7087104}" presName="diagram" presStyleCnt="0">
        <dgm:presLayoutVars>
          <dgm:dir/>
          <dgm:resizeHandles val="exact"/>
        </dgm:presLayoutVars>
      </dgm:prSet>
      <dgm:spPr/>
    </dgm:pt>
    <dgm:pt modelId="{9DE25009-DFAC-48C1-A3E0-4C6DB88D13A5}" type="pres">
      <dgm:prSet presAssocID="{CEFC9BAD-41D3-4A17-8288-10F5E3209CE2}" presName="node" presStyleLbl="node1" presStyleIdx="0" presStyleCnt="4">
        <dgm:presLayoutVars>
          <dgm:bulletEnabled val="1"/>
        </dgm:presLayoutVars>
      </dgm:prSet>
      <dgm:spPr/>
    </dgm:pt>
    <dgm:pt modelId="{3298EB71-26D4-4A3A-9B7B-506EE8E9D6CE}" type="pres">
      <dgm:prSet presAssocID="{3C909987-3AE4-4A01-B7BD-743A20FCD641}" presName="sibTrans" presStyleCnt="0"/>
      <dgm:spPr/>
    </dgm:pt>
    <dgm:pt modelId="{07D0A35F-113F-4C47-BB5F-5D97D621D9D8}" type="pres">
      <dgm:prSet presAssocID="{E0E174AD-3E46-41FF-A9FB-06E0A172175F}" presName="node" presStyleLbl="node1" presStyleIdx="1" presStyleCnt="4">
        <dgm:presLayoutVars>
          <dgm:bulletEnabled val="1"/>
        </dgm:presLayoutVars>
      </dgm:prSet>
      <dgm:spPr/>
    </dgm:pt>
    <dgm:pt modelId="{B24CF3F2-C7C8-4326-878E-62E54AD174A7}" type="pres">
      <dgm:prSet presAssocID="{722AA8CC-2867-4B35-8620-C74227A6744D}" presName="sibTrans" presStyleCnt="0"/>
      <dgm:spPr/>
    </dgm:pt>
    <dgm:pt modelId="{263AEFDC-0E21-41CA-84E1-CA8274DE8369}" type="pres">
      <dgm:prSet presAssocID="{927D658D-493F-4936-A1C4-BE83D61E0E83}" presName="node" presStyleLbl="node1" presStyleIdx="2" presStyleCnt="4">
        <dgm:presLayoutVars>
          <dgm:bulletEnabled val="1"/>
        </dgm:presLayoutVars>
      </dgm:prSet>
      <dgm:spPr/>
    </dgm:pt>
    <dgm:pt modelId="{C13B4DE3-C0D6-4325-A43D-1BA3EE9AF059}" type="pres">
      <dgm:prSet presAssocID="{DB109230-16AC-47EA-8B36-FB913E1A243D}" presName="sibTrans" presStyleCnt="0"/>
      <dgm:spPr/>
    </dgm:pt>
    <dgm:pt modelId="{3B69C981-24EE-42FE-90C7-1DA51E214700}" type="pres">
      <dgm:prSet presAssocID="{D347EF00-6B04-4B0A-AFAC-76F89E703185}" presName="node" presStyleLbl="node1" presStyleIdx="3" presStyleCnt="4">
        <dgm:presLayoutVars>
          <dgm:bulletEnabled val="1"/>
        </dgm:presLayoutVars>
      </dgm:prSet>
      <dgm:spPr/>
    </dgm:pt>
  </dgm:ptLst>
  <dgm:cxnLst>
    <dgm:cxn modelId="{91104706-126E-46CD-823E-AD5A34020153}" type="presOf" srcId="{927D658D-493F-4936-A1C4-BE83D61E0E83}" destId="{263AEFDC-0E21-41CA-84E1-CA8274DE8369}" srcOrd="0" destOrd="0" presId="urn:microsoft.com/office/officeart/2005/8/layout/default"/>
    <dgm:cxn modelId="{0CAFBC6A-20B7-4502-83BC-973DB79A2A02}" srcId="{A3AF59DF-8940-4A52-A01A-D013C7087104}" destId="{927D658D-493F-4936-A1C4-BE83D61E0E83}" srcOrd="2" destOrd="0" parTransId="{53F967A7-FD5C-48D9-B416-911B17D0D99D}" sibTransId="{DB109230-16AC-47EA-8B36-FB913E1A243D}"/>
    <dgm:cxn modelId="{11183473-30F1-4881-83FE-CAC8A183F5FB}" srcId="{A3AF59DF-8940-4A52-A01A-D013C7087104}" destId="{CEFC9BAD-41D3-4A17-8288-10F5E3209CE2}" srcOrd="0" destOrd="0" parTransId="{F5181987-6EDB-4921-87FC-C4D0C79273B4}" sibTransId="{3C909987-3AE4-4A01-B7BD-743A20FCD641}"/>
    <dgm:cxn modelId="{64378C85-5E7F-47B1-B59A-B5C10D3FDA1B}" type="presOf" srcId="{CEFC9BAD-41D3-4A17-8288-10F5E3209CE2}" destId="{9DE25009-DFAC-48C1-A3E0-4C6DB88D13A5}" srcOrd="0" destOrd="0" presId="urn:microsoft.com/office/officeart/2005/8/layout/default"/>
    <dgm:cxn modelId="{91C9F285-F292-4F62-8A7F-9B7CCC6C810C}" srcId="{A3AF59DF-8940-4A52-A01A-D013C7087104}" destId="{D347EF00-6B04-4B0A-AFAC-76F89E703185}" srcOrd="3" destOrd="0" parTransId="{D389A627-22EE-43AC-85B8-09863D47E0C4}" sibTransId="{A8FC2E69-D32A-4CD4-899F-DABFAFB7FA6A}"/>
    <dgm:cxn modelId="{34C2D794-C46D-4B18-B023-D83F0FBB563B}" type="presOf" srcId="{D347EF00-6B04-4B0A-AFAC-76F89E703185}" destId="{3B69C981-24EE-42FE-90C7-1DA51E214700}" srcOrd="0" destOrd="0" presId="urn:microsoft.com/office/officeart/2005/8/layout/default"/>
    <dgm:cxn modelId="{9D69B99B-0DD8-4D0D-9CE8-1954F4B25B5E}" type="presOf" srcId="{A3AF59DF-8940-4A52-A01A-D013C7087104}" destId="{5AD943E6-EFF4-4101-9A1B-300DC53DE3DE}" srcOrd="0" destOrd="0" presId="urn:microsoft.com/office/officeart/2005/8/layout/default"/>
    <dgm:cxn modelId="{A8E089A4-9976-46FA-8628-B40C837F77E1}" type="presOf" srcId="{E0E174AD-3E46-41FF-A9FB-06E0A172175F}" destId="{07D0A35F-113F-4C47-BB5F-5D97D621D9D8}" srcOrd="0" destOrd="0" presId="urn:microsoft.com/office/officeart/2005/8/layout/default"/>
    <dgm:cxn modelId="{93DDF5D5-4636-43AD-913C-9E49813BD3B9}" srcId="{A3AF59DF-8940-4A52-A01A-D013C7087104}" destId="{E0E174AD-3E46-41FF-A9FB-06E0A172175F}" srcOrd="1" destOrd="0" parTransId="{5C222248-5C3D-481B-B37C-E6F3AEBC812F}" sibTransId="{722AA8CC-2867-4B35-8620-C74227A6744D}"/>
    <dgm:cxn modelId="{3A5F0024-D1E7-4820-8E03-704C39CF8600}" type="presParOf" srcId="{5AD943E6-EFF4-4101-9A1B-300DC53DE3DE}" destId="{9DE25009-DFAC-48C1-A3E0-4C6DB88D13A5}" srcOrd="0" destOrd="0" presId="urn:microsoft.com/office/officeart/2005/8/layout/default"/>
    <dgm:cxn modelId="{549FBE87-7972-4ED7-B85E-999833C40635}" type="presParOf" srcId="{5AD943E6-EFF4-4101-9A1B-300DC53DE3DE}" destId="{3298EB71-26D4-4A3A-9B7B-506EE8E9D6CE}" srcOrd="1" destOrd="0" presId="urn:microsoft.com/office/officeart/2005/8/layout/default"/>
    <dgm:cxn modelId="{D797393C-D2BA-4494-8543-A993F2DABFD8}" type="presParOf" srcId="{5AD943E6-EFF4-4101-9A1B-300DC53DE3DE}" destId="{07D0A35F-113F-4C47-BB5F-5D97D621D9D8}" srcOrd="2" destOrd="0" presId="urn:microsoft.com/office/officeart/2005/8/layout/default"/>
    <dgm:cxn modelId="{A1C9688B-8B5C-4423-B641-59636A3C73CE}" type="presParOf" srcId="{5AD943E6-EFF4-4101-9A1B-300DC53DE3DE}" destId="{B24CF3F2-C7C8-4326-878E-62E54AD174A7}" srcOrd="3" destOrd="0" presId="urn:microsoft.com/office/officeart/2005/8/layout/default"/>
    <dgm:cxn modelId="{890EC74A-FDB8-421E-AEE8-23F69549C2F8}" type="presParOf" srcId="{5AD943E6-EFF4-4101-9A1B-300DC53DE3DE}" destId="{263AEFDC-0E21-41CA-84E1-CA8274DE8369}" srcOrd="4" destOrd="0" presId="urn:microsoft.com/office/officeart/2005/8/layout/default"/>
    <dgm:cxn modelId="{4B9716DA-E329-4E45-A796-5E0919CFA2C4}" type="presParOf" srcId="{5AD943E6-EFF4-4101-9A1B-300DC53DE3DE}" destId="{C13B4DE3-C0D6-4325-A43D-1BA3EE9AF059}" srcOrd="5" destOrd="0" presId="urn:microsoft.com/office/officeart/2005/8/layout/default"/>
    <dgm:cxn modelId="{51032A03-E47D-4BDD-820E-33529B4CEDEE}" type="presParOf" srcId="{5AD943E6-EFF4-4101-9A1B-300DC53DE3DE}" destId="{3B69C981-24EE-42FE-90C7-1DA51E214700}"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AF59DF-8940-4A52-A01A-D013C7087104}" type="doc">
      <dgm:prSet loTypeId="urn:microsoft.com/office/officeart/2005/8/layout/default" loCatId="list" qsTypeId="urn:microsoft.com/office/officeart/2005/8/quickstyle/simple2" qsCatId="simple" csTypeId="urn:microsoft.com/office/officeart/2005/8/colors/accent1_3" csCatId="accent1" phldr="1"/>
      <dgm:spPr/>
      <dgm:t>
        <a:bodyPr/>
        <a:lstStyle/>
        <a:p>
          <a:endParaRPr lang="en-US"/>
        </a:p>
      </dgm:t>
    </dgm:pt>
    <dgm:pt modelId="{CEFC9BAD-41D3-4A17-8288-10F5E3209CE2}">
      <dgm:prSet phldrT="[Text]"/>
      <dgm:spPr/>
      <dgm:t>
        <a:bodyPr/>
        <a:lstStyle/>
        <a:p>
          <a:r>
            <a:rPr lang="en-US" b="1" dirty="0"/>
            <a:t>Explicit SEL Skills Instruction</a:t>
          </a:r>
        </a:p>
      </dgm:t>
    </dgm:pt>
    <dgm:pt modelId="{F5181987-6EDB-4921-87FC-C4D0C79273B4}" type="parTrans" cxnId="{11183473-30F1-4881-83FE-CAC8A183F5FB}">
      <dgm:prSet/>
      <dgm:spPr/>
      <dgm:t>
        <a:bodyPr/>
        <a:lstStyle/>
        <a:p>
          <a:endParaRPr lang="en-US"/>
        </a:p>
      </dgm:t>
    </dgm:pt>
    <dgm:pt modelId="{3C909987-3AE4-4A01-B7BD-743A20FCD641}" type="sibTrans" cxnId="{11183473-30F1-4881-83FE-CAC8A183F5FB}">
      <dgm:prSet/>
      <dgm:spPr/>
      <dgm:t>
        <a:bodyPr/>
        <a:lstStyle/>
        <a:p>
          <a:endParaRPr lang="en-US"/>
        </a:p>
      </dgm:t>
    </dgm:pt>
    <dgm:pt modelId="{E0E174AD-3E46-41FF-A9FB-06E0A172175F}">
      <dgm:prSet phldrT="[Text]"/>
      <dgm:spPr/>
      <dgm:t>
        <a:bodyPr/>
        <a:lstStyle/>
        <a:p>
          <a:r>
            <a:rPr lang="en-US" b="1" dirty="0"/>
            <a:t>Teacher Instructional Practices</a:t>
          </a:r>
        </a:p>
      </dgm:t>
    </dgm:pt>
    <dgm:pt modelId="{5C222248-5C3D-481B-B37C-E6F3AEBC812F}" type="parTrans" cxnId="{93DDF5D5-4636-43AD-913C-9E49813BD3B9}">
      <dgm:prSet/>
      <dgm:spPr/>
      <dgm:t>
        <a:bodyPr/>
        <a:lstStyle/>
        <a:p>
          <a:endParaRPr lang="en-US"/>
        </a:p>
      </dgm:t>
    </dgm:pt>
    <dgm:pt modelId="{722AA8CC-2867-4B35-8620-C74227A6744D}" type="sibTrans" cxnId="{93DDF5D5-4636-43AD-913C-9E49813BD3B9}">
      <dgm:prSet/>
      <dgm:spPr/>
      <dgm:t>
        <a:bodyPr/>
        <a:lstStyle/>
        <a:p>
          <a:endParaRPr lang="en-US"/>
        </a:p>
      </dgm:t>
    </dgm:pt>
    <dgm:pt modelId="{927D658D-493F-4936-A1C4-BE83D61E0E83}">
      <dgm:prSet phldrT="[Text]"/>
      <dgm:spPr/>
      <dgm:t>
        <a:bodyPr/>
        <a:lstStyle/>
        <a:p>
          <a:r>
            <a:rPr lang="en-US" b="1" dirty="0"/>
            <a:t>Integration with Academics</a:t>
          </a:r>
        </a:p>
      </dgm:t>
    </dgm:pt>
    <dgm:pt modelId="{53F967A7-FD5C-48D9-B416-911B17D0D99D}" type="parTrans" cxnId="{0CAFBC6A-20B7-4502-83BC-973DB79A2A02}">
      <dgm:prSet/>
      <dgm:spPr/>
      <dgm:t>
        <a:bodyPr/>
        <a:lstStyle/>
        <a:p>
          <a:endParaRPr lang="en-US"/>
        </a:p>
      </dgm:t>
    </dgm:pt>
    <dgm:pt modelId="{DB109230-16AC-47EA-8B36-FB913E1A243D}" type="sibTrans" cxnId="{0CAFBC6A-20B7-4502-83BC-973DB79A2A02}">
      <dgm:prSet/>
      <dgm:spPr/>
      <dgm:t>
        <a:bodyPr/>
        <a:lstStyle/>
        <a:p>
          <a:endParaRPr lang="en-US"/>
        </a:p>
      </dgm:t>
    </dgm:pt>
    <dgm:pt modelId="{D347EF00-6B04-4B0A-AFAC-76F89E703185}">
      <dgm:prSet phldrT="[Text]"/>
      <dgm:spPr/>
      <dgm:t>
        <a:bodyPr/>
        <a:lstStyle/>
        <a:p>
          <a:r>
            <a:rPr lang="en-US" b="1" dirty="0"/>
            <a:t>Organizational, Culture, and Climate Strategies</a:t>
          </a:r>
        </a:p>
      </dgm:t>
    </dgm:pt>
    <dgm:pt modelId="{D389A627-22EE-43AC-85B8-09863D47E0C4}" type="parTrans" cxnId="{91C9F285-F292-4F62-8A7F-9B7CCC6C810C}">
      <dgm:prSet/>
      <dgm:spPr/>
      <dgm:t>
        <a:bodyPr/>
        <a:lstStyle/>
        <a:p>
          <a:endParaRPr lang="en-US"/>
        </a:p>
      </dgm:t>
    </dgm:pt>
    <dgm:pt modelId="{A8FC2E69-D32A-4CD4-899F-DABFAFB7FA6A}" type="sibTrans" cxnId="{91C9F285-F292-4F62-8A7F-9B7CCC6C810C}">
      <dgm:prSet/>
      <dgm:spPr/>
      <dgm:t>
        <a:bodyPr/>
        <a:lstStyle/>
        <a:p>
          <a:endParaRPr lang="en-US"/>
        </a:p>
      </dgm:t>
    </dgm:pt>
    <dgm:pt modelId="{5AD943E6-EFF4-4101-9A1B-300DC53DE3DE}" type="pres">
      <dgm:prSet presAssocID="{A3AF59DF-8940-4A52-A01A-D013C7087104}" presName="diagram" presStyleCnt="0">
        <dgm:presLayoutVars>
          <dgm:dir/>
          <dgm:resizeHandles val="exact"/>
        </dgm:presLayoutVars>
      </dgm:prSet>
      <dgm:spPr/>
    </dgm:pt>
    <dgm:pt modelId="{9DE25009-DFAC-48C1-A3E0-4C6DB88D13A5}" type="pres">
      <dgm:prSet presAssocID="{CEFC9BAD-41D3-4A17-8288-10F5E3209CE2}" presName="node" presStyleLbl="node1" presStyleIdx="0" presStyleCnt="4">
        <dgm:presLayoutVars>
          <dgm:bulletEnabled val="1"/>
        </dgm:presLayoutVars>
      </dgm:prSet>
      <dgm:spPr/>
    </dgm:pt>
    <dgm:pt modelId="{3298EB71-26D4-4A3A-9B7B-506EE8E9D6CE}" type="pres">
      <dgm:prSet presAssocID="{3C909987-3AE4-4A01-B7BD-743A20FCD641}" presName="sibTrans" presStyleCnt="0"/>
      <dgm:spPr/>
    </dgm:pt>
    <dgm:pt modelId="{07D0A35F-113F-4C47-BB5F-5D97D621D9D8}" type="pres">
      <dgm:prSet presAssocID="{E0E174AD-3E46-41FF-A9FB-06E0A172175F}" presName="node" presStyleLbl="node1" presStyleIdx="1" presStyleCnt="4">
        <dgm:presLayoutVars>
          <dgm:bulletEnabled val="1"/>
        </dgm:presLayoutVars>
      </dgm:prSet>
      <dgm:spPr/>
    </dgm:pt>
    <dgm:pt modelId="{B24CF3F2-C7C8-4326-878E-62E54AD174A7}" type="pres">
      <dgm:prSet presAssocID="{722AA8CC-2867-4B35-8620-C74227A6744D}" presName="sibTrans" presStyleCnt="0"/>
      <dgm:spPr/>
    </dgm:pt>
    <dgm:pt modelId="{263AEFDC-0E21-41CA-84E1-CA8274DE8369}" type="pres">
      <dgm:prSet presAssocID="{927D658D-493F-4936-A1C4-BE83D61E0E83}" presName="node" presStyleLbl="node1" presStyleIdx="2" presStyleCnt="4">
        <dgm:presLayoutVars>
          <dgm:bulletEnabled val="1"/>
        </dgm:presLayoutVars>
      </dgm:prSet>
      <dgm:spPr/>
    </dgm:pt>
    <dgm:pt modelId="{C13B4DE3-C0D6-4325-A43D-1BA3EE9AF059}" type="pres">
      <dgm:prSet presAssocID="{DB109230-16AC-47EA-8B36-FB913E1A243D}" presName="sibTrans" presStyleCnt="0"/>
      <dgm:spPr/>
    </dgm:pt>
    <dgm:pt modelId="{3B69C981-24EE-42FE-90C7-1DA51E214700}" type="pres">
      <dgm:prSet presAssocID="{D347EF00-6B04-4B0A-AFAC-76F89E703185}" presName="node" presStyleLbl="node1" presStyleIdx="3" presStyleCnt="4">
        <dgm:presLayoutVars>
          <dgm:bulletEnabled val="1"/>
        </dgm:presLayoutVars>
      </dgm:prSet>
      <dgm:spPr/>
    </dgm:pt>
  </dgm:ptLst>
  <dgm:cxnLst>
    <dgm:cxn modelId="{91104706-126E-46CD-823E-AD5A34020153}" type="presOf" srcId="{927D658D-493F-4936-A1C4-BE83D61E0E83}" destId="{263AEFDC-0E21-41CA-84E1-CA8274DE8369}" srcOrd="0" destOrd="0" presId="urn:microsoft.com/office/officeart/2005/8/layout/default"/>
    <dgm:cxn modelId="{0CAFBC6A-20B7-4502-83BC-973DB79A2A02}" srcId="{A3AF59DF-8940-4A52-A01A-D013C7087104}" destId="{927D658D-493F-4936-A1C4-BE83D61E0E83}" srcOrd="2" destOrd="0" parTransId="{53F967A7-FD5C-48D9-B416-911B17D0D99D}" sibTransId="{DB109230-16AC-47EA-8B36-FB913E1A243D}"/>
    <dgm:cxn modelId="{11183473-30F1-4881-83FE-CAC8A183F5FB}" srcId="{A3AF59DF-8940-4A52-A01A-D013C7087104}" destId="{CEFC9BAD-41D3-4A17-8288-10F5E3209CE2}" srcOrd="0" destOrd="0" parTransId="{F5181987-6EDB-4921-87FC-C4D0C79273B4}" sibTransId="{3C909987-3AE4-4A01-B7BD-743A20FCD641}"/>
    <dgm:cxn modelId="{64378C85-5E7F-47B1-B59A-B5C10D3FDA1B}" type="presOf" srcId="{CEFC9BAD-41D3-4A17-8288-10F5E3209CE2}" destId="{9DE25009-DFAC-48C1-A3E0-4C6DB88D13A5}" srcOrd="0" destOrd="0" presId="urn:microsoft.com/office/officeart/2005/8/layout/default"/>
    <dgm:cxn modelId="{91C9F285-F292-4F62-8A7F-9B7CCC6C810C}" srcId="{A3AF59DF-8940-4A52-A01A-D013C7087104}" destId="{D347EF00-6B04-4B0A-AFAC-76F89E703185}" srcOrd="3" destOrd="0" parTransId="{D389A627-22EE-43AC-85B8-09863D47E0C4}" sibTransId="{A8FC2E69-D32A-4CD4-899F-DABFAFB7FA6A}"/>
    <dgm:cxn modelId="{34C2D794-C46D-4B18-B023-D83F0FBB563B}" type="presOf" srcId="{D347EF00-6B04-4B0A-AFAC-76F89E703185}" destId="{3B69C981-24EE-42FE-90C7-1DA51E214700}" srcOrd="0" destOrd="0" presId="urn:microsoft.com/office/officeart/2005/8/layout/default"/>
    <dgm:cxn modelId="{9D69B99B-0DD8-4D0D-9CE8-1954F4B25B5E}" type="presOf" srcId="{A3AF59DF-8940-4A52-A01A-D013C7087104}" destId="{5AD943E6-EFF4-4101-9A1B-300DC53DE3DE}" srcOrd="0" destOrd="0" presId="urn:microsoft.com/office/officeart/2005/8/layout/default"/>
    <dgm:cxn modelId="{A8E089A4-9976-46FA-8628-B40C837F77E1}" type="presOf" srcId="{E0E174AD-3E46-41FF-A9FB-06E0A172175F}" destId="{07D0A35F-113F-4C47-BB5F-5D97D621D9D8}" srcOrd="0" destOrd="0" presId="urn:microsoft.com/office/officeart/2005/8/layout/default"/>
    <dgm:cxn modelId="{93DDF5D5-4636-43AD-913C-9E49813BD3B9}" srcId="{A3AF59DF-8940-4A52-A01A-D013C7087104}" destId="{E0E174AD-3E46-41FF-A9FB-06E0A172175F}" srcOrd="1" destOrd="0" parTransId="{5C222248-5C3D-481B-B37C-E6F3AEBC812F}" sibTransId="{722AA8CC-2867-4B35-8620-C74227A6744D}"/>
    <dgm:cxn modelId="{3A5F0024-D1E7-4820-8E03-704C39CF8600}" type="presParOf" srcId="{5AD943E6-EFF4-4101-9A1B-300DC53DE3DE}" destId="{9DE25009-DFAC-48C1-A3E0-4C6DB88D13A5}" srcOrd="0" destOrd="0" presId="urn:microsoft.com/office/officeart/2005/8/layout/default"/>
    <dgm:cxn modelId="{549FBE87-7972-4ED7-B85E-999833C40635}" type="presParOf" srcId="{5AD943E6-EFF4-4101-9A1B-300DC53DE3DE}" destId="{3298EB71-26D4-4A3A-9B7B-506EE8E9D6CE}" srcOrd="1" destOrd="0" presId="urn:microsoft.com/office/officeart/2005/8/layout/default"/>
    <dgm:cxn modelId="{D797393C-D2BA-4494-8543-A993F2DABFD8}" type="presParOf" srcId="{5AD943E6-EFF4-4101-9A1B-300DC53DE3DE}" destId="{07D0A35F-113F-4C47-BB5F-5D97D621D9D8}" srcOrd="2" destOrd="0" presId="urn:microsoft.com/office/officeart/2005/8/layout/default"/>
    <dgm:cxn modelId="{A1C9688B-8B5C-4423-B641-59636A3C73CE}" type="presParOf" srcId="{5AD943E6-EFF4-4101-9A1B-300DC53DE3DE}" destId="{B24CF3F2-C7C8-4326-878E-62E54AD174A7}" srcOrd="3" destOrd="0" presId="urn:microsoft.com/office/officeart/2005/8/layout/default"/>
    <dgm:cxn modelId="{890EC74A-FDB8-421E-AEE8-23F69549C2F8}" type="presParOf" srcId="{5AD943E6-EFF4-4101-9A1B-300DC53DE3DE}" destId="{263AEFDC-0E21-41CA-84E1-CA8274DE8369}" srcOrd="4" destOrd="0" presId="urn:microsoft.com/office/officeart/2005/8/layout/default"/>
    <dgm:cxn modelId="{4B9716DA-E329-4E45-A796-5E0919CFA2C4}" type="presParOf" srcId="{5AD943E6-EFF4-4101-9A1B-300DC53DE3DE}" destId="{C13B4DE3-C0D6-4325-A43D-1BA3EE9AF059}" srcOrd="5" destOrd="0" presId="urn:microsoft.com/office/officeart/2005/8/layout/default"/>
    <dgm:cxn modelId="{51032A03-E47D-4BDD-820E-33529B4CEDEE}" type="presParOf" srcId="{5AD943E6-EFF4-4101-9A1B-300DC53DE3DE}" destId="{3B69C981-24EE-42FE-90C7-1DA51E214700}"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6D12DC-6AF9-4987-9409-0381984EF3A0}">
      <dsp:nvSpPr>
        <dsp:cNvPr id="0" name=""/>
        <dsp:cNvSpPr/>
      </dsp:nvSpPr>
      <dsp:spPr>
        <a:xfrm rot="5400000">
          <a:off x="386387" y="2279505"/>
          <a:ext cx="1155288" cy="1922373"/>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7DD0BC-A3A4-4B6C-B611-445A654F9ECB}">
      <dsp:nvSpPr>
        <dsp:cNvPr id="0" name=""/>
        <dsp:cNvSpPr/>
      </dsp:nvSpPr>
      <dsp:spPr>
        <a:xfrm>
          <a:off x="193541" y="2853881"/>
          <a:ext cx="1735530" cy="1521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Show happiness or distress in a variety of ways</a:t>
          </a:r>
        </a:p>
      </dsp:txBody>
      <dsp:txXfrm>
        <a:off x="193541" y="2853881"/>
        <a:ext cx="1735530" cy="1521293"/>
      </dsp:txXfrm>
    </dsp:sp>
    <dsp:sp modelId="{1EDDAC45-5430-469F-83D9-825243E6ED04}">
      <dsp:nvSpPr>
        <dsp:cNvPr id="0" name=""/>
        <dsp:cNvSpPr/>
      </dsp:nvSpPr>
      <dsp:spPr>
        <a:xfrm>
          <a:off x="1601613" y="2137978"/>
          <a:ext cx="327458" cy="327458"/>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EE0DF8-0391-41CB-8A6E-F47A9E8842D4}">
      <dsp:nvSpPr>
        <dsp:cNvPr id="0" name=""/>
        <dsp:cNvSpPr/>
      </dsp:nvSpPr>
      <dsp:spPr>
        <a:xfrm rot="5400000">
          <a:off x="2533199" y="1760014"/>
          <a:ext cx="1155288" cy="1922373"/>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F664B3-21FA-4642-9752-3F5A60DDAD08}">
      <dsp:nvSpPr>
        <dsp:cNvPr id="0" name=""/>
        <dsp:cNvSpPr/>
      </dsp:nvSpPr>
      <dsp:spPr>
        <a:xfrm>
          <a:off x="2318169" y="2328140"/>
          <a:ext cx="1735530" cy="1521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Engages others by expressing feelings, needs, or wants verbally and/or non-verbally</a:t>
          </a:r>
        </a:p>
      </dsp:txBody>
      <dsp:txXfrm>
        <a:off x="2318169" y="2328140"/>
        <a:ext cx="1735530" cy="1521293"/>
      </dsp:txXfrm>
    </dsp:sp>
    <dsp:sp modelId="{9C76C64B-BCC4-404D-B830-4559B0EC4E9A}">
      <dsp:nvSpPr>
        <dsp:cNvPr id="0" name=""/>
        <dsp:cNvSpPr/>
      </dsp:nvSpPr>
      <dsp:spPr>
        <a:xfrm>
          <a:off x="3726240" y="1612237"/>
          <a:ext cx="327458" cy="327458"/>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783567-D06E-4CBE-A180-58C31E12083D}">
      <dsp:nvSpPr>
        <dsp:cNvPr id="0" name=""/>
        <dsp:cNvSpPr/>
      </dsp:nvSpPr>
      <dsp:spPr>
        <a:xfrm rot="5400000">
          <a:off x="4635643" y="1228023"/>
          <a:ext cx="1155288" cy="1922373"/>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BEDB2C-D042-4837-9178-3D9F35A9BB45}">
      <dsp:nvSpPr>
        <dsp:cNvPr id="0" name=""/>
        <dsp:cNvSpPr/>
      </dsp:nvSpPr>
      <dsp:spPr>
        <a:xfrm>
          <a:off x="4442797" y="1802398"/>
          <a:ext cx="1735530" cy="1521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Express a wide range of emotions including pride, shame, embarrassment, and guilt</a:t>
          </a:r>
        </a:p>
      </dsp:txBody>
      <dsp:txXfrm>
        <a:off x="4442797" y="1802398"/>
        <a:ext cx="1735530" cy="1521293"/>
      </dsp:txXfrm>
    </dsp:sp>
    <dsp:sp modelId="{C346E13F-5DCC-4142-A9EF-60874E121D24}">
      <dsp:nvSpPr>
        <dsp:cNvPr id="0" name=""/>
        <dsp:cNvSpPr/>
      </dsp:nvSpPr>
      <dsp:spPr>
        <a:xfrm>
          <a:off x="5850868" y="1086495"/>
          <a:ext cx="327458" cy="327458"/>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0A20CA-A040-4DB9-A7A0-B5A4162ACAC5}">
      <dsp:nvSpPr>
        <dsp:cNvPr id="0" name=""/>
        <dsp:cNvSpPr/>
      </dsp:nvSpPr>
      <dsp:spPr>
        <a:xfrm rot="5400000">
          <a:off x="6760271" y="702282"/>
          <a:ext cx="1155288" cy="1922373"/>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A3A844-4788-4DEA-8348-FBE57F4F5232}">
      <dsp:nvSpPr>
        <dsp:cNvPr id="0" name=""/>
        <dsp:cNvSpPr/>
      </dsp:nvSpPr>
      <dsp:spPr>
        <a:xfrm>
          <a:off x="6567424" y="1276657"/>
          <a:ext cx="1735530" cy="1521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Express</a:t>
          </a:r>
          <a:r>
            <a:rPr lang="en-US" sz="1500" kern="1200" baseline="0" dirty="0"/>
            <a:t> feelings, needs, or wants appropriately with adult guidance</a:t>
          </a:r>
          <a:endParaRPr lang="en-US" sz="1500" kern="1200" dirty="0"/>
        </a:p>
      </dsp:txBody>
      <dsp:txXfrm>
        <a:off x="6567424" y="1276657"/>
        <a:ext cx="1735530" cy="15212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E25009-DFAC-48C1-A3E0-4C6DB88D13A5}">
      <dsp:nvSpPr>
        <dsp:cNvPr id="0" name=""/>
        <dsp:cNvSpPr/>
      </dsp:nvSpPr>
      <dsp:spPr>
        <a:xfrm>
          <a:off x="941" y="194812"/>
          <a:ext cx="3670008" cy="2202005"/>
        </a:xfrm>
        <a:prstGeom prst="rect">
          <a:avLst/>
        </a:prstGeom>
        <a:solidFill>
          <a:schemeClr val="accent1">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t>Explicit SEL Skills Instruction</a:t>
          </a:r>
        </a:p>
        <a:p>
          <a:pPr marL="171450" lvl="1" indent="-171450" algn="l" defTabSz="711200">
            <a:lnSpc>
              <a:spcPct val="90000"/>
            </a:lnSpc>
            <a:spcBef>
              <a:spcPct val="0"/>
            </a:spcBef>
            <a:spcAft>
              <a:spcPct val="15000"/>
            </a:spcAft>
            <a:buChar char="•"/>
          </a:pPr>
          <a:r>
            <a:rPr lang="en-US" sz="1600" b="1" kern="1200" dirty="0"/>
            <a:t>Specific, planned activities </a:t>
          </a:r>
          <a:r>
            <a:rPr lang="en-US" sz="1600" kern="1200" dirty="0"/>
            <a:t>for large or small groups of children to teach and practice a </a:t>
          </a:r>
          <a:r>
            <a:rPr lang="en-US" sz="1600" b="1" kern="1200" dirty="0"/>
            <a:t>targeted social-emotional skill</a:t>
          </a:r>
        </a:p>
      </dsp:txBody>
      <dsp:txXfrm>
        <a:off x="941" y="194812"/>
        <a:ext cx="3670008" cy="2202005"/>
      </dsp:txXfrm>
    </dsp:sp>
    <dsp:sp modelId="{07D0A35F-113F-4C47-BB5F-5D97D621D9D8}">
      <dsp:nvSpPr>
        <dsp:cNvPr id="0" name=""/>
        <dsp:cNvSpPr/>
      </dsp:nvSpPr>
      <dsp:spPr>
        <a:xfrm>
          <a:off x="4037950" y="194812"/>
          <a:ext cx="3670008" cy="2202005"/>
        </a:xfrm>
        <a:prstGeom prst="rect">
          <a:avLst/>
        </a:prstGeom>
        <a:solidFill>
          <a:schemeClr val="accent1">
            <a:shade val="80000"/>
            <a:hueOff val="226232"/>
            <a:satOff val="-15116"/>
            <a:lumOff val="1160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t>Teacher Instructional Practices</a:t>
          </a:r>
        </a:p>
        <a:p>
          <a:pPr marL="171450" lvl="1" indent="-171450" algn="l" defTabSz="711200">
            <a:lnSpc>
              <a:spcPct val="90000"/>
            </a:lnSpc>
            <a:spcBef>
              <a:spcPct val="0"/>
            </a:spcBef>
            <a:spcAft>
              <a:spcPct val="15000"/>
            </a:spcAft>
            <a:buChar char="•"/>
          </a:pPr>
          <a:r>
            <a:rPr lang="en-US" sz="1600" kern="1200" dirty="0"/>
            <a:t>Noticing and capitalizing on naturally occurring opportunities </a:t>
          </a:r>
          <a:r>
            <a:rPr lang="en-US" sz="1600" b="1" kern="1200" dirty="0"/>
            <a:t>(“teachable moments”)</a:t>
          </a:r>
        </a:p>
        <a:p>
          <a:pPr marL="171450" lvl="1" indent="-171450" algn="l" defTabSz="711200">
            <a:lnSpc>
              <a:spcPct val="90000"/>
            </a:lnSpc>
            <a:spcBef>
              <a:spcPct val="0"/>
            </a:spcBef>
            <a:spcAft>
              <a:spcPct val="15000"/>
            </a:spcAft>
            <a:buChar char="•"/>
          </a:pPr>
          <a:r>
            <a:rPr lang="en-US" sz="1600" kern="1200" dirty="0"/>
            <a:t>Promoting SEL through </a:t>
          </a:r>
          <a:r>
            <a:rPr lang="en-US" sz="1600" b="1" kern="1200" dirty="0"/>
            <a:t>interactions and relationships</a:t>
          </a:r>
        </a:p>
      </dsp:txBody>
      <dsp:txXfrm>
        <a:off x="4037950" y="194812"/>
        <a:ext cx="3670008" cy="2202005"/>
      </dsp:txXfrm>
    </dsp:sp>
    <dsp:sp modelId="{263AEFDC-0E21-41CA-84E1-CA8274DE8369}">
      <dsp:nvSpPr>
        <dsp:cNvPr id="0" name=""/>
        <dsp:cNvSpPr/>
      </dsp:nvSpPr>
      <dsp:spPr>
        <a:xfrm>
          <a:off x="941" y="2763818"/>
          <a:ext cx="3670008" cy="2202005"/>
        </a:xfrm>
        <a:prstGeom prst="rect">
          <a:avLst/>
        </a:prstGeom>
        <a:solidFill>
          <a:schemeClr val="accent1">
            <a:shade val="80000"/>
            <a:hueOff val="452463"/>
            <a:satOff val="-30232"/>
            <a:lumOff val="2321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t>Integration with Academics</a:t>
          </a:r>
        </a:p>
        <a:p>
          <a:pPr marL="171450" lvl="1" indent="-171450" algn="l" defTabSz="711200">
            <a:lnSpc>
              <a:spcPct val="90000"/>
            </a:lnSpc>
            <a:spcBef>
              <a:spcPct val="0"/>
            </a:spcBef>
            <a:spcAft>
              <a:spcPct val="15000"/>
            </a:spcAft>
            <a:buChar char="•"/>
          </a:pPr>
          <a:r>
            <a:rPr lang="en-US" sz="1600" kern="1200" dirty="0"/>
            <a:t>Reinforcing opportunities for </a:t>
          </a:r>
          <a:r>
            <a:rPr lang="en-US" sz="1600" b="1" kern="1200" dirty="0"/>
            <a:t>SEL throughout the entire day</a:t>
          </a:r>
        </a:p>
        <a:p>
          <a:pPr marL="171450" lvl="1" indent="-171450" algn="l" defTabSz="711200">
            <a:lnSpc>
              <a:spcPct val="90000"/>
            </a:lnSpc>
            <a:spcBef>
              <a:spcPct val="0"/>
            </a:spcBef>
            <a:spcAft>
              <a:spcPct val="15000"/>
            </a:spcAft>
            <a:buChar char="•"/>
          </a:pPr>
          <a:r>
            <a:rPr lang="en-US" sz="1600" kern="1200" dirty="0"/>
            <a:t>Intentionally </a:t>
          </a:r>
          <a:r>
            <a:rPr lang="en-US" sz="1600" b="1" kern="1200" dirty="0"/>
            <a:t>planning for SEL practice </a:t>
          </a:r>
          <a:r>
            <a:rPr lang="en-US" sz="1600" kern="1200" dirty="0"/>
            <a:t>during centers, reading and literacy, math, science, social studies, etc.</a:t>
          </a:r>
        </a:p>
      </dsp:txBody>
      <dsp:txXfrm>
        <a:off x="941" y="2763818"/>
        <a:ext cx="3670008" cy="2202005"/>
      </dsp:txXfrm>
    </dsp:sp>
    <dsp:sp modelId="{3B69C981-24EE-42FE-90C7-1DA51E214700}">
      <dsp:nvSpPr>
        <dsp:cNvPr id="0" name=""/>
        <dsp:cNvSpPr/>
      </dsp:nvSpPr>
      <dsp:spPr>
        <a:xfrm>
          <a:off x="4037950" y="2763818"/>
          <a:ext cx="3670008" cy="2202005"/>
        </a:xfrm>
        <a:prstGeom prst="rect">
          <a:avLst/>
        </a:prstGeom>
        <a:solidFill>
          <a:schemeClr val="accent1">
            <a:shade val="80000"/>
            <a:hueOff val="678695"/>
            <a:satOff val="-45348"/>
            <a:lumOff val="3482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t>Organizational, Culture, and Climate Strategies</a:t>
          </a:r>
        </a:p>
        <a:p>
          <a:pPr marL="171450" lvl="1" indent="-171450" algn="l" defTabSz="711200">
            <a:lnSpc>
              <a:spcPct val="90000"/>
            </a:lnSpc>
            <a:spcBef>
              <a:spcPct val="0"/>
            </a:spcBef>
            <a:spcAft>
              <a:spcPct val="15000"/>
            </a:spcAft>
            <a:buChar char="•"/>
          </a:pPr>
          <a:r>
            <a:rPr lang="en-US" sz="1600" kern="1200" dirty="0"/>
            <a:t>Center/school and classrooms </a:t>
          </a:r>
          <a:r>
            <a:rPr lang="en-US" sz="1600" b="1" kern="1200" dirty="0"/>
            <a:t>are warm, inviting,</a:t>
          </a:r>
          <a:r>
            <a:rPr lang="en-US" sz="1600" kern="1200" dirty="0"/>
            <a:t> and </a:t>
          </a:r>
          <a:r>
            <a:rPr lang="en-US" sz="1600" b="1" kern="1200" dirty="0"/>
            <a:t>promote physical and emotional safety</a:t>
          </a:r>
        </a:p>
        <a:p>
          <a:pPr marL="171450" lvl="1" indent="-171450" algn="l" defTabSz="711200">
            <a:lnSpc>
              <a:spcPct val="90000"/>
            </a:lnSpc>
            <a:spcBef>
              <a:spcPct val="0"/>
            </a:spcBef>
            <a:spcAft>
              <a:spcPct val="15000"/>
            </a:spcAft>
            <a:buChar char="•"/>
          </a:pPr>
          <a:endParaRPr lang="en-US" sz="1600" kern="1200" dirty="0"/>
        </a:p>
      </dsp:txBody>
      <dsp:txXfrm>
        <a:off x="4037950" y="2763818"/>
        <a:ext cx="3670008" cy="22020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E25009-DFAC-48C1-A3E0-4C6DB88D13A5}">
      <dsp:nvSpPr>
        <dsp:cNvPr id="0" name=""/>
        <dsp:cNvSpPr/>
      </dsp:nvSpPr>
      <dsp:spPr>
        <a:xfrm>
          <a:off x="172627" y="779"/>
          <a:ext cx="1290045" cy="774027"/>
        </a:xfrm>
        <a:prstGeom prst="rect">
          <a:avLst/>
        </a:prstGeom>
        <a:solidFill>
          <a:schemeClr val="accent1">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Explicit SEL Skills Instruction</a:t>
          </a:r>
        </a:p>
      </dsp:txBody>
      <dsp:txXfrm>
        <a:off x="172627" y="779"/>
        <a:ext cx="1290045" cy="774027"/>
      </dsp:txXfrm>
    </dsp:sp>
    <dsp:sp modelId="{07D0A35F-113F-4C47-BB5F-5D97D621D9D8}">
      <dsp:nvSpPr>
        <dsp:cNvPr id="0" name=""/>
        <dsp:cNvSpPr/>
      </dsp:nvSpPr>
      <dsp:spPr>
        <a:xfrm>
          <a:off x="1591677" y="779"/>
          <a:ext cx="1290045" cy="774027"/>
        </a:xfrm>
        <a:prstGeom prst="rect">
          <a:avLst/>
        </a:prstGeom>
        <a:solidFill>
          <a:schemeClr val="accent1">
            <a:shade val="80000"/>
            <a:hueOff val="226232"/>
            <a:satOff val="-15116"/>
            <a:lumOff val="1160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Teacher Instructional Practices</a:t>
          </a:r>
        </a:p>
      </dsp:txBody>
      <dsp:txXfrm>
        <a:off x="1591677" y="779"/>
        <a:ext cx="1290045" cy="774027"/>
      </dsp:txXfrm>
    </dsp:sp>
    <dsp:sp modelId="{263AEFDC-0E21-41CA-84E1-CA8274DE8369}">
      <dsp:nvSpPr>
        <dsp:cNvPr id="0" name=""/>
        <dsp:cNvSpPr/>
      </dsp:nvSpPr>
      <dsp:spPr>
        <a:xfrm>
          <a:off x="172627" y="903811"/>
          <a:ext cx="1290045" cy="774027"/>
        </a:xfrm>
        <a:prstGeom prst="rect">
          <a:avLst/>
        </a:prstGeom>
        <a:solidFill>
          <a:schemeClr val="accent1">
            <a:shade val="80000"/>
            <a:hueOff val="452463"/>
            <a:satOff val="-30232"/>
            <a:lumOff val="2321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Integration with Academics</a:t>
          </a:r>
        </a:p>
      </dsp:txBody>
      <dsp:txXfrm>
        <a:off x="172627" y="903811"/>
        <a:ext cx="1290045" cy="774027"/>
      </dsp:txXfrm>
    </dsp:sp>
    <dsp:sp modelId="{3B69C981-24EE-42FE-90C7-1DA51E214700}">
      <dsp:nvSpPr>
        <dsp:cNvPr id="0" name=""/>
        <dsp:cNvSpPr/>
      </dsp:nvSpPr>
      <dsp:spPr>
        <a:xfrm>
          <a:off x="1591677" y="903811"/>
          <a:ext cx="1290045" cy="774027"/>
        </a:xfrm>
        <a:prstGeom prst="rect">
          <a:avLst/>
        </a:prstGeom>
        <a:solidFill>
          <a:schemeClr val="accent1">
            <a:shade val="80000"/>
            <a:hueOff val="678695"/>
            <a:satOff val="-45348"/>
            <a:lumOff val="3482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Organizational, Culture, and Climate Strategies</a:t>
          </a:r>
        </a:p>
      </dsp:txBody>
      <dsp:txXfrm>
        <a:off x="1591677" y="903811"/>
        <a:ext cx="1290045" cy="7740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E25009-DFAC-48C1-A3E0-4C6DB88D13A5}">
      <dsp:nvSpPr>
        <dsp:cNvPr id="0" name=""/>
        <dsp:cNvSpPr/>
      </dsp:nvSpPr>
      <dsp:spPr>
        <a:xfrm>
          <a:off x="875" y="143233"/>
          <a:ext cx="3413794" cy="2048276"/>
        </a:xfrm>
        <a:prstGeom prst="rect">
          <a:avLst/>
        </a:prstGeom>
        <a:solidFill>
          <a:schemeClr val="accent1">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dirty="0"/>
            <a:t>Explicit SEL Skills Instruction</a:t>
          </a:r>
        </a:p>
      </dsp:txBody>
      <dsp:txXfrm>
        <a:off x="875" y="143233"/>
        <a:ext cx="3413794" cy="2048276"/>
      </dsp:txXfrm>
    </dsp:sp>
    <dsp:sp modelId="{07D0A35F-113F-4C47-BB5F-5D97D621D9D8}">
      <dsp:nvSpPr>
        <dsp:cNvPr id="0" name=""/>
        <dsp:cNvSpPr/>
      </dsp:nvSpPr>
      <dsp:spPr>
        <a:xfrm>
          <a:off x="3756049" y="143233"/>
          <a:ext cx="3413794" cy="2048276"/>
        </a:xfrm>
        <a:prstGeom prst="rect">
          <a:avLst/>
        </a:prstGeom>
        <a:solidFill>
          <a:schemeClr val="accent1">
            <a:shade val="80000"/>
            <a:hueOff val="226232"/>
            <a:satOff val="-15116"/>
            <a:lumOff val="1160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dirty="0"/>
            <a:t>Teacher Instructional Practices</a:t>
          </a:r>
        </a:p>
      </dsp:txBody>
      <dsp:txXfrm>
        <a:off x="3756049" y="143233"/>
        <a:ext cx="3413794" cy="2048276"/>
      </dsp:txXfrm>
    </dsp:sp>
    <dsp:sp modelId="{263AEFDC-0E21-41CA-84E1-CA8274DE8369}">
      <dsp:nvSpPr>
        <dsp:cNvPr id="0" name=""/>
        <dsp:cNvSpPr/>
      </dsp:nvSpPr>
      <dsp:spPr>
        <a:xfrm>
          <a:off x="875" y="2532889"/>
          <a:ext cx="3413794" cy="2048276"/>
        </a:xfrm>
        <a:prstGeom prst="rect">
          <a:avLst/>
        </a:prstGeom>
        <a:solidFill>
          <a:schemeClr val="accent1">
            <a:shade val="80000"/>
            <a:hueOff val="452463"/>
            <a:satOff val="-30232"/>
            <a:lumOff val="2321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dirty="0"/>
            <a:t>Integration with Academics</a:t>
          </a:r>
        </a:p>
      </dsp:txBody>
      <dsp:txXfrm>
        <a:off x="875" y="2532889"/>
        <a:ext cx="3413794" cy="2048276"/>
      </dsp:txXfrm>
    </dsp:sp>
    <dsp:sp modelId="{3B69C981-24EE-42FE-90C7-1DA51E214700}">
      <dsp:nvSpPr>
        <dsp:cNvPr id="0" name=""/>
        <dsp:cNvSpPr/>
      </dsp:nvSpPr>
      <dsp:spPr>
        <a:xfrm>
          <a:off x="3756049" y="2532889"/>
          <a:ext cx="3413794" cy="2048276"/>
        </a:xfrm>
        <a:prstGeom prst="rect">
          <a:avLst/>
        </a:prstGeom>
        <a:solidFill>
          <a:schemeClr val="accent1">
            <a:shade val="80000"/>
            <a:hueOff val="678695"/>
            <a:satOff val="-45348"/>
            <a:lumOff val="3482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dirty="0"/>
            <a:t>Organizational, Culture, and Climate Strategies</a:t>
          </a:r>
        </a:p>
      </dsp:txBody>
      <dsp:txXfrm>
        <a:off x="3756049" y="2532889"/>
        <a:ext cx="3413794" cy="20482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E25009-DFAC-48C1-A3E0-4C6DB88D13A5}">
      <dsp:nvSpPr>
        <dsp:cNvPr id="0" name=""/>
        <dsp:cNvSpPr/>
      </dsp:nvSpPr>
      <dsp:spPr>
        <a:xfrm>
          <a:off x="563" y="25459"/>
          <a:ext cx="2198520" cy="1319112"/>
        </a:xfrm>
        <a:prstGeom prst="rect">
          <a:avLst/>
        </a:prstGeom>
        <a:solidFill>
          <a:schemeClr val="accent1">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Explicit SEL Skills Instruction</a:t>
          </a:r>
        </a:p>
      </dsp:txBody>
      <dsp:txXfrm>
        <a:off x="563" y="25459"/>
        <a:ext cx="2198520" cy="1319112"/>
      </dsp:txXfrm>
    </dsp:sp>
    <dsp:sp modelId="{07D0A35F-113F-4C47-BB5F-5D97D621D9D8}">
      <dsp:nvSpPr>
        <dsp:cNvPr id="0" name=""/>
        <dsp:cNvSpPr/>
      </dsp:nvSpPr>
      <dsp:spPr>
        <a:xfrm>
          <a:off x="2418936" y="25459"/>
          <a:ext cx="2198520" cy="1319112"/>
        </a:xfrm>
        <a:prstGeom prst="rect">
          <a:avLst/>
        </a:prstGeom>
        <a:solidFill>
          <a:schemeClr val="accent1">
            <a:shade val="80000"/>
            <a:hueOff val="226232"/>
            <a:satOff val="-15116"/>
            <a:lumOff val="1160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Teacher Instructional Practices</a:t>
          </a:r>
        </a:p>
      </dsp:txBody>
      <dsp:txXfrm>
        <a:off x="2418936" y="25459"/>
        <a:ext cx="2198520" cy="1319112"/>
      </dsp:txXfrm>
    </dsp:sp>
    <dsp:sp modelId="{263AEFDC-0E21-41CA-84E1-CA8274DE8369}">
      <dsp:nvSpPr>
        <dsp:cNvPr id="0" name=""/>
        <dsp:cNvSpPr/>
      </dsp:nvSpPr>
      <dsp:spPr>
        <a:xfrm>
          <a:off x="563" y="1564423"/>
          <a:ext cx="2198520" cy="1319112"/>
        </a:xfrm>
        <a:prstGeom prst="rect">
          <a:avLst/>
        </a:prstGeom>
        <a:solidFill>
          <a:schemeClr val="accent1">
            <a:shade val="80000"/>
            <a:hueOff val="452463"/>
            <a:satOff val="-30232"/>
            <a:lumOff val="2321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Integration with Academics</a:t>
          </a:r>
        </a:p>
      </dsp:txBody>
      <dsp:txXfrm>
        <a:off x="563" y="1564423"/>
        <a:ext cx="2198520" cy="1319112"/>
      </dsp:txXfrm>
    </dsp:sp>
    <dsp:sp modelId="{3B69C981-24EE-42FE-90C7-1DA51E214700}">
      <dsp:nvSpPr>
        <dsp:cNvPr id="0" name=""/>
        <dsp:cNvSpPr/>
      </dsp:nvSpPr>
      <dsp:spPr>
        <a:xfrm>
          <a:off x="2418936" y="1564423"/>
          <a:ext cx="2198520" cy="1319112"/>
        </a:xfrm>
        <a:prstGeom prst="rect">
          <a:avLst/>
        </a:prstGeom>
        <a:solidFill>
          <a:schemeClr val="accent1">
            <a:shade val="80000"/>
            <a:hueOff val="678695"/>
            <a:satOff val="-45348"/>
            <a:lumOff val="3482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Organizational, Culture, and Climate Strategies</a:t>
          </a:r>
        </a:p>
      </dsp:txBody>
      <dsp:txXfrm>
        <a:off x="2418936" y="1564423"/>
        <a:ext cx="2198520" cy="1319112"/>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C7B326-C838-4DB0-951E-977764321495}" type="datetimeFigureOut">
              <a:rPr lang="en-US" smtClean="0"/>
              <a:t>11/17/2020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871892-5E94-4632-ABF1-5CA4ED6E3BA4}" type="slidenum">
              <a:rPr lang="en-US" smtClean="0"/>
              <a:t>‹#›</a:t>
            </a:fld>
            <a:endParaRPr lang="en-US"/>
          </a:p>
        </p:txBody>
      </p:sp>
    </p:spTree>
    <p:extLst>
      <p:ext uri="{BB962C8B-B14F-4D97-AF65-F5344CB8AC3E}">
        <p14:creationId xmlns:p14="http://schemas.microsoft.com/office/powerpoint/2010/main" val="1105612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dZL2eZBe4Ew&amp;list=PLqSvevVI2ir-MthHDHyBhgEvWVsjgqbzO&amp;index=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tXKFNDFjKwY&amp;list=PLqSvevVI2ir-MthHDHyBhgEvWVsjgqbzO&amp;index=4&amp;t=0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H2tX9spVgB4&amp;feature=youtu.b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HnbYy0M88lM&amp;feature=youtu.b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casel.org/what-is-sel/approache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naeyc.org/resources/pubs/yc/sep2018/becoming-a-social-emotional-teacher"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time_continue=182&amp;v=f8nkcRMZKV4&amp;feature=emb_logo"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mins</a:t>
            </a:r>
          </a:p>
          <a:p>
            <a:endParaRPr lang="en-US" dirty="0"/>
          </a:p>
          <a:p>
            <a:r>
              <a:rPr lang="en-US" dirty="0"/>
              <a:t>Have participants complete the Do Now.</a:t>
            </a:r>
          </a:p>
          <a:p>
            <a:r>
              <a:rPr lang="en-US" dirty="0"/>
              <a:t>Share that we will return to the Do Now shortly.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33439-D7E6-4DC1-A886-DD276C1C25A7}"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605978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 mins</a:t>
            </a:r>
          </a:p>
          <a:p>
            <a:endParaRPr lang="en-US" dirty="0"/>
          </a:p>
          <a:p>
            <a:r>
              <a:rPr lang="en-US" dirty="0"/>
              <a:t>BRIEFLY revisit to provide overview and framing for where we’re focusing today. </a:t>
            </a:r>
          </a:p>
          <a:p>
            <a:endParaRPr lang="en-US" dirty="0"/>
          </a:p>
          <a:p>
            <a:r>
              <a:rPr lang="en-US" dirty="0"/>
              <a:t>Share the overview of the framework we’ll be using for engaging with the competencies of SEL. </a:t>
            </a:r>
          </a:p>
          <a:p>
            <a:r>
              <a:rPr lang="en-US" dirty="0"/>
              <a:t>Today we’ll focus specifically on self-awareness and self-management, the intrapersonal competencies.</a:t>
            </a:r>
          </a:p>
          <a:p>
            <a:endParaRPr lang="en-US" b="1" dirty="0"/>
          </a:p>
          <a:p>
            <a:r>
              <a:rPr lang="en-US" b="1" dirty="0"/>
              <a:t>Intrapersonal competencies</a:t>
            </a:r>
            <a:r>
              <a:rPr lang="en-US" dirty="0"/>
              <a:t> refer to ways of dealing with oneself, including ones’ thoughts and emotions. These </a:t>
            </a:r>
          </a:p>
          <a:p>
            <a:r>
              <a:rPr lang="en-US" dirty="0"/>
              <a:t>are the awareness, beliefs, and skills directed and applied inwardly.</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33439-D7E6-4DC1-A886-DD276C1C25A7}"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282553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8 mins.</a:t>
            </a:r>
          </a:p>
          <a:p>
            <a:r>
              <a:rPr lang="en-US" dirty="0"/>
              <a:t>4 for video</a:t>
            </a:r>
          </a:p>
          <a:p>
            <a:r>
              <a:rPr lang="en-US" dirty="0"/>
              <a:t>4 for discussion</a:t>
            </a:r>
          </a:p>
          <a:p>
            <a:endParaRPr lang="en-US" dirty="0"/>
          </a:p>
          <a:p>
            <a:r>
              <a:rPr lang="en-US" dirty="0"/>
              <a:t>SAY: We’re going to spend a couple of minutes learning a little bit more about each intrapersonal competency, starting with self-awareness.</a:t>
            </a:r>
          </a:p>
          <a:p>
            <a:r>
              <a:rPr lang="en-US" dirty="0"/>
              <a:t>It’s worth noting that intrapersonal competencies are separated based on AWARENESS (self-awareness) and SKILLS (self-management). What children need to know AND be able to do.</a:t>
            </a:r>
          </a:p>
          <a:p>
            <a:endParaRPr lang="en-US" dirty="0"/>
          </a:p>
          <a:p>
            <a:r>
              <a:rPr lang="en-US" dirty="0"/>
              <a:t>SAY: Let’s start by building our own knowledge on what we mean by self-awareness for children.</a:t>
            </a:r>
          </a:p>
          <a:p>
            <a:r>
              <a:rPr lang="en-US" dirty="0"/>
              <a:t>As you watch, jot down notes on anything that stands out for you during the video. Look especially for what are some of the key features of self-awareness, and why self-awareness skills are important throughout a child’s entire life.</a:t>
            </a:r>
          </a:p>
          <a:p>
            <a:r>
              <a:rPr lang="en-US" dirty="0"/>
              <a:t>PLAY full video (4 mins.) </a:t>
            </a:r>
            <a:r>
              <a:rPr lang="en-US" dirty="0">
                <a:hlinkClick r:id="rId3"/>
              </a:rPr>
              <a:t>https://www.youtube.com/watch?v=dZL2eZBe4Ew&amp;list=PLqSvevVI2ir-MthHDHyBhgEvWVsjgqbzO&amp;index=1</a:t>
            </a:r>
            <a:endParaRPr lang="en-US" dirty="0"/>
          </a:p>
          <a:p>
            <a:endParaRPr lang="en-US" dirty="0"/>
          </a:p>
          <a:p>
            <a:r>
              <a:rPr lang="en-US" dirty="0"/>
              <a:t>ASK: What are some of the key features of self-awareness? Why is it important?</a:t>
            </a:r>
          </a:p>
          <a:p>
            <a:r>
              <a:rPr lang="en-US" dirty="0"/>
              <a:t>(Whole group share out)</a:t>
            </a:r>
          </a:p>
          <a:p>
            <a:r>
              <a:rPr lang="en-US" dirty="0"/>
              <a:t>ANIMATE slide for definition and key features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33439-D7E6-4DC1-A886-DD276C1C25A7}"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445442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8 minutes </a:t>
            </a:r>
          </a:p>
          <a:p>
            <a:r>
              <a:rPr lang="en-US" dirty="0"/>
              <a:t>4 for video</a:t>
            </a:r>
          </a:p>
          <a:p>
            <a:r>
              <a:rPr lang="en-US" dirty="0"/>
              <a:t>4 for discussion</a:t>
            </a:r>
          </a:p>
          <a:p>
            <a:endParaRPr lang="en-US" dirty="0"/>
          </a:p>
          <a:p>
            <a:r>
              <a:rPr lang="en-US" dirty="0"/>
              <a:t>SAY: Now let’s take a closer look at the skills side of intrapersonal competencies, self-management.</a:t>
            </a:r>
          </a:p>
          <a:p>
            <a:r>
              <a:rPr lang="en-US" dirty="0"/>
              <a:t>As you watch, jot down notes on anything that stands out for you during the video. Look especially for what are some of the key features of self-management, and why self-management skills are important throughout a child’s entire life.</a:t>
            </a:r>
          </a:p>
          <a:p>
            <a:r>
              <a:rPr lang="en-US" dirty="0"/>
              <a:t>PLAY full video (4 mins.) </a:t>
            </a:r>
            <a:r>
              <a:rPr lang="en-US" dirty="0">
                <a:hlinkClick r:id="rId3"/>
              </a:rPr>
              <a:t>https://www.youtube.com/watch?v=tXKFNDFjKwY&amp;list=PLqSvevVI2ir-MthHDHyBhgEvWVsjgqbzO&amp;index=4&amp;t=0s</a:t>
            </a:r>
            <a:endParaRPr lang="en-US" dirty="0"/>
          </a:p>
          <a:p>
            <a:endParaRPr lang="en-US" dirty="0"/>
          </a:p>
          <a:p>
            <a:r>
              <a:rPr lang="en-US" dirty="0"/>
              <a:t>ASK: What are some of the key features of self-management? Why is it important?</a:t>
            </a:r>
          </a:p>
          <a:p>
            <a:r>
              <a:rPr lang="en-US" dirty="0"/>
              <a:t>(Whole group share out)</a:t>
            </a:r>
          </a:p>
          <a:p>
            <a:r>
              <a:rPr lang="en-US" dirty="0"/>
              <a:t>ANIMATE slide for definition and key features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33439-D7E6-4DC1-A886-DD276C1C25A7}"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548373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 mins</a:t>
            </a:r>
          </a:p>
          <a:p>
            <a:endParaRPr lang="en-US" dirty="0"/>
          </a:p>
          <a:p>
            <a:r>
              <a:rPr lang="en-US" dirty="0"/>
              <a:t>Now that we understand self-awareness and self-management a little bit better, let’s see exactly what that means for the ages of the children that we support.</a:t>
            </a:r>
          </a:p>
          <a:p>
            <a:endParaRPr lang="en-US" dirty="0"/>
          </a:p>
          <a:p>
            <a:pPr defTabSz="942289">
              <a:defRPr/>
            </a:pPr>
            <a:r>
              <a:rPr lang="en-US" sz="1000" dirty="0">
                <a:solidFill>
                  <a:srgbClr val="000000"/>
                </a:solidFill>
              </a:rPr>
              <a:t>The Infant and Toddler Early Learning Guidelines and Pre-Kindergarten Standards are built to address the major developmental milestones that children should hit each year. They provide what every child should know and be able to do in order to be successful in the next grade level.</a:t>
            </a:r>
            <a:endParaRPr lang="en-US" dirty="0"/>
          </a:p>
          <a:p>
            <a:endParaRPr lang="en-US" b="1" dirty="0"/>
          </a:p>
          <a:p>
            <a:r>
              <a:rPr lang="en-US" b="1" dirty="0"/>
              <a:t>NOTE: These standards and guidelines are in the process of being revised by a team of partners across the state right now, so they *are* subject to change. </a:t>
            </a:r>
          </a:p>
          <a:p>
            <a:endParaRPr lang="en-US" dirty="0"/>
          </a:p>
          <a:p>
            <a:r>
              <a:rPr lang="en-US" b="1" dirty="0"/>
              <a:t>SAY: </a:t>
            </a:r>
            <a:r>
              <a:rPr lang="en-US" dirty="0"/>
              <a:t>No matter your level of familiarity with the standards, they are always essential to grounding the work that we do each day with children. We are going to spend a lot of time with the guidelines and standards for social-emotional development in this series. We’ll be looking particularly at the Personal and Social/Emotional Domain, and the corresponding content standards listed within.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33439-D7E6-4DC1-A886-DD276C1C25A7}" type="slidenum">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979804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 mins.</a:t>
            </a:r>
          </a:p>
          <a:p>
            <a:endParaRPr lang="en-US" dirty="0"/>
          </a:p>
          <a:p>
            <a:pPr defTabSz="942289">
              <a:defRPr/>
            </a:pPr>
            <a:r>
              <a:rPr lang="en-US" dirty="0">
                <a:solidFill>
                  <a:schemeClr val="tx1"/>
                </a:solidFill>
              </a:rPr>
              <a:t>The Guidelines and Standards provide a helpful roadmap for early childhood teachers and leaders to understand what is developmentally appropriate for children in their schools and centers. Below shows one sample trajectory focused on a component of developing self-awareness from birth to four-years-old.</a:t>
            </a:r>
            <a:endParaRPr lang="en-US" dirty="0"/>
          </a:p>
          <a:p>
            <a:endParaRPr lang="en-US" dirty="0"/>
          </a:p>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33439-D7E6-4DC1-A886-DD276C1C25A7}" type="slidenum">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340494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 mins</a:t>
            </a:r>
          </a:p>
          <a:p>
            <a:endParaRPr lang="en-US" dirty="0"/>
          </a:p>
          <a:p>
            <a:r>
              <a:rPr lang="en-US" dirty="0"/>
              <a:t>In Session 1, we looked at the big picture of how all 5 competencies develop over time. In these more focused sessions, we are going to dive much deeper to look at how specific competencies develop each year. You’ll be looking at a much more narrow set of the guidelines/standards. </a:t>
            </a:r>
          </a:p>
          <a:p>
            <a:endParaRPr lang="en-US" dirty="0"/>
          </a:p>
          <a:p>
            <a:r>
              <a:rPr lang="en-US" dirty="0"/>
              <a:t>9 mins: Break into small groups assigned on slides to dive deeply into your age range using the guidelines or pre-k standards. Make sure to pay attention to your breakout room!</a:t>
            </a:r>
          </a:p>
          <a:p>
            <a:endParaRPr lang="en-US" dirty="0"/>
          </a:p>
          <a:p>
            <a:r>
              <a:rPr lang="en-US" dirty="0"/>
              <a:t>Based on what you see in the guidelines/standards, what child and teacher actions should you expect to see? What are some things you might hear children or teacher say? Input your ideas/notes into the shared Google doc</a:t>
            </a:r>
          </a:p>
          <a:p>
            <a:endParaRPr lang="en-US" dirty="0"/>
          </a:p>
          <a:p>
            <a:r>
              <a:rPr lang="en-US" dirty="0"/>
              <a:t>10 mins: In whole group, share out for 1 min.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33439-D7E6-4DC1-A886-DD276C1C25A7}"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752913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 break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33439-D7E6-4DC1-A886-DD276C1C25A7}"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441478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mins</a:t>
            </a:r>
          </a:p>
          <a:p>
            <a:r>
              <a:rPr lang="en-US" dirty="0"/>
              <a:t>1 min. for setup</a:t>
            </a:r>
          </a:p>
          <a:p>
            <a:r>
              <a:rPr lang="en-US" dirty="0"/>
              <a:t>2 mins. for video </a:t>
            </a:r>
          </a:p>
          <a:p>
            <a:r>
              <a:rPr lang="en-US" dirty="0"/>
              <a:t>SAY: Now </a:t>
            </a:r>
            <a:r>
              <a:rPr lang="en-US" u="none" dirty="0"/>
              <a:t>we</a:t>
            </a:r>
            <a:r>
              <a:rPr lang="en-US" u="none" dirty="0">
                <a:hlinkClick r:id="rId3"/>
              </a:rPr>
              <a:t>’re going to watch two video clips—one of a young toddler classroom, and one of a preschool classroom. Both clips are about 2 mins. long. As you watch, take notes on the questions on the slide. We’ll discuss both together after we watch the second clip.</a:t>
            </a:r>
          </a:p>
          <a:p>
            <a:endParaRPr lang="en-US" dirty="0">
              <a:hlinkClick r:id="rId3"/>
            </a:endParaRPr>
          </a:p>
          <a:p>
            <a:r>
              <a:rPr lang="en-US" dirty="0">
                <a:hlinkClick r:id="rId3"/>
              </a:rPr>
              <a:t>https://www.youtube.com/watch?v=H2tX9spVgB4&amp;feature=youtu.be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33439-D7E6-4DC1-A886-DD276C1C25A7}"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014464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mins</a:t>
            </a:r>
          </a:p>
          <a:p>
            <a:r>
              <a:rPr lang="en-US" dirty="0"/>
              <a:t>2 for video</a:t>
            </a:r>
          </a:p>
          <a:p>
            <a:r>
              <a:rPr lang="en-US" dirty="0"/>
              <a:t>4 for whole group discussion</a:t>
            </a:r>
            <a:endParaRPr lang="en-US" dirty="0">
              <a:hlinkClick r:id="rId3"/>
            </a:endParaRPr>
          </a:p>
          <a:p>
            <a:endParaRPr lang="en-US" dirty="0">
              <a:hlinkClick r:id="rId3"/>
            </a:endParaRPr>
          </a:p>
          <a:p>
            <a:r>
              <a:rPr lang="en-US" dirty="0">
                <a:hlinkClick r:id="rId3"/>
              </a:rPr>
              <a:t>https://www.youtube.com/watch?v=HnbYy0M88lM&amp;feature=youtu.be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33439-D7E6-4DC1-A886-DD276C1C25A7}"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943012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minutes</a:t>
            </a:r>
          </a:p>
          <a:p>
            <a:endParaRPr lang="en-US" dirty="0"/>
          </a:p>
          <a:p>
            <a:r>
              <a:rPr lang="en-US" dirty="0"/>
              <a:t>Individual reflection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33439-D7E6-4DC1-A886-DD276C1C25A7}"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971997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(125 min. session)</a:t>
            </a:r>
          </a:p>
          <a:p>
            <a:r>
              <a:rPr lang="en-US" dirty="0"/>
              <a:t>2 minutes</a:t>
            </a:r>
          </a:p>
          <a:p>
            <a:endParaRPr lang="en-US" dirty="0"/>
          </a:p>
          <a:p>
            <a:r>
              <a:rPr lang="en-US" dirty="0"/>
              <a:t>Welcome participants to our first of 3 sessions where we’ll dig deeply into understanding the specific SEL-competencies. Today we are going to focus on *intrapersonal* skills, specifically self-management and self-awareness, what that means, what development of those skills looks like in children of different ages, and how to support the development of intrapersonal skills.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33439-D7E6-4DC1-A886-DD276C1C25A7}" type="slidenum">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2889044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59FDFC-FEB1-4AF5-9288-F78087EB08A2}" type="slidenum">
              <a:rPr kumimoji="0" lang="en-US" sz="1200" b="0" i="0" u="none" strike="noStrike" kern="1200" cap="none" spc="0" normalizeH="0" baseline="0" noProof="0">
                <a:ln>
                  <a:noFill/>
                </a:ln>
                <a:solidFill>
                  <a:prstClr val="black"/>
                </a:solidFill>
                <a:effectLst/>
                <a:uLnTx/>
                <a:uFillTx/>
                <a:latin typeface="Segoe UI"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Arial" pitchFamily="34" charset="0"/>
            </a:endParaRPr>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1 min</a:t>
            </a:r>
          </a:p>
          <a:p>
            <a:pPr>
              <a:spcBef>
                <a:spcPct val="0"/>
              </a:spcBef>
            </a:pPr>
            <a:endParaRPr lang="en-US" dirty="0"/>
          </a:p>
          <a:p>
            <a:pPr>
              <a:spcBef>
                <a:spcPct val="0"/>
              </a:spcBef>
            </a:pPr>
            <a:r>
              <a:rPr lang="en-US" dirty="0"/>
              <a:t>Transition to</a:t>
            </a:r>
            <a:r>
              <a:rPr lang="en-US" baseline="0" dirty="0"/>
              <a:t> the next section of the presentation.</a:t>
            </a:r>
          </a:p>
          <a:p>
            <a:pPr>
              <a:spcBef>
                <a:spcPct val="0"/>
              </a:spcBef>
            </a:pPr>
            <a:endParaRPr lang="en-US" baseline="0" dirty="0"/>
          </a:p>
        </p:txBody>
      </p:sp>
    </p:spTree>
    <p:extLst>
      <p:ext uri="{BB962C8B-B14F-4D97-AF65-F5344CB8AC3E}">
        <p14:creationId xmlns:p14="http://schemas.microsoft.com/office/powerpoint/2010/main" val="3835291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fontAlgn="base"/>
            <a:r>
              <a:rPr lang="en-US" dirty="0"/>
              <a:t>2 minutes</a:t>
            </a:r>
          </a:p>
          <a:p>
            <a:pPr fontAlgn="base"/>
            <a:endParaRPr lang="en-US" dirty="0"/>
          </a:p>
          <a:p>
            <a:pPr fontAlgn="base"/>
            <a:r>
              <a:rPr lang="en-US" dirty="0"/>
              <a:t>Now that we have a deeper understanding of what the intrapersonal SEL competencies are, how they develop from birth to 5, and have seen some sample instruction, let’s dig further into how we can support that development in our classrooms.</a:t>
            </a:r>
          </a:p>
          <a:p>
            <a:pPr fontAlgn="base"/>
            <a:endParaRPr lang="en-US" dirty="0"/>
          </a:p>
          <a:p>
            <a:pPr fontAlgn="base"/>
            <a:r>
              <a:rPr lang="en-US" dirty="0"/>
              <a:t>Research has shown that social and emotional development can be fostered, and social and emotional skills, attitudes, and behaviors can be taught using a variety of approaches, primarily:</a:t>
            </a:r>
          </a:p>
          <a:p>
            <a:pPr fontAlgn="base"/>
            <a:endParaRPr lang="en-US" dirty="0"/>
          </a:p>
          <a:p>
            <a:pPr fontAlgn="base"/>
            <a:r>
              <a:rPr lang="en-US" dirty="0"/>
              <a:t>-Free-standing lessons designed to enhance children’s social and emotional competence explicitly.</a:t>
            </a:r>
          </a:p>
          <a:p>
            <a:pPr fontAlgn="base"/>
            <a:r>
              <a:rPr lang="en-US" dirty="0"/>
              <a:t>-Teaching practices such as play-based, cooperative learning, and project-based learning, which promote SEL.</a:t>
            </a:r>
          </a:p>
          <a:p>
            <a:pPr fontAlgn="base"/>
            <a:r>
              <a:rPr lang="en-US" dirty="0"/>
              <a:t>-Integration of SEL into content-based topics like language arts, math, social studies, or science.</a:t>
            </a:r>
          </a:p>
          <a:p>
            <a:pPr fontAlgn="base"/>
            <a:r>
              <a:rPr lang="en-US" dirty="0"/>
              <a:t>-Organizational strategies that promote SEL as a school- or center-wide initiative that creates a climate and culture conducive to learning from the top down.</a:t>
            </a:r>
          </a:p>
          <a:p>
            <a:endParaRPr lang="en-US" dirty="0"/>
          </a:p>
          <a:p>
            <a:r>
              <a:rPr lang="en-US" dirty="0"/>
              <a:t>Graphic: </a:t>
            </a:r>
            <a:r>
              <a:rPr lang="en-US" dirty="0">
                <a:hlinkClick r:id="rId3"/>
              </a:rPr>
              <a:t>https://casel.org/what-is-sel/approaches/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33439-D7E6-4DC1-A886-DD276C1C25A7}"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1846096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u="none" strike="noStrike" dirty="0">
                <a:effectLst/>
              </a:rPr>
              <a:t>4 minutes</a:t>
            </a:r>
          </a:p>
          <a:p>
            <a:br>
              <a:rPr lang="en-US" u="none" strike="noStrike" dirty="0">
                <a:effectLst/>
              </a:rPr>
            </a:br>
            <a:r>
              <a:rPr lang="en-US" dirty="0">
                <a:effectLst/>
              </a:rPr>
              <a:t>Children develop social and emotional skills primarily through interactions with parents, teachers, siblings, and peers. With many children spending large amounts of time in early education settings, the influences of early childhood teachers on children’s social and emotional learning is critically important. </a:t>
            </a:r>
          </a:p>
          <a:p>
            <a:endParaRPr lang="en-US" dirty="0"/>
          </a:p>
          <a:p>
            <a:r>
              <a:rPr lang="en-US" dirty="0"/>
              <a:t>Teachers promote social and emotional learning through a variety of activities and practices, some purposeful and planned, some naturally occurring.</a:t>
            </a:r>
          </a:p>
          <a:p>
            <a:endParaRPr lang="en-US" dirty="0"/>
          </a:p>
          <a:p>
            <a:r>
              <a:rPr lang="en-US" dirty="0"/>
              <a:t>Provide brief overview of best practices and approaches for social-emotional teaching</a:t>
            </a:r>
          </a:p>
          <a:p>
            <a:pPr fontAlgn="base"/>
            <a:endParaRPr lang="en-US" dirty="0"/>
          </a:p>
          <a:p>
            <a:pPr fontAlgn="base"/>
            <a:r>
              <a:rPr lang="en-US" dirty="0"/>
              <a:t>-Free-standing lessons designed to enhance children’s social and emotional competence explicitly.</a:t>
            </a:r>
          </a:p>
          <a:p>
            <a:pPr fontAlgn="base"/>
            <a:r>
              <a:rPr lang="en-US" dirty="0"/>
              <a:t>-Teaching practices such as play-based, cooperative learning, and project-based learning, which promote SEL.</a:t>
            </a:r>
          </a:p>
          <a:p>
            <a:pPr fontAlgn="base"/>
            <a:r>
              <a:rPr lang="en-US" dirty="0"/>
              <a:t>-Integration of SEL into content-based topics like language arts, math, social studies, or science.</a:t>
            </a:r>
          </a:p>
          <a:p>
            <a:pPr fontAlgn="base"/>
            <a:r>
              <a:rPr lang="en-US" dirty="0"/>
              <a:t>-Organizational strategies that promote SEL as a school- or center-wide initiative that creates a climate and culture conducive to learning from the top down.</a:t>
            </a:r>
          </a:p>
          <a:p>
            <a:pPr fontAlgn="base"/>
            <a:endParaRPr lang="en-US" dirty="0"/>
          </a:p>
          <a:p>
            <a:pPr fontAlgn="base"/>
            <a:r>
              <a:rPr lang="en-US" dirty="0"/>
              <a:t>Note that there are likely many ways your teachers are already doing these things, whether consciously or unconsciously, and that’s great! We’re going to engage a little further to build on successes and practices that you and your teachers are already doing to boost that SEL learning, particularly through our lens this session of self-awareness and self-management.</a:t>
            </a:r>
          </a:p>
          <a:p>
            <a:endParaRPr lang="en-US" dirty="0"/>
          </a:p>
          <a:p>
            <a:endParaRPr lang="en-US" dirty="0"/>
          </a:p>
          <a:p>
            <a:r>
              <a:rPr lang="en-US" dirty="0">
                <a:hlinkClick r:id="rId3"/>
              </a:rPr>
              <a:t>https://www.naeyc.org/resources/pubs/yc/sep2018/becoming-a-social-emotional-teacher</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33439-D7E6-4DC1-A886-DD276C1C25A7}"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7455615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minutes</a:t>
            </a:r>
          </a:p>
          <a:p>
            <a:endParaRPr lang="en-US" dirty="0"/>
          </a:p>
          <a:p>
            <a:r>
              <a:rPr lang="en-US" dirty="0"/>
              <a:t>Read each brief scenario and ask folks to share in the chat which type of SEL instruction is being highlighted.</a:t>
            </a:r>
          </a:p>
          <a:p>
            <a:r>
              <a:rPr lang="en-US" dirty="0"/>
              <a:t>ANIMATE after each example.</a:t>
            </a:r>
          </a:p>
          <a:p>
            <a:endParaRPr lang="en-US" dirty="0"/>
          </a:p>
          <a:p>
            <a:r>
              <a:rPr lang="en-US" dirty="0"/>
              <a:t>Note that these are the primary teaching strategies, BUT there could easily be more than one teaching approach per example. For example, #2 could also include “explicit SEL skills instruction” depending on how the read aloud is designed and executed.</a:t>
            </a:r>
          </a:p>
          <a:p>
            <a:endParaRPr lang="en-US" dirty="0"/>
          </a:p>
          <a:p>
            <a:r>
              <a:rPr lang="en-US" dirty="0"/>
              <a:t>The strength of these strategies is that they should always all be used in conjunction; teachers can’t rely on any 1 strategy—effective SEL instruction requires all 4.</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33439-D7E6-4DC1-A886-DD276C1C25A7}"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549907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59FDFC-FEB1-4AF5-9288-F78087EB08A2}" type="slidenum">
              <a:rPr kumimoji="0" lang="en-US" sz="1200" b="0" i="0" u="none" strike="noStrike" kern="1200" cap="none" spc="0" normalizeH="0" baseline="0" noProof="0">
                <a:ln>
                  <a:noFill/>
                </a:ln>
                <a:solidFill>
                  <a:prstClr val="black"/>
                </a:solidFill>
                <a:effectLst/>
                <a:uLnTx/>
                <a:uFillTx/>
                <a:latin typeface="Segoe UI"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Arial" pitchFamily="34" charset="0"/>
            </a:endParaRPr>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1 minute</a:t>
            </a:r>
          </a:p>
          <a:p>
            <a:pPr>
              <a:spcBef>
                <a:spcPct val="0"/>
              </a:spcBef>
            </a:pPr>
            <a:endParaRPr lang="en-US" dirty="0"/>
          </a:p>
          <a:p>
            <a:pPr>
              <a:spcBef>
                <a:spcPct val="0"/>
              </a:spcBef>
            </a:pPr>
            <a:r>
              <a:rPr lang="en-US" dirty="0"/>
              <a:t>Transition to</a:t>
            </a:r>
            <a:r>
              <a:rPr lang="en-US" baseline="0" dirty="0"/>
              <a:t> the next section of the presentation.</a:t>
            </a:r>
          </a:p>
          <a:p>
            <a:pPr>
              <a:spcBef>
                <a:spcPct val="0"/>
              </a:spcBef>
            </a:pPr>
            <a:endParaRPr lang="en-US" baseline="0" dirty="0"/>
          </a:p>
        </p:txBody>
      </p:sp>
    </p:spTree>
    <p:extLst>
      <p:ext uri="{BB962C8B-B14F-4D97-AF65-F5344CB8AC3E}">
        <p14:creationId xmlns:p14="http://schemas.microsoft.com/office/powerpoint/2010/main" val="28270551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minutes (individual planning)</a:t>
            </a:r>
          </a:p>
          <a:p>
            <a:endParaRPr lang="en-US" dirty="0"/>
          </a:p>
          <a:p>
            <a:r>
              <a:rPr lang="en-US" dirty="0"/>
              <a:t>In your notes, revisit the key skills included in developing self-awareness and self-management, as well as the trajectory along which these skills develop.</a:t>
            </a:r>
          </a:p>
          <a:p>
            <a:endParaRPr lang="en-US" dirty="0"/>
          </a:p>
          <a:p>
            <a:r>
              <a:rPr lang="en-US" dirty="0"/>
              <a:t>Consider each social-emotional teaching strategy through the lens of teaching self-awareness and self-management. What could you do to effectively teach self-awareness and self-management using each teaching strategy?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33439-D7E6-4DC1-A886-DD276C1C25A7}"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384907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mins—small groups</a:t>
            </a:r>
          </a:p>
          <a:p>
            <a:r>
              <a:rPr lang="en-US" dirty="0"/>
              <a:t>3 mins—whole group share</a:t>
            </a:r>
          </a:p>
          <a:p>
            <a:endParaRPr lang="en-US" dirty="0"/>
          </a:p>
          <a:p>
            <a:r>
              <a:rPr lang="en-US" dirty="0"/>
              <a:t>Provide directions and split participants into groups of 2-3.</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33439-D7E6-4DC1-A886-DD276C1C25A7}"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5664392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minutes</a:t>
            </a:r>
          </a:p>
          <a:p>
            <a:endParaRPr lang="en-US" dirty="0"/>
          </a:p>
          <a:p>
            <a:r>
              <a:rPr lang="en-US" dirty="0"/>
              <a:t>Individual reflection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33439-D7E6-4DC1-A886-DD276C1C25A7}"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6899955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59FDFC-FEB1-4AF5-9288-F78087EB08A2}" type="slidenum">
              <a:rPr kumimoji="0" lang="en-US" sz="1200" b="0" i="0" u="none" strike="noStrike" kern="1200" cap="none" spc="0" normalizeH="0" baseline="0" noProof="0">
                <a:ln>
                  <a:noFill/>
                </a:ln>
                <a:solidFill>
                  <a:prstClr val="black"/>
                </a:solidFill>
                <a:effectLst/>
                <a:uLnTx/>
                <a:uFillTx/>
                <a:latin typeface="Segoe UI"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Arial" pitchFamily="34" charset="0"/>
            </a:endParaRPr>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a:p>
            <a:pPr>
              <a:spcBef>
                <a:spcPct val="0"/>
              </a:spcBef>
            </a:pPr>
            <a:r>
              <a:rPr lang="en-US" dirty="0"/>
              <a:t>Transition to</a:t>
            </a:r>
            <a:r>
              <a:rPr lang="en-US" baseline="0" dirty="0"/>
              <a:t> the next section of the presentation.</a:t>
            </a:r>
          </a:p>
          <a:p>
            <a:pPr>
              <a:spcBef>
                <a:spcPct val="0"/>
              </a:spcBef>
            </a:pPr>
            <a:endParaRPr lang="en-US" baseline="0" dirty="0"/>
          </a:p>
        </p:txBody>
      </p:sp>
    </p:spTree>
    <p:extLst>
      <p:ext uri="{BB962C8B-B14F-4D97-AF65-F5344CB8AC3E}">
        <p14:creationId xmlns:p14="http://schemas.microsoft.com/office/powerpoint/2010/main" val="37055170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59FDFC-FEB1-4AF5-9288-F78087EB08A2}" type="slidenum">
              <a:rPr kumimoji="0" lang="en-US" sz="1200" b="0" i="0" u="none" strike="noStrike" kern="1200" cap="none" spc="0" normalizeH="0" baseline="0" noProof="0">
                <a:ln>
                  <a:noFill/>
                </a:ln>
                <a:solidFill>
                  <a:prstClr val="black"/>
                </a:solidFill>
                <a:effectLst/>
                <a:uLnTx/>
                <a:uFillTx/>
                <a:latin typeface="Segoe UI"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Arial" pitchFamily="34" charset="0"/>
            </a:endParaRPr>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5 minutes</a:t>
            </a:r>
          </a:p>
          <a:p>
            <a:pPr>
              <a:spcBef>
                <a:spcPct val="0"/>
              </a:spcBef>
            </a:pPr>
            <a:endParaRPr lang="en-US" dirty="0"/>
          </a:p>
          <a:p>
            <a:pPr>
              <a:spcBef>
                <a:spcPct val="0"/>
              </a:spcBef>
            </a:pPr>
            <a:endParaRPr lang="en-US" baseline="0" dirty="0"/>
          </a:p>
        </p:txBody>
      </p:sp>
    </p:spTree>
    <p:extLst>
      <p:ext uri="{BB962C8B-B14F-4D97-AF65-F5344CB8AC3E}">
        <p14:creationId xmlns:p14="http://schemas.microsoft.com/office/powerpoint/2010/main" val="3120635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9:45-9:46</a:t>
            </a:r>
          </a:p>
          <a:p>
            <a:endParaRPr lang="en-US" baseline="0" dirty="0"/>
          </a:p>
          <a:p>
            <a:r>
              <a:rPr lang="en-US" b="1" baseline="0" dirty="0"/>
              <a:t>SHARE </a:t>
            </a:r>
            <a:r>
              <a:rPr lang="en-US" b="0" baseline="0" dirty="0"/>
              <a:t>objectives for the session.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33439-D7E6-4DC1-A886-DD276C1C25A7}"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976290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59FDFC-FEB1-4AF5-9288-F78087EB08A2}" type="slidenum">
              <a:rPr kumimoji="0" lang="en-US" sz="1200" b="0" i="0" u="none" strike="noStrike" kern="1200" cap="none" spc="0" normalizeH="0" baseline="0" noProof="0">
                <a:ln>
                  <a:noFill/>
                </a:ln>
                <a:solidFill>
                  <a:prstClr val="black"/>
                </a:solidFill>
                <a:effectLst/>
                <a:uLnTx/>
                <a:uFillTx/>
                <a:latin typeface="Segoe UI"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Arial" pitchFamily="34" charset="0"/>
            </a:endParaRPr>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Transition to</a:t>
            </a:r>
            <a:r>
              <a:rPr lang="en-US" baseline="0" dirty="0"/>
              <a:t> the next section of the presentation.</a:t>
            </a:r>
          </a:p>
          <a:p>
            <a:pPr>
              <a:spcBef>
                <a:spcPct val="0"/>
              </a:spcBef>
            </a:pPr>
            <a:endParaRPr lang="en-US" baseline="0" dirty="0"/>
          </a:p>
        </p:txBody>
      </p:sp>
    </p:spTree>
    <p:extLst>
      <p:ext uri="{BB962C8B-B14F-4D97-AF65-F5344CB8AC3E}">
        <p14:creationId xmlns:p14="http://schemas.microsoft.com/office/powerpoint/2010/main" val="1492147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mins</a:t>
            </a:r>
          </a:p>
          <a:p>
            <a:endParaRPr lang="en-US" dirty="0"/>
          </a:p>
          <a:p>
            <a:r>
              <a:rPr lang="en-US" dirty="0"/>
              <a:t>Share whole group and in chat</a:t>
            </a:r>
          </a:p>
          <a:p>
            <a:endParaRPr lang="en-US" dirty="0"/>
          </a:p>
          <a:p>
            <a:r>
              <a:rPr lang="en-US" dirty="0"/>
              <a:t>SAY: Thank you for sharing your thoughts! As you know, these S-E skills didn’t just happen and develop by accident—you’ve been practicing them your whole life! Our children need these skills just as much as we do, so we’re going to spend this session talking about how these skills develop, why they’re important, and how we can support our children in learning and practicing these skills.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33439-D7E6-4DC1-A886-DD276C1C25A7}"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251997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r>
              <a:rPr lang="en-US" dirty="0"/>
              <a:t>Reground in definition of SEL. Which word(s) of the definition most stand out to you when you think about self-management and self-awareness?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C4C9F1-CACB-8240-8FC2-4AEE2176E4D7}"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569987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22 minutes</a:t>
            </a:r>
          </a:p>
          <a:p>
            <a:pPr defTabSz="942289">
              <a:defRPr/>
            </a:pPr>
            <a:endParaRPr lang="en-US" dirty="0"/>
          </a:p>
          <a:p>
            <a:pPr defTabSz="942289">
              <a:defRPr/>
            </a:pPr>
            <a:r>
              <a:rPr lang="en-US" dirty="0"/>
              <a:t>12 min. video</a:t>
            </a:r>
          </a:p>
          <a:p>
            <a:pPr defTabSz="942289">
              <a:defRPr/>
            </a:pPr>
            <a:r>
              <a:rPr lang="en-US" dirty="0"/>
              <a:t>7 min. small group discussions (ask participants to identify a spokesperson for when we return whole group)</a:t>
            </a:r>
          </a:p>
          <a:p>
            <a:pPr defTabSz="942289">
              <a:defRPr/>
            </a:pPr>
            <a:r>
              <a:rPr lang="en-US" dirty="0"/>
              <a:t>3 min. whole group share</a:t>
            </a:r>
          </a:p>
          <a:p>
            <a:endParaRPr lang="en-US" dirty="0">
              <a:hlinkClick r:id="rId3"/>
            </a:endParaRPr>
          </a:p>
          <a:p>
            <a:r>
              <a:rPr lang="en-US" dirty="0">
                <a:hlinkClick r:id="rId3"/>
              </a:rPr>
              <a:t>https://www.youtube.com/watch?time_continue=182&amp;v=f8nkcRMZKV4&amp;feature=emb_logo</a:t>
            </a:r>
            <a:endParaRPr lang="en-US" dirty="0"/>
          </a:p>
          <a:p>
            <a:r>
              <a:rPr lang="en-US" dirty="0"/>
              <a:t>Dr. Rosemarie Allen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33439-D7E6-4DC1-A886-DD276C1C25A7}"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368307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r>
              <a:rPr lang="en-US" dirty="0"/>
              <a:t>As we mentioned before, this training is not a TACSEI/Pyramid Model, but if you are using the Pyramid Model approach, it should strengthen/deepen your knowledge of how to build an effective workforce in your center and how to support teachers in building nurturing and responsive relationships and setting up high-quality supportive environments.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833439-D7E6-4DC1-A886-DD276C1C25A7}"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169629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59FDFC-FEB1-4AF5-9288-F78087EB08A2}" type="slidenum">
              <a:rPr kumimoji="0" lang="en-US" sz="1200" b="0" i="0" u="none" strike="noStrike" kern="1200" cap="none" spc="0" normalizeH="0" baseline="0" noProof="0">
                <a:ln>
                  <a:noFill/>
                </a:ln>
                <a:solidFill>
                  <a:prstClr val="black"/>
                </a:solidFill>
                <a:effectLst/>
                <a:uLnTx/>
                <a:uFillTx/>
                <a:latin typeface="Segoe UI"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Arial" pitchFamily="34" charset="0"/>
            </a:endParaRPr>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1 min</a:t>
            </a:r>
          </a:p>
          <a:p>
            <a:pPr>
              <a:spcBef>
                <a:spcPct val="0"/>
              </a:spcBef>
            </a:pPr>
            <a:endParaRPr lang="en-US" dirty="0"/>
          </a:p>
          <a:p>
            <a:pPr>
              <a:spcBef>
                <a:spcPct val="0"/>
              </a:spcBef>
            </a:pPr>
            <a:r>
              <a:rPr lang="en-US" dirty="0"/>
              <a:t>Transition to</a:t>
            </a:r>
            <a:r>
              <a:rPr lang="en-US" baseline="0" dirty="0"/>
              <a:t> the next section of the presentation.</a:t>
            </a:r>
          </a:p>
          <a:p>
            <a:pPr>
              <a:spcBef>
                <a:spcPct val="0"/>
              </a:spcBef>
            </a:pPr>
            <a:endParaRPr lang="en-US" baseline="0" dirty="0"/>
          </a:p>
        </p:txBody>
      </p:sp>
    </p:spTree>
    <p:extLst>
      <p:ext uri="{BB962C8B-B14F-4D97-AF65-F5344CB8AC3E}">
        <p14:creationId xmlns:p14="http://schemas.microsoft.com/office/powerpoint/2010/main" val="41116290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95300" y="2514600"/>
            <a:ext cx="8153400" cy="2057400"/>
          </a:xfrm>
        </p:spPr>
        <p:txBody>
          <a:bodyPr anchor="b" anchorCtr="0"/>
          <a:lstStyle>
            <a:lvl1pPr>
              <a:defRPr sz="4000" b="1">
                <a:solidFill>
                  <a:schemeClr val="tx1"/>
                </a:solidFill>
                <a:latin typeface="Gill Sans MT" panose="020B0502020104020203" pitchFamily="34" charset="0"/>
              </a:defRPr>
            </a:lvl1pPr>
          </a:lstStyle>
          <a:p>
            <a:r>
              <a:rPr lang="en-US"/>
              <a:t>Click to edit Master title style</a:t>
            </a:r>
          </a:p>
        </p:txBody>
      </p:sp>
      <p:sp>
        <p:nvSpPr>
          <p:cNvPr id="4099" name="Rectangle 3"/>
          <p:cNvSpPr>
            <a:spLocks noGrp="1" noChangeArrowheads="1"/>
          </p:cNvSpPr>
          <p:nvPr>
            <p:ph type="subTitle" idx="1"/>
          </p:nvPr>
        </p:nvSpPr>
        <p:spPr>
          <a:xfrm>
            <a:off x="495300" y="4572000"/>
            <a:ext cx="8153400" cy="914400"/>
          </a:xfrm>
        </p:spPr>
        <p:txBody>
          <a:bodyPr/>
          <a:lstStyle>
            <a:lvl1pPr marL="0" indent="0">
              <a:buFontTx/>
              <a:buNone/>
              <a:defRPr sz="2800">
                <a:solidFill>
                  <a:schemeClr val="tx1"/>
                </a:solidFill>
                <a:latin typeface="Gill Sans MT" panose="020B0502020104020203" pitchFamily="34" charset="0"/>
              </a:defRPr>
            </a:lvl1pPr>
          </a:lstStyle>
          <a:p>
            <a:r>
              <a:rPr lang="en-US"/>
              <a:t>Click to edit Master subtitle style</a:t>
            </a:r>
          </a:p>
        </p:txBody>
      </p:sp>
      <p:sp>
        <p:nvSpPr>
          <p:cNvPr id="6" name="Text Placeholder 5"/>
          <p:cNvSpPr>
            <a:spLocks noGrp="1"/>
          </p:cNvSpPr>
          <p:nvPr>
            <p:ph type="body" sz="quarter" idx="10" hasCustomPrompt="1"/>
          </p:nvPr>
        </p:nvSpPr>
        <p:spPr>
          <a:xfrm>
            <a:off x="495301" y="5791200"/>
            <a:ext cx="8153400" cy="609600"/>
          </a:xfrm>
        </p:spPr>
        <p:txBody>
          <a:bodyPr/>
          <a:lstStyle>
            <a:lvl1pPr marL="0" indent="0">
              <a:buNone/>
              <a:defRPr sz="1800" baseline="0">
                <a:solidFill>
                  <a:schemeClr val="tx1"/>
                </a:solidFill>
              </a:defRPr>
            </a:lvl1pPr>
          </a:lstStyle>
          <a:p>
            <a:pPr lvl="0"/>
            <a:r>
              <a:rPr lang="en-US"/>
              <a:t>Click to insert group, date, client, etc.</a:t>
            </a:r>
          </a:p>
        </p:txBody>
      </p:sp>
      <p:sp>
        <p:nvSpPr>
          <p:cNvPr id="2" name="Rectangle 1">
            <a:extLst>
              <a:ext uri="{FF2B5EF4-FFF2-40B4-BE49-F238E27FC236}">
                <a16:creationId xmlns:a16="http://schemas.microsoft.com/office/drawing/2014/main" id="{215F83FD-E5BC-48B3-9CCF-043DE6ED7C16}"/>
              </a:ext>
            </a:extLst>
          </p:cNvPr>
          <p:cNvSpPr/>
          <p:nvPr userDrawn="1"/>
        </p:nvSpPr>
        <p:spPr bwMode="auto">
          <a:xfrm>
            <a:off x="342900" y="609600"/>
            <a:ext cx="8458200" cy="5791200"/>
          </a:xfrm>
          <a:prstGeom prst="rect">
            <a:avLst/>
          </a:prstGeom>
          <a:noFill/>
          <a:ln w="50800" cap="sq" algn="ctr">
            <a:solidFill>
              <a:srgbClr val="126DB6"/>
            </a:solidFill>
            <a:miter lim="800000"/>
            <a:headEnd/>
            <a:tailEnd type="triangle" w="med" len="med"/>
          </a:ln>
        </p:spPr>
        <p:txBody>
          <a:bodyPr wrap="none" rtlCol="0" anchor="ctr"/>
          <a:lstStyle/>
          <a:p>
            <a:pPr algn="ctr"/>
            <a:endParaRPr lang="en-US" dirty="0">
              <a:latin typeface="Book Antiqua" pitchFamily="18" charset="0"/>
            </a:endParaRPr>
          </a:p>
        </p:txBody>
      </p:sp>
      <p:pic>
        <p:nvPicPr>
          <p:cNvPr id="7" name="Picture 6">
            <a:extLst>
              <a:ext uri="{FF2B5EF4-FFF2-40B4-BE49-F238E27FC236}">
                <a16:creationId xmlns:a16="http://schemas.microsoft.com/office/drawing/2014/main" id="{FF0F2F8E-188B-49AD-BED4-DEABDC9154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800" y="0"/>
            <a:ext cx="4343400" cy="1329612"/>
          </a:xfrm>
          <a:prstGeom prst="rect">
            <a:avLst/>
          </a:prstGeom>
        </p:spPr>
      </p:pic>
    </p:spTree>
    <p:extLst>
      <p:ext uri="{BB962C8B-B14F-4D97-AF65-F5344CB8AC3E}">
        <p14:creationId xmlns:p14="http://schemas.microsoft.com/office/powerpoint/2010/main" val="2601741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Alternativ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04800" y="2514600"/>
            <a:ext cx="8610600" cy="2057400"/>
          </a:xfrm>
        </p:spPr>
        <p:txBody>
          <a:bodyPr anchor="b" anchorCtr="0"/>
          <a:lstStyle>
            <a:lvl1pPr>
              <a:defRPr sz="4000" b="1">
                <a:solidFill>
                  <a:schemeClr val="tx1"/>
                </a:solidFill>
                <a:latin typeface="Gill Sans MT" panose="020B0502020104020203" pitchFamily="34" charset="0"/>
              </a:defRPr>
            </a:lvl1pPr>
          </a:lstStyle>
          <a:p>
            <a:r>
              <a:rPr lang="en-US"/>
              <a:t>Click to edit Master title style</a:t>
            </a:r>
          </a:p>
        </p:txBody>
      </p:sp>
      <p:sp>
        <p:nvSpPr>
          <p:cNvPr id="4099" name="Rectangle 3"/>
          <p:cNvSpPr>
            <a:spLocks noGrp="1" noChangeArrowheads="1"/>
          </p:cNvSpPr>
          <p:nvPr>
            <p:ph type="subTitle" idx="1"/>
          </p:nvPr>
        </p:nvSpPr>
        <p:spPr>
          <a:xfrm>
            <a:off x="304800" y="4572000"/>
            <a:ext cx="8610600" cy="914400"/>
          </a:xfrm>
        </p:spPr>
        <p:txBody>
          <a:bodyPr/>
          <a:lstStyle>
            <a:lvl1pPr marL="0" indent="0">
              <a:buFontTx/>
              <a:buNone/>
              <a:defRPr sz="2800">
                <a:solidFill>
                  <a:schemeClr val="tx1"/>
                </a:solidFill>
                <a:latin typeface="Gill Sans MT" panose="020B0502020104020203" pitchFamily="34" charset="0"/>
              </a:defRPr>
            </a:lvl1pPr>
          </a:lstStyle>
          <a:p>
            <a:r>
              <a:rPr lang="en-US"/>
              <a:t>Click to edit Master subtitle style</a:t>
            </a:r>
          </a:p>
        </p:txBody>
      </p:sp>
      <p:sp>
        <p:nvSpPr>
          <p:cNvPr id="6" name="Text Placeholder 5"/>
          <p:cNvSpPr>
            <a:spLocks noGrp="1"/>
          </p:cNvSpPr>
          <p:nvPr>
            <p:ph type="body" sz="quarter" idx="10" hasCustomPrompt="1"/>
          </p:nvPr>
        </p:nvSpPr>
        <p:spPr>
          <a:xfrm>
            <a:off x="304800" y="5791200"/>
            <a:ext cx="8637181" cy="609600"/>
          </a:xfrm>
        </p:spPr>
        <p:txBody>
          <a:bodyPr/>
          <a:lstStyle>
            <a:lvl1pPr marL="0" indent="0">
              <a:buNone/>
              <a:defRPr sz="1800" baseline="0">
                <a:solidFill>
                  <a:schemeClr val="tx1"/>
                </a:solidFill>
              </a:defRPr>
            </a:lvl1pPr>
          </a:lstStyle>
          <a:p>
            <a:pPr lvl="0"/>
            <a:r>
              <a:rPr lang="en-US"/>
              <a:t>Click to insert group, date, client, etc.</a:t>
            </a:r>
          </a:p>
        </p:txBody>
      </p:sp>
      <p:pic>
        <p:nvPicPr>
          <p:cNvPr id="8" name="Picture 7">
            <a:extLst>
              <a:ext uri="{FF2B5EF4-FFF2-40B4-BE49-F238E27FC236}">
                <a16:creationId xmlns:a16="http://schemas.microsoft.com/office/drawing/2014/main" id="{4FDD27D8-238E-4995-9CF1-24502E17F2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51690" y="1046206"/>
            <a:ext cx="4343400" cy="1329612"/>
          </a:xfrm>
          <a:prstGeom prst="rect">
            <a:avLst/>
          </a:prstGeom>
        </p:spPr>
      </p:pic>
    </p:spTree>
    <p:extLst>
      <p:ext uri="{BB962C8B-B14F-4D97-AF65-F5344CB8AC3E}">
        <p14:creationId xmlns:p14="http://schemas.microsoft.com/office/powerpoint/2010/main" val="1290380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bwMode="auto">
          <a:xfrm>
            <a:off x="312718" y="228600"/>
            <a:ext cx="8518566"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4206008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Objec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34340" y="1231392"/>
            <a:ext cx="8275320" cy="5093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title"/>
          </p:nvPr>
        </p:nvSpPr>
        <p:spPr bwMode="auto">
          <a:xfrm>
            <a:off x="312718" y="228600"/>
            <a:ext cx="8518566"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 name="Text Placeholder 14"/>
          <p:cNvSpPr>
            <a:spLocks noGrp="1"/>
          </p:cNvSpPr>
          <p:nvPr>
            <p:ph type="body" sz="quarter" idx="11" hasCustomPrompt="1"/>
          </p:nvPr>
        </p:nvSpPr>
        <p:spPr>
          <a:xfrm>
            <a:off x="312718" y="6432514"/>
            <a:ext cx="6934200" cy="304800"/>
          </a:xfrm>
        </p:spPr>
        <p:txBody>
          <a:bodyPr lIns="0" tIns="0" rIns="0" bIns="0" anchor="b" anchorCtr="0"/>
          <a:lstStyle>
            <a:lvl1pPr marL="0" indent="0">
              <a:buNone/>
              <a:defRPr sz="800" baseline="0"/>
            </a:lvl1pPr>
          </a:lstStyle>
          <a:p>
            <a:pPr lvl="0"/>
            <a:r>
              <a:rPr lang="en-US"/>
              <a:t>Click to edit source information</a:t>
            </a:r>
          </a:p>
        </p:txBody>
      </p:sp>
    </p:spTree>
    <p:extLst>
      <p:ext uri="{BB962C8B-B14F-4D97-AF65-F5344CB8AC3E}">
        <p14:creationId xmlns:p14="http://schemas.microsoft.com/office/powerpoint/2010/main" val="3011955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Large Text Box">
    <p:spTree>
      <p:nvGrpSpPr>
        <p:cNvPr id="1" name=""/>
        <p:cNvGrpSpPr/>
        <p:nvPr/>
      </p:nvGrpSpPr>
      <p:grpSpPr>
        <a:xfrm>
          <a:off x="0" y="0"/>
          <a:ext cx="0" cy="0"/>
          <a:chOff x="0" y="0"/>
          <a:chExt cx="0" cy="0"/>
        </a:xfrm>
      </p:grpSpPr>
      <p:sp>
        <p:nvSpPr>
          <p:cNvPr id="13" name="Rectangle 3"/>
          <p:cNvSpPr>
            <a:spLocks noGrp="1" noChangeArrowheads="1"/>
          </p:cNvSpPr>
          <p:nvPr>
            <p:ph type="title"/>
          </p:nvPr>
        </p:nvSpPr>
        <p:spPr bwMode="auto">
          <a:xfrm>
            <a:off x="312718" y="228600"/>
            <a:ext cx="8518566"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800"/>
            </a:lvl1pPr>
          </a:lstStyle>
          <a:p>
            <a:pPr lvl="0"/>
            <a:r>
              <a:rPr lang="en-US"/>
              <a:t>Click to edit Master title style</a:t>
            </a:r>
          </a:p>
        </p:txBody>
      </p:sp>
    </p:spTree>
    <p:extLst>
      <p:ext uri="{BB962C8B-B14F-4D97-AF65-F5344CB8AC3E}">
        <p14:creationId xmlns:p14="http://schemas.microsoft.com/office/powerpoint/2010/main" val="3113905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xfrm>
            <a:off x="609600" y="6489700"/>
            <a:ext cx="1981200" cy="231775"/>
          </a:xfrm>
          <a:prstGeom prst="rect">
            <a:avLst/>
          </a:prstGeom>
          <a:ln/>
        </p:spPr>
        <p:txBody>
          <a:bodyPr/>
          <a:lstStyle>
            <a:lvl1pPr>
              <a:defRPr/>
            </a:lvl1pPr>
          </a:lstStyle>
          <a:p>
            <a:pPr>
              <a:defRPr/>
            </a:pPr>
            <a:fld id="{18B9D3A6-7D05-49AE-83CD-83F6AF5D0119}" type="datetimeFigureOut">
              <a:rPr lang="en-US"/>
              <a:pPr>
                <a:defRPr/>
              </a:pPr>
              <a:t>11/17/2020</a:t>
            </a:fld>
            <a:endParaRPr lang="en-US" dirty="0"/>
          </a:p>
        </p:txBody>
      </p:sp>
      <p:sp>
        <p:nvSpPr>
          <p:cNvPr id="5" name="Rectangle 6"/>
          <p:cNvSpPr>
            <a:spLocks noGrp="1" noChangeArrowheads="1"/>
          </p:cNvSpPr>
          <p:nvPr>
            <p:ph type="ftr" sz="quarter" idx="11"/>
          </p:nvPr>
        </p:nvSpPr>
        <p:spPr>
          <a:xfrm>
            <a:off x="3124200" y="6489700"/>
            <a:ext cx="2895600" cy="231775"/>
          </a:xfrm>
          <a:prstGeom prst="rect">
            <a:avLst/>
          </a:prstGeom>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xfrm>
            <a:off x="6553200" y="6453188"/>
            <a:ext cx="1981200" cy="268287"/>
          </a:xfrm>
          <a:prstGeom prst="rect">
            <a:avLst/>
          </a:prstGeom>
          <a:ln/>
        </p:spPr>
        <p:txBody>
          <a:bodyPr/>
          <a:lstStyle>
            <a:lvl1pPr>
              <a:defRPr/>
            </a:lvl1pPr>
          </a:lstStyle>
          <a:p>
            <a:pPr>
              <a:defRPr/>
            </a:pPr>
            <a:fld id="{2F5FCD13-7F3D-4505-95EB-56996EC83EF2}" type="slidenum">
              <a:rPr lang="en-US"/>
              <a:pPr>
                <a:defRPr/>
              </a:pPr>
              <a:t>‹#›</a:t>
            </a:fld>
            <a:endParaRPr lang="en-US" dirty="0"/>
          </a:p>
        </p:txBody>
      </p:sp>
    </p:spTree>
    <p:extLst>
      <p:ext uri="{BB962C8B-B14F-4D97-AF65-F5344CB8AC3E}">
        <p14:creationId xmlns:p14="http://schemas.microsoft.com/office/powerpoint/2010/main" val="387443163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8"/>
          <p:cNvSpPr>
            <a:spLocks noGrp="1"/>
          </p:cNvSpPr>
          <p:nvPr>
            <p:ph type="sldNum" sz="quarter" idx="10"/>
          </p:nvPr>
        </p:nvSpPr>
        <p:spPr>
          <a:xfrm>
            <a:off x="8710613" y="6515100"/>
            <a:ext cx="866775" cy="200055"/>
          </a:xfrm>
          <a:prstGeom prst="rect">
            <a:avLst/>
          </a:prstGeom>
          <a:noFill/>
        </p:spPr>
        <p:txBody>
          <a:bodyPr wrap="square" rtlCol="0">
            <a:spAutoFit/>
          </a:bodyPr>
          <a:lstStyle>
            <a:lvl1pPr>
              <a:defRPr lang="uk-UA" sz="700" b="1" smtClean="0">
                <a:solidFill>
                  <a:schemeClr val="accent2"/>
                </a:solidFill>
              </a:defRPr>
            </a:lvl1pPr>
          </a:lstStyle>
          <a:p>
            <a:fld id="{37D409AB-2201-4E18-8A34-C31753AD9B06}" type="slidenum">
              <a:rPr lang="uk-UA" smtClean="0"/>
              <a:pPr/>
              <a:t>‹#›</a:t>
            </a:fld>
            <a:endParaRPr lang="uk-UA"/>
          </a:p>
        </p:txBody>
      </p:sp>
    </p:spTree>
    <p:extLst>
      <p:ext uri="{BB962C8B-B14F-4D97-AF65-F5344CB8AC3E}">
        <p14:creationId xmlns:p14="http://schemas.microsoft.com/office/powerpoint/2010/main" val="3751508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title"/>
          </p:nvPr>
        </p:nvSpPr>
        <p:spPr bwMode="auto">
          <a:xfrm>
            <a:off x="312718" y="228600"/>
            <a:ext cx="8518566"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5123" name="Rectangle 4"/>
          <p:cNvSpPr>
            <a:spLocks noGrp="1" noChangeArrowheads="1"/>
          </p:cNvSpPr>
          <p:nvPr>
            <p:ph type="body" idx="1"/>
          </p:nvPr>
        </p:nvSpPr>
        <p:spPr bwMode="auto">
          <a:xfrm>
            <a:off x="428306" y="1219200"/>
            <a:ext cx="8278483" cy="5094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81" name="Text Box 9"/>
          <p:cNvSpPr txBox="1">
            <a:spLocks noChangeArrowheads="1"/>
          </p:cNvSpPr>
          <p:nvPr/>
        </p:nvSpPr>
        <p:spPr bwMode="auto">
          <a:xfrm>
            <a:off x="8572014" y="6492226"/>
            <a:ext cx="606865" cy="153888"/>
          </a:xfrm>
          <a:prstGeom prst="rect">
            <a:avLst/>
          </a:prstGeom>
          <a:noFill/>
          <a:ln w="9525">
            <a:noFill/>
            <a:miter lim="800000"/>
            <a:headEnd/>
            <a:tailEnd/>
          </a:ln>
          <a:effectLst/>
        </p:spPr>
        <p:txBody>
          <a:bodyPr wrap="square" lIns="0" tIns="0" rIns="0" bIns="0">
            <a:spAutoFit/>
          </a:bodyPr>
          <a:lstStyle/>
          <a:p>
            <a:pPr algn="l" fontAlgn="auto">
              <a:spcBef>
                <a:spcPct val="50000"/>
              </a:spcBef>
              <a:spcAft>
                <a:spcPts val="0"/>
              </a:spcAft>
              <a:defRPr/>
            </a:pPr>
            <a:r>
              <a:rPr lang="en-US" sz="1000" b="0" dirty="0">
                <a:solidFill>
                  <a:schemeClr val="tx1">
                    <a:lumMod val="65000"/>
                    <a:lumOff val="35000"/>
                  </a:schemeClr>
                </a:solidFill>
                <a:latin typeface="Gill Sans MT" panose="020B0502020104020203" pitchFamily="34" charset="0"/>
                <a:cs typeface="+mn-cs"/>
              </a:rPr>
              <a:t> / </a:t>
            </a:r>
            <a:fld id="{5DDCB601-9600-49A6-96AB-4947D10BB9BA}" type="slidenum">
              <a:rPr lang="en-US" sz="1000" b="0" smtClean="0">
                <a:solidFill>
                  <a:schemeClr val="tx1">
                    <a:lumMod val="65000"/>
                    <a:lumOff val="35000"/>
                  </a:schemeClr>
                </a:solidFill>
                <a:latin typeface="Gill Sans MT" panose="020B0502020104020203" pitchFamily="34" charset="0"/>
                <a:cs typeface="+mn-cs"/>
              </a:rPr>
              <a:pPr algn="l" fontAlgn="auto">
                <a:spcBef>
                  <a:spcPct val="50000"/>
                </a:spcBef>
                <a:spcAft>
                  <a:spcPts val="0"/>
                </a:spcAft>
                <a:defRPr/>
              </a:pPr>
              <a:t>‹#›</a:t>
            </a:fld>
            <a:endParaRPr lang="en-US" sz="1000" b="0" dirty="0">
              <a:solidFill>
                <a:schemeClr val="tx1">
                  <a:lumMod val="65000"/>
                  <a:lumOff val="35000"/>
                </a:schemeClr>
              </a:solidFill>
              <a:latin typeface="Gill Sans MT" panose="020B0502020104020203" pitchFamily="34" charset="0"/>
              <a:cs typeface="+mn-cs"/>
            </a:endParaRPr>
          </a:p>
        </p:txBody>
      </p:sp>
      <p:sp>
        <p:nvSpPr>
          <p:cNvPr id="14" name="Line 8"/>
          <p:cNvSpPr>
            <a:spLocks noChangeShapeType="1"/>
          </p:cNvSpPr>
          <p:nvPr userDrawn="1"/>
        </p:nvSpPr>
        <p:spPr bwMode="auto">
          <a:xfrm>
            <a:off x="304800" y="228600"/>
            <a:ext cx="8534400" cy="0"/>
          </a:xfrm>
          <a:prstGeom prst="line">
            <a:avLst/>
          </a:prstGeom>
          <a:noFill/>
          <a:ln w="25400" cap="sq">
            <a:solidFill>
              <a:srgbClr val="969696"/>
            </a:solidFill>
            <a:round/>
            <a:headEnd type="none" w="sm" len="sm"/>
            <a:tailEnd type="none" w="sm" len="sm"/>
          </a:ln>
          <a:effectLst/>
        </p:spPr>
        <p:txBody>
          <a:bodyPr/>
          <a:lstStyle/>
          <a:p>
            <a:pPr algn="ctr" fontAlgn="auto">
              <a:spcBef>
                <a:spcPts val="0"/>
              </a:spcBef>
              <a:spcAft>
                <a:spcPts val="0"/>
              </a:spcAft>
              <a:defRPr/>
            </a:pPr>
            <a:endParaRPr lang="en-US" dirty="0">
              <a:latin typeface="+mn-lt"/>
              <a:cs typeface="+mn-cs"/>
            </a:endParaRPr>
          </a:p>
        </p:txBody>
      </p:sp>
      <p:pic>
        <p:nvPicPr>
          <p:cNvPr id="2" name="Picture 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086600" y="6400800"/>
            <a:ext cx="1409214" cy="431392"/>
          </a:xfrm>
          <a:prstGeom prst="rect">
            <a:avLst/>
          </a:prstGeom>
        </p:spPr>
      </p:pic>
    </p:spTree>
    <p:extLst>
      <p:ext uri="{BB962C8B-B14F-4D97-AF65-F5344CB8AC3E}">
        <p14:creationId xmlns:p14="http://schemas.microsoft.com/office/powerpoint/2010/main" val="42362252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sldNum="0" hdr="0" ftr="0" dt="0"/>
  <p:txStyles>
    <p:titleStyle>
      <a:lvl1pPr algn="l" rtl="0" eaLnBrk="1" fontAlgn="base" hangingPunct="1">
        <a:spcBef>
          <a:spcPct val="0"/>
        </a:spcBef>
        <a:spcAft>
          <a:spcPct val="0"/>
        </a:spcAft>
        <a:defRPr sz="1800" b="1">
          <a:solidFill>
            <a:schemeClr val="tx1"/>
          </a:solidFill>
          <a:latin typeface="Gill Sans MT" panose="020B0502020104020203" pitchFamily="34" charset="0"/>
          <a:ea typeface="+mj-ea"/>
          <a:cs typeface="+mj-cs"/>
        </a:defRPr>
      </a:lvl1pPr>
      <a:lvl2pPr algn="l" rtl="0" eaLnBrk="1" fontAlgn="base" hangingPunct="1">
        <a:spcBef>
          <a:spcPct val="0"/>
        </a:spcBef>
        <a:spcAft>
          <a:spcPct val="0"/>
        </a:spcAft>
        <a:defRPr b="1">
          <a:solidFill>
            <a:schemeClr val="tx2"/>
          </a:solidFill>
          <a:latin typeface="Century Gothic" pitchFamily="34" charset="0"/>
          <a:cs typeface="Arial" pitchFamily="34" charset="0"/>
        </a:defRPr>
      </a:lvl2pPr>
      <a:lvl3pPr algn="l" rtl="0" eaLnBrk="1" fontAlgn="base" hangingPunct="1">
        <a:spcBef>
          <a:spcPct val="0"/>
        </a:spcBef>
        <a:spcAft>
          <a:spcPct val="0"/>
        </a:spcAft>
        <a:defRPr b="1">
          <a:solidFill>
            <a:schemeClr val="tx2"/>
          </a:solidFill>
          <a:latin typeface="Century Gothic" pitchFamily="34" charset="0"/>
          <a:cs typeface="Arial" pitchFamily="34" charset="0"/>
        </a:defRPr>
      </a:lvl3pPr>
      <a:lvl4pPr algn="l" rtl="0" eaLnBrk="1" fontAlgn="base" hangingPunct="1">
        <a:spcBef>
          <a:spcPct val="0"/>
        </a:spcBef>
        <a:spcAft>
          <a:spcPct val="0"/>
        </a:spcAft>
        <a:defRPr b="1">
          <a:solidFill>
            <a:schemeClr val="tx2"/>
          </a:solidFill>
          <a:latin typeface="Century Gothic" pitchFamily="34" charset="0"/>
          <a:cs typeface="Arial" pitchFamily="34" charset="0"/>
        </a:defRPr>
      </a:lvl4pPr>
      <a:lvl5pPr algn="l" rtl="0" eaLnBrk="1" fontAlgn="base" hangingPunct="1">
        <a:spcBef>
          <a:spcPct val="0"/>
        </a:spcBef>
        <a:spcAft>
          <a:spcPct val="0"/>
        </a:spcAft>
        <a:defRPr b="1">
          <a:solidFill>
            <a:schemeClr val="tx2"/>
          </a:solidFill>
          <a:latin typeface="Century Gothic" pitchFamily="34" charset="0"/>
          <a:cs typeface="Arial" pitchFamily="34" charset="0"/>
        </a:defRPr>
      </a:lvl5pPr>
      <a:lvl6pPr marL="457200" algn="l" rtl="0" eaLnBrk="1" fontAlgn="base" hangingPunct="1">
        <a:spcBef>
          <a:spcPct val="0"/>
        </a:spcBef>
        <a:spcAft>
          <a:spcPct val="0"/>
        </a:spcAft>
        <a:defRPr b="1">
          <a:solidFill>
            <a:schemeClr val="tx2"/>
          </a:solidFill>
          <a:latin typeface="Century Gothic" pitchFamily="34" charset="0"/>
          <a:cs typeface="Arial" pitchFamily="34" charset="0"/>
        </a:defRPr>
      </a:lvl6pPr>
      <a:lvl7pPr marL="914400" algn="l" rtl="0" eaLnBrk="1" fontAlgn="base" hangingPunct="1">
        <a:spcBef>
          <a:spcPct val="0"/>
        </a:spcBef>
        <a:spcAft>
          <a:spcPct val="0"/>
        </a:spcAft>
        <a:defRPr b="1">
          <a:solidFill>
            <a:schemeClr val="tx2"/>
          </a:solidFill>
          <a:latin typeface="Century Gothic" pitchFamily="34" charset="0"/>
          <a:cs typeface="Arial" pitchFamily="34" charset="0"/>
        </a:defRPr>
      </a:lvl7pPr>
      <a:lvl8pPr marL="1371600" algn="l" rtl="0" eaLnBrk="1" fontAlgn="base" hangingPunct="1">
        <a:spcBef>
          <a:spcPct val="0"/>
        </a:spcBef>
        <a:spcAft>
          <a:spcPct val="0"/>
        </a:spcAft>
        <a:defRPr b="1">
          <a:solidFill>
            <a:schemeClr val="tx2"/>
          </a:solidFill>
          <a:latin typeface="Century Gothic" pitchFamily="34" charset="0"/>
          <a:cs typeface="Arial" pitchFamily="34" charset="0"/>
        </a:defRPr>
      </a:lvl8pPr>
      <a:lvl9pPr marL="1828800" algn="l" rtl="0" eaLnBrk="1" fontAlgn="base" hangingPunct="1">
        <a:spcBef>
          <a:spcPct val="0"/>
        </a:spcBef>
        <a:spcAft>
          <a:spcPct val="0"/>
        </a:spcAft>
        <a:defRPr b="1">
          <a:solidFill>
            <a:schemeClr val="tx2"/>
          </a:solidFill>
          <a:latin typeface="Century Gothic" pitchFamily="34" charset="0"/>
          <a:cs typeface="Arial" pitchFamily="34" charset="0"/>
        </a:defRPr>
      </a:lvl9pPr>
    </p:titleStyle>
    <p:bodyStyle>
      <a:lvl1pPr marL="228600" indent="-228600" algn="l" rtl="0" eaLnBrk="1" fontAlgn="base" hangingPunct="1">
        <a:spcBef>
          <a:spcPct val="20000"/>
        </a:spcBef>
        <a:spcAft>
          <a:spcPct val="0"/>
        </a:spcAft>
        <a:buClr>
          <a:schemeClr val="tx1"/>
        </a:buClr>
        <a:buChar char="•"/>
        <a:defRPr sz="1600">
          <a:solidFill>
            <a:schemeClr val="tx1"/>
          </a:solidFill>
          <a:latin typeface="Minion Pro" panose="02040503050306020203" pitchFamily="18" charset="0"/>
          <a:ea typeface="+mn-ea"/>
          <a:cs typeface="+mn-cs"/>
        </a:defRPr>
      </a:lvl1pPr>
      <a:lvl2pPr marL="571500" indent="-228600" algn="l" rtl="0" eaLnBrk="1" fontAlgn="base" hangingPunct="1">
        <a:spcBef>
          <a:spcPct val="20000"/>
        </a:spcBef>
        <a:spcAft>
          <a:spcPct val="0"/>
        </a:spcAft>
        <a:buClr>
          <a:schemeClr val="tx1"/>
        </a:buClr>
        <a:buChar char="o"/>
        <a:defRPr sz="1600">
          <a:solidFill>
            <a:schemeClr val="tx1"/>
          </a:solidFill>
          <a:latin typeface="Minion Pro" panose="02040503050306020203" pitchFamily="18" charset="0"/>
          <a:cs typeface="+mn-cs"/>
        </a:defRPr>
      </a:lvl2pPr>
      <a:lvl3pPr marL="9144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inion Pro" panose="02040503050306020203" pitchFamily="18" charset="0"/>
          <a:cs typeface="+mn-cs"/>
        </a:defRPr>
      </a:lvl3pPr>
      <a:lvl4pPr marL="1257300" indent="-228600" algn="l" rtl="0" eaLnBrk="1" fontAlgn="base" hangingPunct="1">
        <a:spcBef>
          <a:spcPct val="20000"/>
        </a:spcBef>
        <a:spcAft>
          <a:spcPct val="0"/>
        </a:spcAft>
        <a:buClr>
          <a:schemeClr val="tx1"/>
        </a:buClr>
        <a:buChar char="•"/>
        <a:defRPr sz="1600">
          <a:solidFill>
            <a:schemeClr val="tx1"/>
          </a:solidFill>
          <a:latin typeface="Minion Pro" panose="02040503050306020203" pitchFamily="18" charset="0"/>
          <a:cs typeface="+mn-cs"/>
        </a:defRPr>
      </a:lvl4pPr>
      <a:lvl5pPr marL="1600200" indent="-228600" algn="l" rtl="0" eaLnBrk="1" fontAlgn="base" hangingPunct="1">
        <a:spcBef>
          <a:spcPct val="25000"/>
        </a:spcBef>
        <a:spcAft>
          <a:spcPct val="0"/>
        </a:spcAft>
        <a:buClr>
          <a:schemeClr val="tx1"/>
        </a:buClr>
        <a:buChar char="•"/>
        <a:defRPr sz="1600">
          <a:solidFill>
            <a:schemeClr val="tx1"/>
          </a:solidFill>
          <a:latin typeface="Minion Pro" panose="02040503050306020203" pitchFamily="18" charset="0"/>
          <a:cs typeface="+mn-cs"/>
        </a:defRPr>
      </a:lvl5pPr>
      <a:lvl6pPr marL="2057400" indent="-228600" algn="l" rtl="0" eaLnBrk="1" fontAlgn="base" hangingPunct="1">
        <a:spcBef>
          <a:spcPct val="25000"/>
        </a:spcBef>
        <a:spcAft>
          <a:spcPct val="0"/>
        </a:spcAft>
        <a:buClr>
          <a:schemeClr val="tx1"/>
        </a:buClr>
        <a:buChar char="•"/>
        <a:defRPr sz="1600">
          <a:solidFill>
            <a:schemeClr val="tx1"/>
          </a:solidFill>
          <a:latin typeface="+mn-lt"/>
          <a:cs typeface="+mn-cs"/>
        </a:defRPr>
      </a:lvl6pPr>
      <a:lvl7pPr marL="2514600" indent="-228600" algn="l" rtl="0" eaLnBrk="1" fontAlgn="base" hangingPunct="1">
        <a:spcBef>
          <a:spcPct val="25000"/>
        </a:spcBef>
        <a:spcAft>
          <a:spcPct val="0"/>
        </a:spcAft>
        <a:buClr>
          <a:schemeClr val="tx1"/>
        </a:buClr>
        <a:buChar char="•"/>
        <a:defRPr sz="1600">
          <a:solidFill>
            <a:schemeClr val="tx1"/>
          </a:solidFill>
          <a:latin typeface="+mn-lt"/>
          <a:cs typeface="+mn-cs"/>
        </a:defRPr>
      </a:lvl7pPr>
      <a:lvl8pPr marL="2971800" indent="-228600" algn="l" rtl="0" eaLnBrk="1" fontAlgn="base" hangingPunct="1">
        <a:spcBef>
          <a:spcPct val="25000"/>
        </a:spcBef>
        <a:spcAft>
          <a:spcPct val="0"/>
        </a:spcAft>
        <a:buClr>
          <a:schemeClr val="tx1"/>
        </a:buClr>
        <a:buChar char="•"/>
        <a:defRPr sz="1600">
          <a:solidFill>
            <a:schemeClr val="tx1"/>
          </a:solidFill>
          <a:latin typeface="+mn-lt"/>
          <a:cs typeface="+mn-cs"/>
        </a:defRPr>
      </a:lvl8pPr>
      <a:lvl9pPr marL="3429000" indent="-228600" algn="l" rtl="0" eaLnBrk="1" fontAlgn="base" hangingPunct="1">
        <a:spcBef>
          <a:spcPct val="25000"/>
        </a:spcBef>
        <a:spcAft>
          <a:spcPct val="0"/>
        </a:spcAft>
        <a:buClr>
          <a:schemeClr val="tx1"/>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learningcommons.ubc.ca/how-to-use-your-brain-when-studyin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dZL2eZBe4Ew&amp;list=PLqSvevVI2ir-MthHDHyBhgEvWVsjgqbzO&amp;index=1"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tXKFNDFjKwY&amp;list=PLqSvevVI2ir-MthHDHyBhgEvWVsjgqbzO&amp;index=4&amp;t=0s"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pixabay.com/en/give-me-a-break-reminder-post-note-1432987/"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H2tX9spVgB4&amp;feature=youtu.be"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HnbYy0M88lM&amp;feature=youtu.be"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hyperlink" Target="https://www.goodfreephotos.com/united-states/idaho/other-idaho/white-clouds-peaks-reflect-into-small-lake.jpg.php"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learningcommons.ubc.ca/how-to-use-your-brain-when-studyi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time_continue=182&amp;v=f8nkcRMZKV4&amp;feature=emb_logo"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5A6B2AB0-588F-490F-9EF4-A7DF631BCB77}"/>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321048" y="1524357"/>
            <a:ext cx="4261104" cy="3886200"/>
          </a:xfrm>
          <a:prstGeom prst="rect">
            <a:avLst/>
          </a:prstGeom>
        </p:spPr>
      </p:pic>
      <p:sp>
        <p:nvSpPr>
          <p:cNvPr id="2" name="Title 1">
            <a:extLst>
              <a:ext uri="{FF2B5EF4-FFF2-40B4-BE49-F238E27FC236}">
                <a16:creationId xmlns:a16="http://schemas.microsoft.com/office/drawing/2014/main" id="{7A813EFE-5E34-4A3E-9E1A-167D2188D40C}"/>
              </a:ext>
            </a:extLst>
          </p:cNvPr>
          <p:cNvSpPr>
            <a:spLocks noGrp="1"/>
          </p:cNvSpPr>
          <p:nvPr>
            <p:ph type="title"/>
          </p:nvPr>
        </p:nvSpPr>
        <p:spPr/>
        <p:txBody>
          <a:bodyPr/>
          <a:lstStyle/>
          <a:p>
            <a:r>
              <a:rPr lang="en-US" dirty="0"/>
              <a:t>Do Now</a:t>
            </a:r>
          </a:p>
        </p:txBody>
      </p:sp>
      <p:sp>
        <p:nvSpPr>
          <p:cNvPr id="3" name="TextBox 2">
            <a:extLst>
              <a:ext uri="{FF2B5EF4-FFF2-40B4-BE49-F238E27FC236}">
                <a16:creationId xmlns:a16="http://schemas.microsoft.com/office/drawing/2014/main" id="{AAFEC359-ADC0-42C3-9CB3-C5578028FAC2}"/>
              </a:ext>
            </a:extLst>
          </p:cNvPr>
          <p:cNvSpPr txBox="1"/>
          <p:nvPr/>
        </p:nvSpPr>
        <p:spPr>
          <a:xfrm>
            <a:off x="457200" y="1270000"/>
            <a:ext cx="4114800" cy="424731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a:rPr>
              <a:t>In our opening session, you were asked to do some independent reflection, small group sharing, and whole group sharing. Think closely about what you </a:t>
            </a:r>
            <a:r>
              <a:rPr kumimoji="0" lang="en-US" sz="1800" b="1" i="0" u="none" strike="noStrike" kern="1200" cap="none" spc="0" normalizeH="0" baseline="0" noProof="0" dirty="0">
                <a:ln>
                  <a:noFill/>
                </a:ln>
                <a:solidFill>
                  <a:srgbClr val="000000"/>
                </a:solidFill>
                <a:effectLst/>
                <a:uLnTx/>
                <a:uFillTx/>
                <a:latin typeface="Myriad Pro"/>
                <a:ea typeface="+mn-ea"/>
                <a:cs typeface="Arial"/>
              </a:rPr>
              <a:t>needed to be able to do</a:t>
            </a:r>
            <a:r>
              <a:rPr kumimoji="0" lang="en-US" sz="1800" b="0" i="0" u="none" strike="noStrike" kern="1200" cap="none" spc="0" normalizeH="0" baseline="0" noProof="0" dirty="0">
                <a:ln>
                  <a:noFill/>
                </a:ln>
                <a:solidFill>
                  <a:srgbClr val="000000"/>
                </a:solidFill>
                <a:effectLst/>
                <a:uLnTx/>
                <a:uFillTx/>
                <a:latin typeface="Myriad Pro"/>
                <a:ea typeface="+mn-ea"/>
                <a:cs typeface="Arial"/>
              </a:rPr>
              <a:t> to be successful in those activities, then respond to the questions below:</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yriad Pro"/>
              <a:ea typeface="+mn-ea"/>
              <a:cs typeface="Arial"/>
            </a:endParaRPr>
          </a:p>
          <a:p>
            <a:pPr marL="342900" marR="0" lvl="0" indent="-342900" algn="l" defTabSz="914400" rtl="0" eaLnBrk="1" fontAlgn="base" latinLnBrk="0" hangingPunct="1">
              <a:lnSpc>
                <a:spcPct val="100000"/>
              </a:lnSpc>
              <a:spcBef>
                <a:spcPct val="0"/>
              </a:spcBef>
              <a:spcAft>
                <a:spcPct val="0"/>
              </a:spcAft>
              <a:buClrTx/>
              <a:buSzTx/>
              <a:buFontTx/>
              <a:buAutoNum type="arabicPeriod"/>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a:rPr>
              <a:t>What </a:t>
            </a:r>
            <a:r>
              <a:rPr kumimoji="0" lang="en-US" sz="1800" b="1" i="0" u="none" strike="noStrike" kern="1200" cap="none" spc="0" normalizeH="0" baseline="0" noProof="0" dirty="0">
                <a:ln>
                  <a:noFill/>
                </a:ln>
                <a:solidFill>
                  <a:srgbClr val="000000"/>
                </a:solidFill>
                <a:effectLst/>
                <a:uLnTx/>
                <a:uFillTx/>
                <a:latin typeface="Myriad Pro"/>
                <a:ea typeface="+mn-ea"/>
                <a:cs typeface="Arial"/>
              </a:rPr>
              <a:t>self-awareness skills</a:t>
            </a:r>
            <a:r>
              <a:rPr kumimoji="0" lang="en-US" sz="1800" b="0" i="0" u="none" strike="noStrike" kern="1200" cap="none" spc="0" normalizeH="0" baseline="0" noProof="0" dirty="0">
                <a:ln>
                  <a:noFill/>
                </a:ln>
                <a:solidFill>
                  <a:srgbClr val="000000"/>
                </a:solidFill>
                <a:effectLst/>
                <a:uLnTx/>
                <a:uFillTx/>
                <a:latin typeface="Myriad Pro"/>
                <a:ea typeface="+mn-ea"/>
                <a:cs typeface="Arial"/>
              </a:rPr>
              <a:t> did you need to engage successfully in our opening session?</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defRPr/>
            </a:pPr>
            <a:endParaRPr kumimoji="0" lang="en-US" sz="1800" b="0" i="0" u="none" strike="noStrike" kern="1200" cap="none" spc="0" normalizeH="0" baseline="0" noProof="0" dirty="0">
              <a:ln>
                <a:noFill/>
              </a:ln>
              <a:solidFill>
                <a:srgbClr val="000000"/>
              </a:solidFill>
              <a:effectLst/>
              <a:uLnTx/>
              <a:uFillTx/>
              <a:latin typeface="Myriad Pro"/>
              <a:ea typeface="+mn-ea"/>
              <a:cs typeface="Arial"/>
            </a:endParaRPr>
          </a:p>
          <a:p>
            <a:pPr marL="342900" marR="0" lvl="0" indent="-342900" algn="l" defTabSz="914400" rtl="0" eaLnBrk="1" fontAlgn="base" latinLnBrk="0" hangingPunct="1">
              <a:lnSpc>
                <a:spcPct val="100000"/>
              </a:lnSpc>
              <a:spcBef>
                <a:spcPct val="0"/>
              </a:spcBef>
              <a:spcAft>
                <a:spcPct val="0"/>
              </a:spcAft>
              <a:buClrTx/>
              <a:buSzTx/>
              <a:buFontTx/>
              <a:buAutoNum type="arabicPeriod"/>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a:rPr>
              <a:t>What </a:t>
            </a:r>
            <a:r>
              <a:rPr kumimoji="0" lang="en-US" sz="1800" b="1" i="0" u="none" strike="noStrike" kern="1200" cap="none" spc="0" normalizeH="0" baseline="0" noProof="0" dirty="0">
                <a:ln>
                  <a:noFill/>
                </a:ln>
                <a:solidFill>
                  <a:srgbClr val="000000"/>
                </a:solidFill>
                <a:effectLst/>
                <a:uLnTx/>
                <a:uFillTx/>
                <a:latin typeface="Myriad Pro"/>
                <a:ea typeface="+mn-ea"/>
                <a:cs typeface="Arial"/>
              </a:rPr>
              <a:t>self-management skills </a:t>
            </a:r>
            <a:r>
              <a:rPr kumimoji="0" lang="en-US" sz="1800" b="0" i="0" u="none" strike="noStrike" kern="1200" cap="none" spc="0" normalizeH="0" baseline="0" noProof="0" dirty="0">
                <a:ln>
                  <a:noFill/>
                </a:ln>
                <a:solidFill>
                  <a:srgbClr val="000000"/>
                </a:solidFill>
                <a:effectLst/>
                <a:uLnTx/>
                <a:uFillTx/>
                <a:latin typeface="Myriad Pro"/>
                <a:ea typeface="+mn-ea"/>
                <a:cs typeface="Arial"/>
              </a:rPr>
              <a:t>did you need to engage successfully in our opening session?</a:t>
            </a:r>
          </a:p>
        </p:txBody>
      </p:sp>
    </p:spTree>
    <p:extLst>
      <p:ext uri="{BB962C8B-B14F-4D97-AF65-F5344CB8AC3E}">
        <p14:creationId xmlns:p14="http://schemas.microsoft.com/office/powerpoint/2010/main" val="1211025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4BE94-80D7-42DF-936C-858166F9920E}"/>
              </a:ext>
            </a:extLst>
          </p:cNvPr>
          <p:cNvSpPr>
            <a:spLocks noGrp="1"/>
          </p:cNvSpPr>
          <p:nvPr>
            <p:ph type="title"/>
          </p:nvPr>
        </p:nvSpPr>
        <p:spPr/>
        <p:txBody>
          <a:bodyPr/>
          <a:lstStyle/>
          <a:p>
            <a:r>
              <a:rPr lang="en-US" dirty="0"/>
              <a:t>Revisiting the five Social-Emotional Competencies</a:t>
            </a:r>
          </a:p>
        </p:txBody>
      </p:sp>
      <p:pic>
        <p:nvPicPr>
          <p:cNvPr id="6146" name="Picture 2" descr="New Year SEL Research Roundup! – AISD Social and Emotional Learning">
            <a:extLst>
              <a:ext uri="{FF2B5EF4-FFF2-40B4-BE49-F238E27FC236}">
                <a16:creationId xmlns:a16="http://schemas.microsoft.com/office/drawing/2014/main" id="{E84F2010-F6B4-4734-AF13-0F4F22DD88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8" t="2158" r="416" b="9848"/>
          <a:stretch/>
        </p:blipFill>
        <p:spPr bwMode="auto">
          <a:xfrm>
            <a:off x="383781" y="736600"/>
            <a:ext cx="8223574" cy="55499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64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A83BC-842F-42E8-9B36-E9E8341D6081}"/>
              </a:ext>
            </a:extLst>
          </p:cNvPr>
          <p:cNvSpPr>
            <a:spLocks noGrp="1"/>
          </p:cNvSpPr>
          <p:nvPr>
            <p:ph type="title"/>
          </p:nvPr>
        </p:nvSpPr>
        <p:spPr/>
        <p:txBody>
          <a:bodyPr/>
          <a:lstStyle/>
          <a:p>
            <a:r>
              <a:rPr lang="en-US" dirty="0"/>
              <a:t>What is self-awareness?</a:t>
            </a:r>
          </a:p>
        </p:txBody>
      </p:sp>
      <p:pic>
        <p:nvPicPr>
          <p:cNvPr id="3" name="Picture 2">
            <a:hlinkClick r:id="rId3"/>
            <a:extLst>
              <a:ext uri="{FF2B5EF4-FFF2-40B4-BE49-F238E27FC236}">
                <a16:creationId xmlns:a16="http://schemas.microsoft.com/office/drawing/2014/main" id="{D0148A6E-BA49-48FE-B4F1-DC06D7697150}"/>
              </a:ext>
            </a:extLst>
          </p:cNvPr>
          <p:cNvPicPr>
            <a:picLocks noChangeAspect="1"/>
          </p:cNvPicPr>
          <p:nvPr/>
        </p:nvPicPr>
        <p:blipFill rotWithShape="1">
          <a:blip r:embed="rId4"/>
          <a:srcRect l="11667" t="27530" r="42639" b="31482"/>
          <a:stretch/>
        </p:blipFill>
        <p:spPr>
          <a:xfrm>
            <a:off x="1244599" y="1003300"/>
            <a:ext cx="6544325" cy="3302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4" name="TextBox 3">
            <a:extLst>
              <a:ext uri="{FF2B5EF4-FFF2-40B4-BE49-F238E27FC236}">
                <a16:creationId xmlns:a16="http://schemas.microsoft.com/office/drawing/2014/main" id="{6D326660-11DB-4703-8AC5-70FB88963DCC}"/>
              </a:ext>
            </a:extLst>
          </p:cNvPr>
          <p:cNvSpPr txBox="1"/>
          <p:nvPr/>
        </p:nvSpPr>
        <p:spPr>
          <a:xfrm>
            <a:off x="482600" y="4683035"/>
            <a:ext cx="8348684"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a:rPr>
              <a:t>The ability to accurately recognize one’s own </a:t>
            </a:r>
            <a:r>
              <a:rPr kumimoji="0" lang="en-US" sz="1800" b="1" i="0" u="none" strike="noStrike" kern="1200" cap="none" spc="0" normalizeH="0" baseline="0" noProof="0" dirty="0">
                <a:ln>
                  <a:noFill/>
                </a:ln>
                <a:solidFill>
                  <a:srgbClr val="000000"/>
                </a:solidFill>
                <a:effectLst/>
                <a:uLnTx/>
                <a:uFillTx/>
                <a:latin typeface="Myriad Pro"/>
                <a:ea typeface="+mn-ea"/>
                <a:cs typeface="Arial"/>
              </a:rPr>
              <a:t>emotions, thoughts, and values </a:t>
            </a:r>
            <a:r>
              <a:rPr kumimoji="0" lang="en-US" sz="1800" b="0" i="0" u="none" strike="noStrike" kern="1200" cap="none" spc="0" normalizeH="0" baseline="0" noProof="0" dirty="0">
                <a:ln>
                  <a:noFill/>
                </a:ln>
                <a:solidFill>
                  <a:srgbClr val="000000"/>
                </a:solidFill>
                <a:effectLst/>
                <a:uLnTx/>
                <a:uFillTx/>
                <a:latin typeface="Myriad Pro"/>
                <a:ea typeface="+mn-ea"/>
                <a:cs typeface="Arial"/>
              </a:rPr>
              <a:t>and how they </a:t>
            </a:r>
            <a:r>
              <a:rPr kumimoji="0" lang="en-US" sz="1800" b="1" i="0" u="none" strike="noStrike" kern="1200" cap="none" spc="0" normalizeH="0" baseline="0" noProof="0" dirty="0">
                <a:ln>
                  <a:noFill/>
                </a:ln>
                <a:solidFill>
                  <a:srgbClr val="000000"/>
                </a:solidFill>
                <a:effectLst/>
                <a:uLnTx/>
                <a:uFillTx/>
                <a:latin typeface="Myriad Pro"/>
                <a:ea typeface="+mn-ea"/>
                <a:cs typeface="Arial"/>
              </a:rPr>
              <a:t>influence behavior across contexts</a:t>
            </a:r>
            <a:r>
              <a:rPr kumimoji="0" lang="en-US" sz="1800" b="0" i="0" u="none" strike="noStrike" kern="1200" cap="none" spc="0" normalizeH="0" baseline="0" noProof="0" dirty="0">
                <a:ln>
                  <a:noFill/>
                </a:ln>
                <a:solidFill>
                  <a:srgbClr val="000000"/>
                </a:solidFill>
                <a:effectLst/>
                <a:uLnTx/>
                <a:uFillTx/>
                <a:latin typeface="Myriad Pro"/>
                <a:ea typeface="+mn-ea"/>
                <a:cs typeface="Arial"/>
              </a:rPr>
              <a:t>. The ability to accurately </a:t>
            </a:r>
            <a:r>
              <a:rPr kumimoji="0" lang="en-US" sz="1800" b="1" i="0" u="none" strike="noStrike" kern="1200" cap="none" spc="0" normalizeH="0" baseline="0" noProof="0" dirty="0">
                <a:ln>
                  <a:noFill/>
                </a:ln>
                <a:solidFill>
                  <a:srgbClr val="000000"/>
                </a:solidFill>
                <a:effectLst/>
                <a:uLnTx/>
                <a:uFillTx/>
                <a:latin typeface="Myriad Pro"/>
                <a:ea typeface="+mn-ea"/>
                <a:cs typeface="Arial"/>
              </a:rPr>
              <a:t>assess one’s strengths and limitations</a:t>
            </a:r>
            <a:r>
              <a:rPr kumimoji="0" lang="en-US" sz="1800" b="0" i="0" u="none" strike="noStrike" kern="1200" cap="none" spc="0" normalizeH="0" baseline="0" noProof="0" dirty="0">
                <a:ln>
                  <a:noFill/>
                </a:ln>
                <a:solidFill>
                  <a:srgbClr val="000000"/>
                </a:solidFill>
                <a:effectLst/>
                <a:uLnTx/>
                <a:uFillTx/>
                <a:latin typeface="Myriad Pro"/>
                <a:ea typeface="+mn-ea"/>
                <a:cs typeface="Arial"/>
              </a:rPr>
              <a:t>, with a well-grounded sense of </a:t>
            </a:r>
            <a:r>
              <a:rPr kumimoji="0" lang="en-US" sz="1800" b="1" i="0" u="none" strike="noStrike" kern="1200" cap="none" spc="0" normalizeH="0" baseline="0" noProof="0" dirty="0">
                <a:ln>
                  <a:noFill/>
                </a:ln>
                <a:solidFill>
                  <a:srgbClr val="000000"/>
                </a:solidFill>
                <a:effectLst/>
                <a:uLnTx/>
                <a:uFillTx/>
                <a:latin typeface="Myriad Pro"/>
                <a:ea typeface="+mn-ea"/>
                <a:cs typeface="Arial"/>
              </a:rPr>
              <a:t>confidence, optimism, and a “growth mindset.”</a:t>
            </a:r>
          </a:p>
        </p:txBody>
      </p:sp>
      <p:sp>
        <p:nvSpPr>
          <p:cNvPr id="5" name="TextBox 4">
            <a:extLst>
              <a:ext uri="{FF2B5EF4-FFF2-40B4-BE49-F238E27FC236}">
                <a16:creationId xmlns:a16="http://schemas.microsoft.com/office/drawing/2014/main" id="{584883F9-1110-4AEF-A042-91D4409EDB02}"/>
              </a:ext>
            </a:extLst>
          </p:cNvPr>
          <p:cNvSpPr txBox="1"/>
          <p:nvPr/>
        </p:nvSpPr>
        <p:spPr>
          <a:xfrm>
            <a:off x="6580682" y="704816"/>
            <a:ext cx="2273610" cy="5909310"/>
          </a:xfrm>
          <a:prstGeom prst="rect">
            <a:avLst/>
          </a:prstGeom>
          <a:solidFill>
            <a:schemeClr val="tx2"/>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Myriad Pro"/>
                <a:ea typeface="+mn-ea"/>
                <a:cs typeface="Arial" pitchFamily="34" charset="0"/>
              </a:rPr>
              <a:t>Includes: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Myriad Pro"/>
                <a:ea typeface="+mn-ea"/>
                <a:cs typeface="Arial" pitchFamily="34" charset="0"/>
              </a:rPr>
              <a:t>Identifying emotions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Myriad Pro"/>
                <a:ea typeface="+mn-ea"/>
                <a:cs typeface="Arial" pitchFamily="34" charset="0"/>
              </a:rPr>
              <a:t>Accurate self-perception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Myriad Pro"/>
                <a:ea typeface="+mn-ea"/>
                <a:cs typeface="Arial" pitchFamily="34" charset="0"/>
              </a:rPr>
              <a:t>Recognizing strengths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Myriad Pro"/>
                <a:ea typeface="+mn-ea"/>
                <a:cs typeface="Arial" pitchFamily="34" charset="0"/>
              </a:rPr>
              <a:t>Self-confidence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Myriad Pro"/>
                <a:ea typeface="+mn-ea"/>
                <a:cs typeface="Arial" pitchFamily="34" charset="0"/>
              </a:rPr>
              <a:t>Self-efficacy</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Myriad Pro"/>
                <a:ea typeface="+mn-ea"/>
                <a:cs typeface="Arial" pitchFamily="34" charset="0"/>
              </a:rPr>
              <a:t>Identifying personal, cultural, and linguistic assets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Myriad Pro"/>
                <a:ea typeface="+mn-ea"/>
                <a:cs typeface="Arial" pitchFamily="34" charset="0"/>
              </a:rPr>
              <a:t>Linking feelings, values, and thoughts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Myriad Pro"/>
                <a:ea typeface="+mn-ea"/>
                <a:cs typeface="Arial" pitchFamily="34" charset="0"/>
              </a:rPr>
              <a:t>Having a growth mindset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Myriad Pro"/>
                <a:ea typeface="+mn-ea"/>
                <a:cs typeface="Arial" pitchFamily="34" charset="0"/>
              </a:rPr>
              <a:t>Developing interests and a sense of purpose</a:t>
            </a:r>
          </a:p>
        </p:txBody>
      </p:sp>
    </p:spTree>
    <p:extLst>
      <p:ext uri="{BB962C8B-B14F-4D97-AF65-F5344CB8AC3E}">
        <p14:creationId xmlns:p14="http://schemas.microsoft.com/office/powerpoint/2010/main" val="246330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A83BC-842F-42E8-9B36-E9E8341D6081}"/>
              </a:ext>
            </a:extLst>
          </p:cNvPr>
          <p:cNvSpPr>
            <a:spLocks noGrp="1"/>
          </p:cNvSpPr>
          <p:nvPr>
            <p:ph type="title"/>
          </p:nvPr>
        </p:nvSpPr>
        <p:spPr/>
        <p:txBody>
          <a:bodyPr/>
          <a:lstStyle/>
          <a:p>
            <a:r>
              <a:rPr lang="en-US" dirty="0"/>
              <a:t>What is self-management?</a:t>
            </a:r>
          </a:p>
        </p:txBody>
      </p:sp>
      <p:pic>
        <p:nvPicPr>
          <p:cNvPr id="3" name="Picture 2">
            <a:hlinkClick r:id="rId3"/>
            <a:extLst>
              <a:ext uri="{FF2B5EF4-FFF2-40B4-BE49-F238E27FC236}">
                <a16:creationId xmlns:a16="http://schemas.microsoft.com/office/drawing/2014/main" id="{358BE7E0-FA49-4F78-8ED0-ED3F3CBC7A95}"/>
              </a:ext>
            </a:extLst>
          </p:cNvPr>
          <p:cNvPicPr>
            <a:picLocks noChangeAspect="1"/>
          </p:cNvPicPr>
          <p:nvPr/>
        </p:nvPicPr>
        <p:blipFill rotWithShape="1">
          <a:blip r:embed="rId4"/>
          <a:srcRect l="12222" t="28025" r="46528" b="30494"/>
          <a:stretch/>
        </p:blipFill>
        <p:spPr>
          <a:xfrm>
            <a:off x="1473200" y="850387"/>
            <a:ext cx="6197600" cy="350571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4" name="TextBox 3">
            <a:extLst>
              <a:ext uri="{FF2B5EF4-FFF2-40B4-BE49-F238E27FC236}">
                <a16:creationId xmlns:a16="http://schemas.microsoft.com/office/drawing/2014/main" id="{B10BC607-AACF-4FE9-8C47-B16AAD1ADB87}"/>
              </a:ext>
            </a:extLst>
          </p:cNvPr>
          <p:cNvSpPr txBox="1"/>
          <p:nvPr/>
        </p:nvSpPr>
        <p:spPr>
          <a:xfrm>
            <a:off x="482600" y="4683035"/>
            <a:ext cx="8348684"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a:rPr>
              <a:t>The ability to successfully </a:t>
            </a:r>
            <a:r>
              <a:rPr kumimoji="0" lang="en-US" sz="1800" b="1" i="0" u="none" strike="noStrike" kern="1200" cap="none" spc="0" normalizeH="0" baseline="0" noProof="0" dirty="0">
                <a:ln>
                  <a:noFill/>
                </a:ln>
                <a:solidFill>
                  <a:srgbClr val="000000"/>
                </a:solidFill>
                <a:effectLst/>
                <a:uLnTx/>
                <a:uFillTx/>
                <a:latin typeface="Myriad Pro"/>
                <a:ea typeface="+mn-ea"/>
                <a:cs typeface="Arial"/>
              </a:rPr>
              <a:t>regulate one’s emotions, thoughts, and behaviors </a:t>
            </a:r>
            <a:r>
              <a:rPr kumimoji="0" lang="en-US" sz="1800" b="0" i="0" u="none" strike="noStrike" kern="1200" cap="none" spc="0" normalizeH="0" baseline="0" noProof="0" dirty="0">
                <a:ln>
                  <a:noFill/>
                </a:ln>
                <a:solidFill>
                  <a:srgbClr val="000000"/>
                </a:solidFill>
                <a:effectLst/>
                <a:uLnTx/>
                <a:uFillTx/>
                <a:latin typeface="Myriad Pro"/>
                <a:ea typeface="+mn-ea"/>
                <a:cs typeface="Arial"/>
              </a:rPr>
              <a:t>in different situations — effectively </a:t>
            </a:r>
            <a:r>
              <a:rPr kumimoji="0" lang="en-US" sz="1800" b="1" i="0" u="none" strike="noStrike" kern="1200" cap="none" spc="0" normalizeH="0" baseline="0" noProof="0" dirty="0">
                <a:ln>
                  <a:noFill/>
                </a:ln>
                <a:solidFill>
                  <a:srgbClr val="000000"/>
                </a:solidFill>
                <a:effectLst/>
                <a:uLnTx/>
                <a:uFillTx/>
                <a:latin typeface="Myriad Pro"/>
                <a:ea typeface="+mn-ea"/>
                <a:cs typeface="Arial"/>
              </a:rPr>
              <a:t>managing stress, controlling impulses, and motivating oneself</a:t>
            </a:r>
            <a:r>
              <a:rPr kumimoji="0" lang="en-US" sz="1800" b="0" i="0" u="none" strike="noStrike" kern="1200" cap="none" spc="0" normalizeH="0" baseline="0" noProof="0" dirty="0">
                <a:ln>
                  <a:noFill/>
                </a:ln>
                <a:solidFill>
                  <a:srgbClr val="000000"/>
                </a:solidFill>
                <a:effectLst/>
                <a:uLnTx/>
                <a:uFillTx/>
                <a:latin typeface="Myriad Pro"/>
                <a:ea typeface="+mn-ea"/>
                <a:cs typeface="Arial"/>
              </a:rPr>
              <a:t>. The ability to </a:t>
            </a:r>
            <a:r>
              <a:rPr kumimoji="0" lang="en-US" sz="1800" b="1" i="0" u="none" strike="noStrike" kern="1200" cap="none" spc="0" normalizeH="0" baseline="0" noProof="0" dirty="0">
                <a:ln>
                  <a:noFill/>
                </a:ln>
                <a:solidFill>
                  <a:srgbClr val="000000"/>
                </a:solidFill>
                <a:effectLst/>
                <a:uLnTx/>
                <a:uFillTx/>
                <a:latin typeface="Myriad Pro"/>
                <a:ea typeface="+mn-ea"/>
                <a:cs typeface="Arial"/>
              </a:rPr>
              <a:t>set and work toward </a:t>
            </a:r>
            <a:r>
              <a:rPr kumimoji="0" lang="en-US" sz="1800" b="0" i="0" u="none" strike="noStrike" kern="1200" cap="none" spc="0" normalizeH="0" baseline="0" noProof="0" dirty="0">
                <a:ln>
                  <a:noFill/>
                </a:ln>
                <a:solidFill>
                  <a:srgbClr val="000000"/>
                </a:solidFill>
                <a:effectLst/>
                <a:uLnTx/>
                <a:uFillTx/>
                <a:latin typeface="Myriad Pro"/>
                <a:ea typeface="+mn-ea"/>
                <a:cs typeface="Arial"/>
              </a:rPr>
              <a:t>personal and academic goals.</a:t>
            </a:r>
            <a:endParaRPr kumimoji="0" lang="en-US" sz="1800" b="1" i="0" u="none" strike="noStrike" kern="1200" cap="none" spc="0" normalizeH="0" baseline="0" noProof="0" dirty="0">
              <a:ln>
                <a:noFill/>
              </a:ln>
              <a:solidFill>
                <a:srgbClr val="000000"/>
              </a:solidFill>
              <a:effectLst/>
              <a:uLnTx/>
              <a:uFillTx/>
              <a:latin typeface="Myriad Pro"/>
              <a:ea typeface="+mn-ea"/>
              <a:cs typeface="Arial"/>
            </a:endParaRPr>
          </a:p>
        </p:txBody>
      </p:sp>
      <p:sp>
        <p:nvSpPr>
          <p:cNvPr id="5" name="TextBox 4">
            <a:extLst>
              <a:ext uri="{FF2B5EF4-FFF2-40B4-BE49-F238E27FC236}">
                <a16:creationId xmlns:a16="http://schemas.microsoft.com/office/drawing/2014/main" id="{54C5E6B9-C3E8-4864-8D82-5306B829B124}"/>
              </a:ext>
            </a:extLst>
          </p:cNvPr>
          <p:cNvSpPr txBox="1"/>
          <p:nvPr/>
        </p:nvSpPr>
        <p:spPr>
          <a:xfrm>
            <a:off x="6535711" y="714223"/>
            <a:ext cx="2397171" cy="5909310"/>
          </a:xfrm>
          <a:prstGeom prst="rect">
            <a:avLst/>
          </a:prstGeom>
          <a:solidFill>
            <a:schemeClr val="tx2"/>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Myriad Pro"/>
                <a:ea typeface="+mn-ea"/>
                <a:cs typeface="Arial" pitchFamily="34" charset="0"/>
              </a:rPr>
              <a:t>Includes: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Myriad Pro"/>
                <a:ea typeface="+mn-ea"/>
                <a:cs typeface="Arial" pitchFamily="34" charset="0"/>
              </a:rPr>
              <a:t>Impulse control</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Myriad Pro"/>
                <a:ea typeface="+mn-ea"/>
                <a:cs typeface="Arial" pitchFamily="34" charset="0"/>
              </a:rPr>
              <a:t>Stress management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Myriad Pro"/>
                <a:ea typeface="+mn-ea"/>
                <a:cs typeface="Arial" pitchFamily="34" charset="0"/>
              </a:rPr>
              <a:t>Organizational skills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Myriad Pro"/>
                <a:ea typeface="+mn-ea"/>
                <a:cs typeface="Arial" pitchFamily="34" charset="0"/>
              </a:rPr>
              <a:t>Managing one’s emotions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Myriad Pro"/>
                <a:ea typeface="+mn-ea"/>
                <a:cs typeface="Arial" pitchFamily="34" charset="0"/>
              </a:rPr>
              <a:t>Identifying and using stress management strategies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Myriad Pro"/>
                <a:ea typeface="+mn-ea"/>
                <a:cs typeface="Arial" pitchFamily="34" charset="0"/>
              </a:rPr>
              <a:t>Exhibiting self-discipline and self-motivation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Myriad Pro"/>
                <a:ea typeface="+mn-ea"/>
                <a:cs typeface="Arial" pitchFamily="34" charset="0"/>
              </a:rPr>
              <a:t>Setting personal and collective goals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Myriad Pro"/>
                <a:ea typeface="+mn-ea"/>
                <a:cs typeface="Arial" pitchFamily="34" charset="0"/>
              </a:rPr>
              <a:t>Showing the courage to take initiative</a:t>
            </a:r>
          </a:p>
        </p:txBody>
      </p:sp>
    </p:spTree>
    <p:extLst>
      <p:ext uri="{BB962C8B-B14F-4D97-AF65-F5344CB8AC3E}">
        <p14:creationId xmlns:p14="http://schemas.microsoft.com/office/powerpoint/2010/main" val="389898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718" y="204746"/>
            <a:ext cx="8518566" cy="445168"/>
          </a:xfrm>
        </p:spPr>
        <p:txBody>
          <a:bodyPr/>
          <a:lstStyle/>
          <a:p>
            <a:r>
              <a:rPr lang="en-US" dirty="0"/>
              <a:t>How do our tools help us understand intrapersonal competency development?</a:t>
            </a:r>
          </a:p>
        </p:txBody>
      </p:sp>
      <p:pic>
        <p:nvPicPr>
          <p:cNvPr id="3" name="Picture 2">
            <a:extLst>
              <a:ext uri="{FF2B5EF4-FFF2-40B4-BE49-F238E27FC236}">
                <a16:creationId xmlns:a16="http://schemas.microsoft.com/office/drawing/2014/main" id="{9FEE214D-789F-47B6-96EA-A29D38FC860C}"/>
              </a:ext>
            </a:extLst>
          </p:cNvPr>
          <p:cNvPicPr>
            <a:picLocks noChangeAspect="1"/>
          </p:cNvPicPr>
          <p:nvPr/>
        </p:nvPicPr>
        <p:blipFill rotWithShape="1">
          <a:blip r:embed="rId3"/>
          <a:srcRect l="21945" t="21485" r="23334" b="11234"/>
          <a:stretch/>
        </p:blipFill>
        <p:spPr>
          <a:xfrm>
            <a:off x="609600" y="906013"/>
            <a:ext cx="7981893" cy="5520187"/>
          </a:xfrm>
          <a:prstGeom prst="rect">
            <a:avLst/>
          </a:prstGeom>
          <a:ln>
            <a:noFill/>
          </a:ln>
          <a:effectLst>
            <a:outerShdw blurRad="292100" dist="139700" dir="2700000" algn="tl" rotWithShape="0">
              <a:srgbClr val="333333">
                <a:alpha val="65000"/>
              </a:srgbClr>
            </a:outerShdw>
          </a:effectLst>
        </p:spPr>
      </p:pic>
      <p:sp>
        <p:nvSpPr>
          <p:cNvPr id="4" name="Oval 3">
            <a:extLst>
              <a:ext uri="{FF2B5EF4-FFF2-40B4-BE49-F238E27FC236}">
                <a16:creationId xmlns:a16="http://schemas.microsoft.com/office/drawing/2014/main" id="{5DF5ACF2-20E3-4580-A33B-654C384CBD06}"/>
              </a:ext>
            </a:extLst>
          </p:cNvPr>
          <p:cNvSpPr/>
          <p:nvPr/>
        </p:nvSpPr>
        <p:spPr bwMode="auto">
          <a:xfrm>
            <a:off x="223818" y="3340100"/>
            <a:ext cx="4779982" cy="1409700"/>
          </a:xfrm>
          <a:prstGeom prst="ellipse">
            <a:avLst/>
          </a:prstGeom>
          <a:noFill/>
          <a:ln w="57150" algn="ctr">
            <a:solidFill>
              <a:srgbClr val="FF0000"/>
            </a:solidFill>
            <a:round/>
            <a:headEnd/>
            <a:tailEnd type="triangle" w="med" len="med"/>
          </a:ln>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Book Antiqua" pitchFamily="18" charset="0"/>
              <a:ea typeface="+mn-ea"/>
              <a:cs typeface="Arial" pitchFamily="34" charset="0"/>
            </a:endParaRPr>
          </a:p>
        </p:txBody>
      </p:sp>
    </p:spTree>
    <p:extLst>
      <p:ext uri="{BB962C8B-B14F-4D97-AF65-F5344CB8AC3E}">
        <p14:creationId xmlns:p14="http://schemas.microsoft.com/office/powerpoint/2010/main" val="2931188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718" y="228600"/>
            <a:ext cx="8518566" cy="609600"/>
          </a:xfrm>
        </p:spPr>
        <p:txBody>
          <a:bodyPr/>
          <a:lstStyle/>
          <a:p>
            <a:r>
              <a:rPr lang="en-US" dirty="0"/>
              <a:t>Using Guidelines and Standards to Map Intrapersonal Developmental Trajectories</a:t>
            </a:r>
          </a:p>
        </p:txBody>
      </p:sp>
      <p:graphicFrame>
        <p:nvGraphicFramePr>
          <p:cNvPr id="10" name="Diagram 9"/>
          <p:cNvGraphicFramePr/>
          <p:nvPr/>
        </p:nvGraphicFramePr>
        <p:xfrm>
          <a:off x="457200" y="2349500"/>
          <a:ext cx="8305800"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a:extLst>
              <a:ext uri="{FF2B5EF4-FFF2-40B4-BE49-F238E27FC236}">
                <a16:creationId xmlns:a16="http://schemas.microsoft.com/office/drawing/2014/main" id="{8843A174-3AE1-41FD-9DD5-E4486904A041}"/>
              </a:ext>
            </a:extLst>
          </p:cNvPr>
          <p:cNvGrpSpPr/>
          <p:nvPr/>
        </p:nvGrpSpPr>
        <p:grpSpPr>
          <a:xfrm>
            <a:off x="858177" y="3041590"/>
            <a:ext cx="7600023" cy="1968620"/>
            <a:chOff x="858177" y="3079690"/>
            <a:chExt cx="7600023" cy="1968620"/>
          </a:xfrm>
        </p:grpSpPr>
        <p:sp>
          <p:nvSpPr>
            <p:cNvPr id="11" name="TextBox 10"/>
            <p:cNvSpPr txBox="1"/>
            <p:nvPr/>
          </p:nvSpPr>
          <p:spPr>
            <a:xfrm>
              <a:off x="858177" y="4648200"/>
              <a:ext cx="894423"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Myriad Pro"/>
                  <a:ea typeface="+mn-ea"/>
                  <a:cs typeface="Segoe UI Semibold" panose="020B0702040204020203" pitchFamily="34" charset="0"/>
                </a:rPr>
                <a:t>1 year</a:t>
              </a:r>
            </a:p>
          </p:txBody>
        </p:sp>
        <p:sp>
          <p:nvSpPr>
            <p:cNvPr id="12" name="TextBox 11"/>
            <p:cNvSpPr txBox="1"/>
            <p:nvPr/>
          </p:nvSpPr>
          <p:spPr>
            <a:xfrm>
              <a:off x="2991777" y="4140200"/>
              <a:ext cx="1199223"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Myriad Pro"/>
                  <a:ea typeface="+mn-ea"/>
                  <a:cs typeface="Segoe UI Semibold" panose="020B0702040204020203" pitchFamily="34" charset="0"/>
                </a:rPr>
                <a:t>2 years</a:t>
              </a:r>
            </a:p>
          </p:txBody>
        </p:sp>
        <p:sp>
          <p:nvSpPr>
            <p:cNvPr id="13" name="TextBox 12"/>
            <p:cNvSpPr txBox="1"/>
            <p:nvPr/>
          </p:nvSpPr>
          <p:spPr>
            <a:xfrm>
              <a:off x="5125377" y="3594100"/>
              <a:ext cx="1199223"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Myriad Pro"/>
                  <a:ea typeface="+mn-ea"/>
                  <a:cs typeface="Segoe UI Semibold" panose="020B0702040204020203" pitchFamily="34" charset="0"/>
                </a:rPr>
                <a:t>3 years</a:t>
              </a:r>
            </a:p>
          </p:txBody>
        </p:sp>
        <p:sp>
          <p:nvSpPr>
            <p:cNvPr id="14" name="TextBox 13"/>
            <p:cNvSpPr txBox="1"/>
            <p:nvPr/>
          </p:nvSpPr>
          <p:spPr>
            <a:xfrm>
              <a:off x="7258977" y="3079690"/>
              <a:ext cx="1199223"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Myriad Pro"/>
                  <a:ea typeface="+mn-ea"/>
                  <a:cs typeface="Segoe UI Semibold" panose="020B0702040204020203" pitchFamily="34" charset="0"/>
                </a:rPr>
                <a:t>4 years</a:t>
              </a:r>
            </a:p>
          </p:txBody>
        </p:sp>
      </p:grpSp>
      <p:sp>
        <p:nvSpPr>
          <p:cNvPr id="16" name="TextBox 15"/>
          <p:cNvSpPr txBox="1"/>
          <p:nvPr/>
        </p:nvSpPr>
        <p:spPr>
          <a:xfrm>
            <a:off x="745834" y="1431746"/>
            <a:ext cx="5113946"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126DB6"/>
                </a:solidFill>
                <a:effectLst/>
                <a:uLnTx/>
                <a:uFillTx/>
                <a:latin typeface="Myriad Pro"/>
                <a:ea typeface="+mn-ea"/>
                <a:cs typeface="Segoe UI Semibold" panose="020B0702040204020203" pitchFamily="34" charset="0"/>
              </a:rPr>
              <a:t>Sample Developmental Trajectory of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126DB6"/>
                </a:solidFill>
                <a:effectLst/>
                <a:uLnTx/>
                <a:uFillTx/>
                <a:latin typeface="Myriad Pro"/>
                <a:ea typeface="+mn-ea"/>
                <a:cs typeface="Segoe UI Semibold" panose="020B0702040204020203" pitchFamily="34" charset="0"/>
              </a:rPr>
              <a:t>Self-Awareness Behaviors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126DB6"/>
                </a:solidFill>
                <a:effectLst/>
                <a:uLnTx/>
                <a:uFillTx/>
                <a:latin typeface="Myriad Pro"/>
                <a:ea typeface="+mn-ea"/>
                <a:cs typeface="Segoe UI Semibold" panose="020B0702040204020203" pitchFamily="34" charset="0"/>
              </a:rPr>
              <a:t>(from “Developing a Sense of Self and Others”)</a:t>
            </a:r>
          </a:p>
        </p:txBody>
      </p:sp>
      <p:sp>
        <p:nvSpPr>
          <p:cNvPr id="15" name="TextBox 14"/>
          <p:cNvSpPr txBox="1"/>
          <p:nvPr/>
        </p:nvSpPr>
        <p:spPr>
          <a:xfrm>
            <a:off x="419100" y="6396335"/>
            <a:ext cx="716280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yriad Pro"/>
                <a:ea typeface="+mn-ea"/>
                <a:cs typeface="Arial" pitchFamily="34" charset="0"/>
              </a:rPr>
              <a:t>Sample milestones pulled from “Nevada Infant and Toddler Early Learning Guidelines” (2011) and “Nevada Pre-Kindergarten Standards” (2010)</a:t>
            </a:r>
          </a:p>
        </p:txBody>
      </p:sp>
      <p:sp>
        <p:nvSpPr>
          <p:cNvPr id="5" name="TextBox 4">
            <a:extLst>
              <a:ext uri="{FF2B5EF4-FFF2-40B4-BE49-F238E27FC236}">
                <a16:creationId xmlns:a16="http://schemas.microsoft.com/office/drawing/2014/main" id="{3BA73710-16C9-4235-B910-61AB272529EF}"/>
              </a:ext>
            </a:extLst>
          </p:cNvPr>
          <p:cNvSpPr txBox="1"/>
          <p:nvPr/>
        </p:nvSpPr>
        <p:spPr>
          <a:xfrm>
            <a:off x="6034402" y="737464"/>
            <a:ext cx="2969898"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Myriad Pro"/>
                <a:ea typeface="+mn-ea"/>
                <a:cs typeface="Arial"/>
              </a:rPr>
              <a:t>Note: </a:t>
            </a:r>
            <a:r>
              <a:rPr kumimoji="0" lang="en-US" sz="1600" b="0" i="0" u="none" strike="noStrike" kern="1200" cap="none" spc="0" normalizeH="0" baseline="0" noProof="0" dirty="0">
                <a:ln>
                  <a:noFill/>
                </a:ln>
                <a:solidFill>
                  <a:srgbClr val="000000"/>
                </a:solidFill>
                <a:effectLst/>
                <a:uLnTx/>
                <a:uFillTx/>
                <a:latin typeface="Myriad Pro"/>
                <a:ea typeface="+mn-ea"/>
                <a:cs typeface="Arial"/>
              </a:rPr>
              <a:t>This is a Content Standard within the “Personal and Social/Emotional” Domain </a:t>
            </a:r>
          </a:p>
        </p:txBody>
      </p:sp>
      <p:sp>
        <p:nvSpPr>
          <p:cNvPr id="7" name="Arrow: Bent 6">
            <a:extLst>
              <a:ext uri="{FF2B5EF4-FFF2-40B4-BE49-F238E27FC236}">
                <a16:creationId xmlns:a16="http://schemas.microsoft.com/office/drawing/2014/main" id="{BB8B1049-C0EA-4B22-9BBB-E28143AD1114}"/>
              </a:ext>
            </a:extLst>
          </p:cNvPr>
          <p:cNvSpPr/>
          <p:nvPr/>
        </p:nvSpPr>
        <p:spPr bwMode="auto">
          <a:xfrm rot="10800000">
            <a:off x="5878830" y="1568461"/>
            <a:ext cx="814070" cy="781039"/>
          </a:xfrm>
          <a:prstGeom prst="bentArrow">
            <a:avLst/>
          </a:prstGeom>
          <a:ln>
            <a:headEnd/>
            <a:tailEnd type="triangle" w="med" len="med"/>
          </a:ln>
        </p:spPr>
        <p:style>
          <a:lnRef idx="2">
            <a:schemeClr val="dk1"/>
          </a:lnRef>
          <a:fillRef idx="1">
            <a:schemeClr val="lt1"/>
          </a:fillRef>
          <a:effectRef idx="0">
            <a:schemeClr val="dk1"/>
          </a:effectRef>
          <a:fontRef idx="minor">
            <a:schemeClr val="dk1"/>
          </a:fontRef>
        </p:style>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Book Antiqua" pitchFamily="18" charset="0"/>
              <a:ea typeface="+mn-ea"/>
              <a:cs typeface="Arial"/>
            </a:endParaRPr>
          </a:p>
        </p:txBody>
      </p:sp>
    </p:spTree>
    <p:extLst>
      <p:ext uri="{BB962C8B-B14F-4D97-AF65-F5344CB8AC3E}">
        <p14:creationId xmlns:p14="http://schemas.microsoft.com/office/powerpoint/2010/main" val="417722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80530-939C-41FA-8B95-DDA14C928EAB}"/>
              </a:ext>
            </a:extLst>
          </p:cNvPr>
          <p:cNvSpPr>
            <a:spLocks noGrp="1"/>
          </p:cNvSpPr>
          <p:nvPr>
            <p:ph type="title"/>
          </p:nvPr>
        </p:nvSpPr>
        <p:spPr/>
        <p:txBody>
          <a:bodyPr/>
          <a:lstStyle/>
          <a:p>
            <a:r>
              <a:rPr lang="en-US" dirty="0"/>
              <a:t>What should we expect to see in classrooms?</a:t>
            </a:r>
          </a:p>
        </p:txBody>
      </p:sp>
      <p:graphicFrame>
        <p:nvGraphicFramePr>
          <p:cNvPr id="3" name="Table 3">
            <a:extLst>
              <a:ext uri="{FF2B5EF4-FFF2-40B4-BE49-F238E27FC236}">
                <a16:creationId xmlns:a16="http://schemas.microsoft.com/office/drawing/2014/main" id="{B27BA497-F00F-4604-9AC4-9EC648BD959E}"/>
              </a:ext>
            </a:extLst>
          </p:cNvPr>
          <p:cNvGraphicFramePr>
            <a:graphicFrameLocks noGrp="1"/>
          </p:cNvGraphicFramePr>
          <p:nvPr/>
        </p:nvGraphicFramePr>
        <p:xfrm>
          <a:off x="685800" y="1477010"/>
          <a:ext cx="7708900" cy="1112520"/>
        </p:xfrm>
        <a:graphic>
          <a:graphicData uri="http://schemas.openxmlformats.org/drawingml/2006/table">
            <a:tbl>
              <a:tblPr firstRow="1" bandRow="1">
                <a:tableStyleId>{3C2FFA5D-87B4-456A-9821-1D502468CF0F}</a:tableStyleId>
              </a:tblPr>
              <a:tblGrid>
                <a:gridCol w="1541780">
                  <a:extLst>
                    <a:ext uri="{9D8B030D-6E8A-4147-A177-3AD203B41FA5}">
                      <a16:colId xmlns:a16="http://schemas.microsoft.com/office/drawing/2014/main" val="2685783389"/>
                    </a:ext>
                  </a:extLst>
                </a:gridCol>
                <a:gridCol w="1541780">
                  <a:extLst>
                    <a:ext uri="{9D8B030D-6E8A-4147-A177-3AD203B41FA5}">
                      <a16:colId xmlns:a16="http://schemas.microsoft.com/office/drawing/2014/main" val="3746967526"/>
                    </a:ext>
                  </a:extLst>
                </a:gridCol>
                <a:gridCol w="1541780">
                  <a:extLst>
                    <a:ext uri="{9D8B030D-6E8A-4147-A177-3AD203B41FA5}">
                      <a16:colId xmlns:a16="http://schemas.microsoft.com/office/drawing/2014/main" val="1645013063"/>
                    </a:ext>
                  </a:extLst>
                </a:gridCol>
                <a:gridCol w="1541780">
                  <a:extLst>
                    <a:ext uri="{9D8B030D-6E8A-4147-A177-3AD203B41FA5}">
                      <a16:colId xmlns:a16="http://schemas.microsoft.com/office/drawing/2014/main" val="1649854997"/>
                    </a:ext>
                  </a:extLst>
                </a:gridCol>
                <a:gridCol w="1541780">
                  <a:extLst>
                    <a:ext uri="{9D8B030D-6E8A-4147-A177-3AD203B41FA5}">
                      <a16:colId xmlns:a16="http://schemas.microsoft.com/office/drawing/2014/main" val="3251217967"/>
                    </a:ext>
                  </a:extLst>
                </a:gridCol>
              </a:tblGrid>
              <a:tr h="370840">
                <a:tc gridSpan="5">
                  <a:txBody>
                    <a:bodyPr/>
                    <a:lstStyle/>
                    <a:p>
                      <a:pPr algn="ctr"/>
                      <a:r>
                        <a:rPr lang="en-US" dirty="0"/>
                        <a:t>SELF-AWARENESS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12369497"/>
                  </a:ext>
                </a:extLst>
              </a:tr>
              <a:tr h="370840">
                <a:tc>
                  <a:txBody>
                    <a:bodyPr/>
                    <a:lstStyle/>
                    <a:p>
                      <a:pPr algn="ctr"/>
                      <a:r>
                        <a:rPr lang="en-US" b="1" dirty="0"/>
                        <a:t>GROUP 1</a:t>
                      </a:r>
                    </a:p>
                  </a:txBody>
                  <a:tcPr/>
                </a:tc>
                <a:tc>
                  <a:txBody>
                    <a:bodyPr/>
                    <a:lstStyle/>
                    <a:p>
                      <a:pPr algn="ctr"/>
                      <a:r>
                        <a:rPr lang="en-US" b="1" dirty="0"/>
                        <a:t>GROUP 2</a:t>
                      </a:r>
                    </a:p>
                  </a:txBody>
                  <a:tcPr/>
                </a:tc>
                <a:tc>
                  <a:txBody>
                    <a:bodyPr/>
                    <a:lstStyle/>
                    <a:p>
                      <a:pPr algn="ctr"/>
                      <a:r>
                        <a:rPr lang="en-US" b="1" dirty="0"/>
                        <a:t>GROUP 3</a:t>
                      </a:r>
                    </a:p>
                  </a:txBody>
                  <a:tcPr/>
                </a:tc>
                <a:tc>
                  <a:txBody>
                    <a:bodyPr/>
                    <a:lstStyle/>
                    <a:p>
                      <a:pPr algn="ctr"/>
                      <a:r>
                        <a:rPr lang="en-US" b="1" dirty="0"/>
                        <a:t>GROUP 4</a:t>
                      </a:r>
                    </a:p>
                  </a:txBody>
                  <a:tcPr/>
                </a:tc>
                <a:tc>
                  <a:txBody>
                    <a:bodyPr/>
                    <a:lstStyle/>
                    <a:p>
                      <a:pPr algn="ctr"/>
                      <a:r>
                        <a:rPr lang="en-US" b="1" dirty="0"/>
                        <a:t>GROUP 5</a:t>
                      </a:r>
                    </a:p>
                  </a:txBody>
                  <a:tcPr/>
                </a:tc>
                <a:extLst>
                  <a:ext uri="{0D108BD9-81ED-4DB2-BD59-A6C34878D82A}">
                    <a16:rowId xmlns:a16="http://schemas.microsoft.com/office/drawing/2014/main" val="58401481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Birth-1 year</a:t>
                      </a:r>
                    </a:p>
                  </a:txBody>
                  <a:tcPr/>
                </a:tc>
                <a:tc>
                  <a:txBody>
                    <a:bodyPr/>
                    <a:lstStyle/>
                    <a:p>
                      <a:pPr algn="ctr"/>
                      <a:r>
                        <a:rPr lang="en-US" dirty="0"/>
                        <a:t>1-2 years</a:t>
                      </a:r>
                    </a:p>
                  </a:txBody>
                  <a:tcPr/>
                </a:tc>
                <a:tc>
                  <a:txBody>
                    <a:bodyPr/>
                    <a:lstStyle/>
                    <a:p>
                      <a:pPr algn="ctr"/>
                      <a:r>
                        <a:rPr lang="en-US" dirty="0"/>
                        <a:t>2-3 years</a:t>
                      </a:r>
                    </a:p>
                  </a:txBody>
                  <a:tcPr/>
                </a:tc>
                <a:tc>
                  <a:txBody>
                    <a:bodyPr/>
                    <a:lstStyle/>
                    <a:p>
                      <a:pPr algn="ctr"/>
                      <a:r>
                        <a:rPr lang="en-US" dirty="0"/>
                        <a:t>3-4 years</a:t>
                      </a:r>
                    </a:p>
                  </a:txBody>
                  <a:tcPr/>
                </a:tc>
                <a:tc>
                  <a:txBody>
                    <a:bodyPr/>
                    <a:lstStyle/>
                    <a:p>
                      <a:pPr algn="ctr"/>
                      <a:r>
                        <a:rPr lang="en-US" dirty="0"/>
                        <a:t>4-5 years*</a:t>
                      </a:r>
                    </a:p>
                  </a:txBody>
                  <a:tcPr/>
                </a:tc>
                <a:extLst>
                  <a:ext uri="{0D108BD9-81ED-4DB2-BD59-A6C34878D82A}">
                    <a16:rowId xmlns:a16="http://schemas.microsoft.com/office/drawing/2014/main" val="4277929053"/>
                  </a:ext>
                </a:extLst>
              </a:tr>
            </a:tbl>
          </a:graphicData>
        </a:graphic>
      </p:graphicFrame>
      <p:graphicFrame>
        <p:nvGraphicFramePr>
          <p:cNvPr id="5" name="Table 3">
            <a:extLst>
              <a:ext uri="{FF2B5EF4-FFF2-40B4-BE49-F238E27FC236}">
                <a16:creationId xmlns:a16="http://schemas.microsoft.com/office/drawing/2014/main" id="{BA2D1AB3-F97A-4792-94C7-7B3CF67CB521}"/>
              </a:ext>
            </a:extLst>
          </p:cNvPr>
          <p:cNvGraphicFramePr>
            <a:graphicFrameLocks noGrp="1"/>
          </p:cNvGraphicFramePr>
          <p:nvPr/>
        </p:nvGraphicFramePr>
        <p:xfrm>
          <a:off x="685800" y="3543300"/>
          <a:ext cx="7708900" cy="1112520"/>
        </p:xfrm>
        <a:graphic>
          <a:graphicData uri="http://schemas.openxmlformats.org/drawingml/2006/table">
            <a:tbl>
              <a:tblPr firstRow="1" bandRow="1">
                <a:tableStyleId>{69C7853C-536D-4A76-A0AE-DD22124D55A5}</a:tableStyleId>
              </a:tblPr>
              <a:tblGrid>
                <a:gridCol w="1541780">
                  <a:extLst>
                    <a:ext uri="{9D8B030D-6E8A-4147-A177-3AD203B41FA5}">
                      <a16:colId xmlns:a16="http://schemas.microsoft.com/office/drawing/2014/main" val="2685783389"/>
                    </a:ext>
                  </a:extLst>
                </a:gridCol>
                <a:gridCol w="1541780">
                  <a:extLst>
                    <a:ext uri="{9D8B030D-6E8A-4147-A177-3AD203B41FA5}">
                      <a16:colId xmlns:a16="http://schemas.microsoft.com/office/drawing/2014/main" val="3746967526"/>
                    </a:ext>
                  </a:extLst>
                </a:gridCol>
                <a:gridCol w="1541780">
                  <a:extLst>
                    <a:ext uri="{9D8B030D-6E8A-4147-A177-3AD203B41FA5}">
                      <a16:colId xmlns:a16="http://schemas.microsoft.com/office/drawing/2014/main" val="1645013063"/>
                    </a:ext>
                  </a:extLst>
                </a:gridCol>
                <a:gridCol w="1541780">
                  <a:extLst>
                    <a:ext uri="{9D8B030D-6E8A-4147-A177-3AD203B41FA5}">
                      <a16:colId xmlns:a16="http://schemas.microsoft.com/office/drawing/2014/main" val="1649854997"/>
                    </a:ext>
                  </a:extLst>
                </a:gridCol>
                <a:gridCol w="1541780">
                  <a:extLst>
                    <a:ext uri="{9D8B030D-6E8A-4147-A177-3AD203B41FA5}">
                      <a16:colId xmlns:a16="http://schemas.microsoft.com/office/drawing/2014/main" val="3251217967"/>
                    </a:ext>
                  </a:extLst>
                </a:gridCol>
              </a:tblGrid>
              <a:tr h="370840">
                <a:tc gridSpan="5">
                  <a:txBody>
                    <a:bodyPr/>
                    <a:lstStyle/>
                    <a:p>
                      <a:pPr algn="ctr"/>
                      <a:r>
                        <a:rPr lang="en-US" dirty="0"/>
                        <a:t>SELF-MANAGEMENT</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12369497"/>
                  </a:ext>
                </a:extLst>
              </a:tr>
              <a:tr h="370840">
                <a:tc>
                  <a:txBody>
                    <a:bodyPr/>
                    <a:lstStyle/>
                    <a:p>
                      <a:pPr algn="ctr"/>
                      <a:r>
                        <a:rPr lang="en-US" b="1" dirty="0"/>
                        <a:t>GROUP 6</a:t>
                      </a:r>
                    </a:p>
                  </a:txBody>
                  <a:tcPr/>
                </a:tc>
                <a:tc>
                  <a:txBody>
                    <a:bodyPr/>
                    <a:lstStyle/>
                    <a:p>
                      <a:pPr algn="ctr"/>
                      <a:r>
                        <a:rPr lang="en-US" b="1" dirty="0"/>
                        <a:t>GROUP 7</a:t>
                      </a:r>
                    </a:p>
                  </a:txBody>
                  <a:tcPr/>
                </a:tc>
                <a:tc>
                  <a:txBody>
                    <a:bodyPr/>
                    <a:lstStyle/>
                    <a:p>
                      <a:pPr algn="ctr"/>
                      <a:r>
                        <a:rPr lang="en-US" b="1" dirty="0"/>
                        <a:t>GROUP 8</a:t>
                      </a:r>
                    </a:p>
                  </a:txBody>
                  <a:tcPr/>
                </a:tc>
                <a:tc>
                  <a:txBody>
                    <a:bodyPr/>
                    <a:lstStyle/>
                    <a:p>
                      <a:pPr algn="ctr"/>
                      <a:r>
                        <a:rPr lang="en-US" b="1" dirty="0"/>
                        <a:t>GROUP 9</a:t>
                      </a:r>
                    </a:p>
                  </a:txBody>
                  <a:tcPr/>
                </a:tc>
                <a:tc>
                  <a:txBody>
                    <a:bodyPr/>
                    <a:lstStyle/>
                    <a:p>
                      <a:pPr algn="ctr"/>
                      <a:r>
                        <a:rPr lang="en-US" b="1" dirty="0"/>
                        <a:t>GROUP 10</a:t>
                      </a:r>
                    </a:p>
                  </a:txBody>
                  <a:tcPr/>
                </a:tc>
                <a:extLst>
                  <a:ext uri="{0D108BD9-81ED-4DB2-BD59-A6C34878D82A}">
                    <a16:rowId xmlns:a16="http://schemas.microsoft.com/office/drawing/2014/main" val="584014810"/>
                  </a:ext>
                </a:extLst>
              </a:tr>
              <a:tr h="370840">
                <a:tc>
                  <a:txBody>
                    <a:bodyPr/>
                    <a:lstStyle/>
                    <a:p>
                      <a:pPr algn="ctr"/>
                      <a:r>
                        <a:rPr lang="en-US" dirty="0"/>
                        <a:t>Birth-1 year</a:t>
                      </a:r>
                    </a:p>
                  </a:txBody>
                  <a:tcPr/>
                </a:tc>
                <a:tc>
                  <a:txBody>
                    <a:bodyPr/>
                    <a:lstStyle/>
                    <a:p>
                      <a:pPr algn="ctr"/>
                      <a:r>
                        <a:rPr lang="en-US" dirty="0"/>
                        <a:t>1-2 years</a:t>
                      </a:r>
                    </a:p>
                  </a:txBody>
                  <a:tcPr/>
                </a:tc>
                <a:tc>
                  <a:txBody>
                    <a:bodyPr/>
                    <a:lstStyle/>
                    <a:p>
                      <a:pPr algn="ctr"/>
                      <a:r>
                        <a:rPr lang="en-US" dirty="0"/>
                        <a:t>2-3 years</a:t>
                      </a:r>
                    </a:p>
                  </a:txBody>
                  <a:tcPr/>
                </a:tc>
                <a:tc>
                  <a:txBody>
                    <a:bodyPr/>
                    <a:lstStyle/>
                    <a:p>
                      <a:pPr algn="ctr"/>
                      <a:r>
                        <a:rPr lang="en-US" dirty="0"/>
                        <a:t>3-4 years</a:t>
                      </a:r>
                    </a:p>
                  </a:txBody>
                  <a:tcPr/>
                </a:tc>
                <a:tc>
                  <a:txBody>
                    <a:bodyPr/>
                    <a:lstStyle/>
                    <a:p>
                      <a:pPr algn="ctr"/>
                      <a:r>
                        <a:rPr lang="en-US" dirty="0"/>
                        <a:t>4-5 years*</a:t>
                      </a:r>
                    </a:p>
                  </a:txBody>
                  <a:tcPr/>
                </a:tc>
                <a:extLst>
                  <a:ext uri="{0D108BD9-81ED-4DB2-BD59-A6C34878D82A}">
                    <a16:rowId xmlns:a16="http://schemas.microsoft.com/office/drawing/2014/main" val="4277929053"/>
                  </a:ext>
                </a:extLst>
              </a:tr>
            </a:tbl>
          </a:graphicData>
        </a:graphic>
      </p:graphicFrame>
      <p:sp>
        <p:nvSpPr>
          <p:cNvPr id="6" name="TextBox 5">
            <a:extLst>
              <a:ext uri="{FF2B5EF4-FFF2-40B4-BE49-F238E27FC236}">
                <a16:creationId xmlns:a16="http://schemas.microsoft.com/office/drawing/2014/main" id="{B417CCE4-732C-44A3-B8D4-F998C8701DF7}"/>
              </a:ext>
            </a:extLst>
          </p:cNvPr>
          <p:cNvSpPr txBox="1"/>
          <p:nvPr/>
        </p:nvSpPr>
        <p:spPr>
          <a:xfrm>
            <a:off x="685800" y="5435600"/>
            <a:ext cx="7708900"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pitchFamily="34" charset="0"/>
              </a:rPr>
              <a:t>*If you are assigned to the 4-5 year age bracket, </a:t>
            </a:r>
            <a:r>
              <a:rPr kumimoji="0" lang="en-US" sz="1800" b="1" i="0" u="none" strike="noStrike" kern="1200" cap="none" spc="0" normalizeH="0" baseline="0" noProof="0" dirty="0">
                <a:ln>
                  <a:noFill/>
                </a:ln>
                <a:solidFill>
                  <a:srgbClr val="000000"/>
                </a:solidFill>
                <a:effectLst/>
                <a:uLnTx/>
                <a:uFillTx/>
                <a:latin typeface="Myriad Pro"/>
                <a:ea typeface="+mn-ea"/>
                <a:cs typeface="Arial" pitchFamily="34" charset="0"/>
              </a:rPr>
              <a:t>make sure you are using the NV Pre-K Standards </a:t>
            </a:r>
            <a:r>
              <a:rPr kumimoji="0" lang="en-US" sz="1800" b="0" i="0" u="none" strike="noStrike" kern="1200" cap="none" spc="0" normalizeH="0" baseline="0" noProof="0" dirty="0">
                <a:ln>
                  <a:noFill/>
                </a:ln>
                <a:solidFill>
                  <a:srgbClr val="000000"/>
                </a:solidFill>
                <a:effectLst/>
                <a:uLnTx/>
                <a:uFillTx/>
                <a:latin typeface="Myriad Pro"/>
                <a:ea typeface="+mn-ea"/>
                <a:cs typeface="Arial" pitchFamily="34" charset="0"/>
              </a:rPr>
              <a:t>(NOT the Infant-Toddler Guidelines)</a:t>
            </a:r>
          </a:p>
        </p:txBody>
      </p:sp>
    </p:spTree>
    <p:extLst>
      <p:ext uri="{BB962C8B-B14F-4D97-AF65-F5344CB8AC3E}">
        <p14:creationId xmlns:p14="http://schemas.microsoft.com/office/powerpoint/2010/main" val="3100649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F6F96-5B99-42AC-81C3-49E6C8CF9D5C}"/>
              </a:ext>
            </a:extLst>
          </p:cNvPr>
          <p:cNvSpPr>
            <a:spLocks noGrp="1"/>
          </p:cNvSpPr>
          <p:nvPr>
            <p:ph type="title"/>
          </p:nvPr>
        </p:nvSpPr>
        <p:spPr/>
        <p:txBody>
          <a:bodyPr/>
          <a:lstStyle/>
          <a:p>
            <a:r>
              <a:rPr lang="en-US" dirty="0"/>
              <a:t>Quick brain break!</a:t>
            </a:r>
          </a:p>
        </p:txBody>
      </p:sp>
      <p:pic>
        <p:nvPicPr>
          <p:cNvPr id="4" name="Picture 3" descr="A close up of a sign&#10;&#10;Description automatically generated">
            <a:extLst>
              <a:ext uri="{FF2B5EF4-FFF2-40B4-BE49-F238E27FC236}">
                <a16:creationId xmlns:a16="http://schemas.microsoft.com/office/drawing/2014/main" id="{866B7CB9-4084-4C97-9809-667425EAAD5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524000" y="381000"/>
            <a:ext cx="6096000" cy="6096000"/>
          </a:xfrm>
          <a:prstGeom prst="rect">
            <a:avLst/>
          </a:prstGeom>
        </p:spPr>
      </p:pic>
    </p:spTree>
    <p:extLst>
      <p:ext uri="{BB962C8B-B14F-4D97-AF65-F5344CB8AC3E}">
        <p14:creationId xmlns:p14="http://schemas.microsoft.com/office/powerpoint/2010/main" val="2227680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312E6-0702-4E0F-B53E-8A5270AA589D}"/>
              </a:ext>
            </a:extLst>
          </p:cNvPr>
          <p:cNvSpPr>
            <a:spLocks noGrp="1"/>
          </p:cNvSpPr>
          <p:nvPr>
            <p:ph type="title"/>
          </p:nvPr>
        </p:nvSpPr>
        <p:spPr/>
        <p:txBody>
          <a:bodyPr/>
          <a:lstStyle/>
          <a:p>
            <a:r>
              <a:rPr lang="en-US" dirty="0"/>
              <a:t>Identifying self-awareness and self-management: young toddlers</a:t>
            </a:r>
          </a:p>
        </p:txBody>
      </p:sp>
      <p:pic>
        <p:nvPicPr>
          <p:cNvPr id="3" name="Picture 2">
            <a:hlinkClick r:id="rId3"/>
            <a:extLst>
              <a:ext uri="{FF2B5EF4-FFF2-40B4-BE49-F238E27FC236}">
                <a16:creationId xmlns:a16="http://schemas.microsoft.com/office/drawing/2014/main" id="{00D7237C-200D-448E-9572-B182364313DD}"/>
              </a:ext>
            </a:extLst>
          </p:cNvPr>
          <p:cNvPicPr>
            <a:picLocks noChangeAspect="1"/>
          </p:cNvPicPr>
          <p:nvPr/>
        </p:nvPicPr>
        <p:blipFill rotWithShape="1">
          <a:blip r:embed="rId4"/>
          <a:srcRect l="8611" t="25309" r="42917" b="32222"/>
          <a:stretch/>
        </p:blipFill>
        <p:spPr>
          <a:xfrm>
            <a:off x="1428159" y="1066800"/>
            <a:ext cx="6287681" cy="30988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TextBox 3">
            <a:extLst>
              <a:ext uri="{FF2B5EF4-FFF2-40B4-BE49-F238E27FC236}">
                <a16:creationId xmlns:a16="http://schemas.microsoft.com/office/drawing/2014/main" id="{44D2A7AE-E895-43D0-83B1-12220E087050}"/>
              </a:ext>
            </a:extLst>
          </p:cNvPr>
          <p:cNvSpPr txBox="1"/>
          <p:nvPr/>
        </p:nvSpPr>
        <p:spPr>
          <a:xfrm>
            <a:off x="1514178" y="4597400"/>
            <a:ext cx="6115641"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a:rPr>
              <a:t>As you watch the video, take notes on the following: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yriad Pro"/>
              <a:ea typeface="+mn-ea"/>
              <a:cs typeface="Arial"/>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a:rPr>
              <a:t>Where do you see evidence of self-management and self-awareness in the video?</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a:rPr>
              <a:t>What do the children demonstrate? How does the teacher reinforce these skills?</a:t>
            </a:r>
          </a:p>
        </p:txBody>
      </p:sp>
    </p:spTree>
    <p:extLst>
      <p:ext uri="{BB962C8B-B14F-4D97-AF65-F5344CB8AC3E}">
        <p14:creationId xmlns:p14="http://schemas.microsoft.com/office/powerpoint/2010/main" val="1501668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312E6-0702-4E0F-B53E-8A5270AA589D}"/>
              </a:ext>
            </a:extLst>
          </p:cNvPr>
          <p:cNvSpPr>
            <a:spLocks noGrp="1"/>
          </p:cNvSpPr>
          <p:nvPr>
            <p:ph type="title"/>
          </p:nvPr>
        </p:nvSpPr>
        <p:spPr/>
        <p:txBody>
          <a:bodyPr/>
          <a:lstStyle/>
          <a:p>
            <a:r>
              <a:rPr lang="en-US" dirty="0"/>
              <a:t>Identifying self-awareness and self-management: Preschool</a:t>
            </a:r>
          </a:p>
        </p:txBody>
      </p:sp>
      <p:pic>
        <p:nvPicPr>
          <p:cNvPr id="5" name="Picture 4">
            <a:hlinkClick r:id="rId3"/>
            <a:extLst>
              <a:ext uri="{FF2B5EF4-FFF2-40B4-BE49-F238E27FC236}">
                <a16:creationId xmlns:a16="http://schemas.microsoft.com/office/drawing/2014/main" id="{A5DEE82A-4003-42F7-A624-62943EB33598}"/>
              </a:ext>
            </a:extLst>
          </p:cNvPr>
          <p:cNvPicPr>
            <a:picLocks noChangeAspect="1"/>
          </p:cNvPicPr>
          <p:nvPr/>
        </p:nvPicPr>
        <p:blipFill rotWithShape="1">
          <a:blip r:embed="rId4"/>
          <a:srcRect l="9166" t="25556" r="42779" b="30988"/>
          <a:stretch/>
        </p:blipFill>
        <p:spPr>
          <a:xfrm>
            <a:off x="1326282" y="952500"/>
            <a:ext cx="6491432" cy="3302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6" name="TextBox 5">
            <a:extLst>
              <a:ext uri="{FF2B5EF4-FFF2-40B4-BE49-F238E27FC236}">
                <a16:creationId xmlns:a16="http://schemas.microsoft.com/office/drawing/2014/main" id="{B0E5BBE0-C112-44E0-9799-0BD8C2FB8633}"/>
              </a:ext>
            </a:extLst>
          </p:cNvPr>
          <p:cNvSpPr txBox="1"/>
          <p:nvPr/>
        </p:nvSpPr>
        <p:spPr>
          <a:xfrm>
            <a:off x="1514177" y="4546600"/>
            <a:ext cx="6115641"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a:rPr>
              <a:t>As you watch the video, take notes on the following: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yriad Pro"/>
              <a:ea typeface="+mn-ea"/>
              <a:cs typeface="Arial"/>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a:rPr>
              <a:t>Where do you see evidence of self-management and self-awareness in the video?</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a:rPr>
              <a:t>What do the children demonstrate? How does the teacher reinforce these skills?</a:t>
            </a:r>
          </a:p>
        </p:txBody>
      </p:sp>
    </p:spTree>
    <p:extLst>
      <p:ext uri="{BB962C8B-B14F-4D97-AF65-F5344CB8AC3E}">
        <p14:creationId xmlns:p14="http://schemas.microsoft.com/office/powerpoint/2010/main" val="1506394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9D904-1EB1-4C31-A935-6D4089511EB1}"/>
              </a:ext>
            </a:extLst>
          </p:cNvPr>
          <p:cNvSpPr>
            <a:spLocks noGrp="1"/>
          </p:cNvSpPr>
          <p:nvPr>
            <p:ph type="title"/>
          </p:nvPr>
        </p:nvSpPr>
        <p:spPr/>
        <p:txBody>
          <a:bodyPr/>
          <a:lstStyle/>
          <a:p>
            <a:r>
              <a:rPr lang="en-US" dirty="0"/>
              <a:t>Reflection</a:t>
            </a:r>
          </a:p>
        </p:txBody>
      </p:sp>
      <p:sp>
        <p:nvSpPr>
          <p:cNvPr id="3" name="Thought Bubble: Cloud 2">
            <a:extLst>
              <a:ext uri="{FF2B5EF4-FFF2-40B4-BE49-F238E27FC236}">
                <a16:creationId xmlns:a16="http://schemas.microsoft.com/office/drawing/2014/main" id="{DBAFB671-40C2-441F-8EB9-CFD12B6708C5}"/>
              </a:ext>
            </a:extLst>
          </p:cNvPr>
          <p:cNvSpPr/>
          <p:nvPr/>
        </p:nvSpPr>
        <p:spPr bwMode="auto">
          <a:xfrm>
            <a:off x="1753926" y="1368514"/>
            <a:ext cx="5382147" cy="3035300"/>
          </a:xfrm>
          <a:prstGeom prst="cloudCallout">
            <a:avLst/>
          </a:prstGeom>
          <a:noFill/>
          <a:ln w="19050" algn="ctr">
            <a:solidFill>
              <a:schemeClr val="accent1"/>
            </a:solidFill>
            <a:round/>
            <a:headEnd/>
            <a:tailEnd type="triangle" w="med" len="med"/>
          </a:ln>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Book Antiqua" pitchFamily="18" charset="0"/>
              <a:ea typeface="+mn-ea"/>
              <a:cs typeface="Arial" pitchFamily="34" charset="0"/>
            </a:endParaRPr>
          </a:p>
        </p:txBody>
      </p:sp>
      <p:sp>
        <p:nvSpPr>
          <p:cNvPr id="4" name="TextBox 3">
            <a:extLst>
              <a:ext uri="{FF2B5EF4-FFF2-40B4-BE49-F238E27FC236}">
                <a16:creationId xmlns:a16="http://schemas.microsoft.com/office/drawing/2014/main" id="{5B364447-01F8-4AF6-BA85-FF654881C688}"/>
              </a:ext>
            </a:extLst>
          </p:cNvPr>
          <p:cNvSpPr txBox="1"/>
          <p:nvPr/>
        </p:nvSpPr>
        <p:spPr>
          <a:xfrm>
            <a:off x="2400300" y="2286000"/>
            <a:ext cx="4089400"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pitchFamily="34" charset="0"/>
              </a:rPr>
              <a:t>What stands out to you most about the teaching and learning of self-awareness and self-management skills?</a:t>
            </a:r>
          </a:p>
        </p:txBody>
      </p:sp>
    </p:spTree>
    <p:extLst>
      <p:ext uri="{BB962C8B-B14F-4D97-AF65-F5344CB8AC3E}">
        <p14:creationId xmlns:p14="http://schemas.microsoft.com/office/powerpoint/2010/main" val="2896189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br>
              <a:rPr lang="en-US" dirty="0"/>
            </a:br>
            <a:r>
              <a:rPr lang="en-US" dirty="0"/>
              <a:t>Building Social-Emotional Skills: Self-Awareness and Self-Management </a:t>
            </a:r>
          </a:p>
        </p:txBody>
      </p:sp>
      <p:sp>
        <p:nvSpPr>
          <p:cNvPr id="4" name="Subtitle 3"/>
          <p:cNvSpPr>
            <a:spLocks noGrp="1"/>
          </p:cNvSpPr>
          <p:nvPr>
            <p:ph type="subTitle" idx="1"/>
          </p:nvPr>
        </p:nvSpPr>
        <p:spPr/>
        <p:txBody>
          <a:bodyPr/>
          <a:lstStyle/>
          <a:p>
            <a:endParaRPr lang="en-US" dirty="0"/>
          </a:p>
          <a:p>
            <a:r>
              <a:rPr lang="en-US" dirty="0"/>
              <a:t>Nevada Early Childhood SEL Series</a:t>
            </a:r>
          </a:p>
        </p:txBody>
      </p:sp>
      <p:sp>
        <p:nvSpPr>
          <p:cNvPr id="5" name="Text Placeholder 4"/>
          <p:cNvSpPr>
            <a:spLocks noGrp="1"/>
          </p:cNvSpPr>
          <p:nvPr>
            <p:ph type="body" sz="quarter" idx="10"/>
          </p:nvPr>
        </p:nvSpPr>
        <p:spPr/>
        <p:txBody>
          <a:bodyPr/>
          <a:lstStyle/>
          <a:p>
            <a:r>
              <a:rPr lang="en-US" dirty="0"/>
              <a:t>Session 2</a:t>
            </a:r>
          </a:p>
        </p:txBody>
      </p:sp>
    </p:spTree>
    <p:extLst>
      <p:ext uri="{BB962C8B-B14F-4D97-AF65-F5344CB8AC3E}">
        <p14:creationId xmlns:p14="http://schemas.microsoft.com/office/powerpoint/2010/main" val="179938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a:t>Agenda</a:t>
            </a:r>
          </a:p>
        </p:txBody>
      </p:sp>
      <p:sp>
        <p:nvSpPr>
          <p:cNvPr id="4" name="Rectangle 3">
            <a:extLst>
              <a:ext uri="{FF2B5EF4-FFF2-40B4-BE49-F238E27FC236}">
                <a16:creationId xmlns:a16="http://schemas.microsoft.com/office/drawing/2014/main" id="{72C48DA6-09BB-450B-A5B8-DFEA0F9CD306}"/>
              </a:ext>
            </a:extLst>
          </p:cNvPr>
          <p:cNvSpPr/>
          <p:nvPr/>
        </p:nvSpPr>
        <p:spPr>
          <a:xfrm>
            <a:off x="1257300" y="1443841"/>
            <a:ext cx="6629400" cy="5180905"/>
          </a:xfrm>
          <a:prstGeom prst="rect">
            <a:avLst/>
          </a:prstGeom>
        </p:spPr>
        <p:txBody>
          <a:bodyPr wrap="square">
            <a:spAutoFit/>
          </a:bodyPr>
          <a:lstStyle/>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Myriad Pro"/>
                <a:ea typeface="+mn-ea"/>
                <a:cs typeface="Arial"/>
              </a:rPr>
              <a:t>Opening</a:t>
            </a:r>
          </a:p>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Myriad Pro"/>
                <a:ea typeface="+mn-ea"/>
                <a:cs typeface="Arial"/>
              </a:rPr>
              <a:t>Why Intentionally Build Social-Emotional Skills?</a:t>
            </a:r>
          </a:p>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Myriad Pro"/>
                <a:ea typeface="+mn-ea"/>
                <a:cs typeface="Arial"/>
              </a:rPr>
              <a:t>Understanding Self-Awareness and Self-Management</a:t>
            </a:r>
          </a:p>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r>
              <a:rPr kumimoji="0" lang="en-US" sz="1600" b="1" i="0" u="none" strike="noStrike" kern="0" cap="none" spc="0" normalizeH="0" baseline="0" noProof="0" dirty="0">
                <a:ln>
                  <a:noFill/>
                </a:ln>
                <a:solidFill>
                  <a:srgbClr val="126DB6"/>
                </a:solidFill>
                <a:effectLst/>
                <a:uLnTx/>
                <a:uFillTx/>
                <a:latin typeface="Myriad Pro"/>
                <a:ea typeface="+mn-ea"/>
                <a:cs typeface="Arial"/>
              </a:rPr>
              <a:t>Developing Self-Awareness and Self-Management Skills</a:t>
            </a:r>
          </a:p>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Myriad Pro"/>
                <a:ea typeface="+mn-ea"/>
                <a:cs typeface="Arial"/>
              </a:rPr>
              <a:t>Application and Feedback</a:t>
            </a:r>
          </a:p>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Myriad Pro"/>
                <a:ea typeface="+mn-ea"/>
                <a:cs typeface="Arial"/>
              </a:rPr>
              <a:t>Closing</a:t>
            </a:r>
          </a:p>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endParaRPr kumimoji="0" lang="en-US" sz="1600" b="0" i="0" u="none" strike="noStrike" kern="0" cap="none" spc="0" normalizeH="0" baseline="0" noProof="0" dirty="0">
              <a:ln>
                <a:noFill/>
              </a:ln>
              <a:solidFill>
                <a:srgbClr val="000000"/>
              </a:solidFill>
              <a:effectLst/>
              <a:uLnTx/>
              <a:uFillTx/>
              <a:latin typeface="Myriad Pro"/>
              <a:ea typeface="+mn-ea"/>
              <a:cs typeface="Arial"/>
            </a:endParaRPr>
          </a:p>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endParaRPr kumimoji="0" lang="en-US" sz="1600" b="0" i="0" u="none" strike="noStrike" kern="0" cap="none" spc="0" normalizeH="0" baseline="0" noProof="0" dirty="0">
              <a:ln>
                <a:noFill/>
              </a:ln>
              <a:solidFill>
                <a:srgbClr val="000000"/>
              </a:solidFill>
              <a:effectLst/>
              <a:uLnTx/>
              <a:uFillTx/>
              <a:latin typeface="Myriad Pro"/>
              <a:ea typeface="+mn-ea"/>
              <a:cs typeface="Arial"/>
            </a:endParaRPr>
          </a:p>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endParaRPr kumimoji="0" lang="en-US" sz="1600" b="0" i="0" u="none" strike="noStrike" kern="0" cap="none" spc="0" normalizeH="0" baseline="0" noProof="0" dirty="0">
              <a:ln>
                <a:noFill/>
              </a:ln>
              <a:solidFill>
                <a:srgbClr val="000000"/>
              </a:solidFill>
              <a:effectLst/>
              <a:uLnTx/>
              <a:uFillTx/>
              <a:latin typeface="Myriad Pro"/>
              <a:ea typeface="+mn-ea"/>
              <a:cs typeface="Arial"/>
            </a:endParaRPr>
          </a:p>
        </p:txBody>
      </p:sp>
    </p:spTree>
    <p:extLst>
      <p:ext uri="{BB962C8B-B14F-4D97-AF65-F5344CB8AC3E}">
        <p14:creationId xmlns:p14="http://schemas.microsoft.com/office/powerpoint/2010/main" val="2648108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9F470-DCFD-4C40-9F9D-B53AB6263F5D}"/>
              </a:ext>
            </a:extLst>
          </p:cNvPr>
          <p:cNvSpPr>
            <a:spLocks noGrp="1"/>
          </p:cNvSpPr>
          <p:nvPr>
            <p:ph type="title"/>
          </p:nvPr>
        </p:nvSpPr>
        <p:spPr/>
        <p:txBody>
          <a:bodyPr/>
          <a:lstStyle/>
          <a:p>
            <a:r>
              <a:rPr lang="en-US" dirty="0"/>
              <a:t>We’ve talked about the “why” and the “what”. What about the “how”?</a:t>
            </a:r>
          </a:p>
        </p:txBody>
      </p:sp>
      <p:pic>
        <p:nvPicPr>
          <p:cNvPr id="3" name="Picture 2">
            <a:extLst>
              <a:ext uri="{FF2B5EF4-FFF2-40B4-BE49-F238E27FC236}">
                <a16:creationId xmlns:a16="http://schemas.microsoft.com/office/drawing/2014/main" id="{3A3CC3D0-B343-4B3A-A3B3-DF6137B666C2}"/>
              </a:ext>
            </a:extLst>
          </p:cNvPr>
          <p:cNvPicPr>
            <a:picLocks noChangeAspect="1"/>
          </p:cNvPicPr>
          <p:nvPr/>
        </p:nvPicPr>
        <p:blipFill rotWithShape="1">
          <a:blip r:embed="rId3"/>
          <a:srcRect l="12778" t="20371" r="13750" b="28272"/>
          <a:stretch/>
        </p:blipFill>
        <p:spPr>
          <a:xfrm>
            <a:off x="0" y="1739901"/>
            <a:ext cx="9243277" cy="3634408"/>
          </a:xfrm>
          <a:prstGeom prst="rect">
            <a:avLst/>
          </a:prstGeom>
        </p:spPr>
      </p:pic>
    </p:spTree>
    <p:extLst>
      <p:ext uri="{BB962C8B-B14F-4D97-AF65-F5344CB8AC3E}">
        <p14:creationId xmlns:p14="http://schemas.microsoft.com/office/powerpoint/2010/main" val="490531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64FF5-D65E-4013-954D-07EB16B50D50}"/>
              </a:ext>
            </a:extLst>
          </p:cNvPr>
          <p:cNvSpPr>
            <a:spLocks noGrp="1"/>
          </p:cNvSpPr>
          <p:nvPr>
            <p:ph type="title"/>
          </p:nvPr>
        </p:nvSpPr>
        <p:spPr/>
        <p:txBody>
          <a:bodyPr/>
          <a:lstStyle/>
          <a:p>
            <a:r>
              <a:rPr lang="en-US" dirty="0"/>
              <a:t>Social-emotional teaching</a:t>
            </a:r>
          </a:p>
        </p:txBody>
      </p:sp>
      <p:graphicFrame>
        <p:nvGraphicFramePr>
          <p:cNvPr id="3" name="Diagram 2">
            <a:extLst>
              <a:ext uri="{FF2B5EF4-FFF2-40B4-BE49-F238E27FC236}">
                <a16:creationId xmlns:a16="http://schemas.microsoft.com/office/drawing/2014/main" id="{14C53489-80C5-4948-900B-96F004013D7C}"/>
              </a:ext>
            </a:extLst>
          </p:cNvPr>
          <p:cNvGraphicFramePr/>
          <p:nvPr/>
        </p:nvGraphicFramePr>
        <p:xfrm>
          <a:off x="717550" y="848682"/>
          <a:ext cx="7708900" cy="5160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2922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E8250-4191-4A8B-9C23-AD2C9D6CD342}"/>
              </a:ext>
            </a:extLst>
          </p:cNvPr>
          <p:cNvSpPr>
            <a:spLocks noGrp="1"/>
          </p:cNvSpPr>
          <p:nvPr>
            <p:ph type="title"/>
          </p:nvPr>
        </p:nvSpPr>
        <p:spPr/>
        <p:txBody>
          <a:bodyPr/>
          <a:lstStyle/>
          <a:p>
            <a:r>
              <a:rPr lang="en-US" dirty="0"/>
              <a:t>Let’s take a look at some examples…</a:t>
            </a:r>
          </a:p>
        </p:txBody>
      </p:sp>
      <p:graphicFrame>
        <p:nvGraphicFramePr>
          <p:cNvPr id="3" name="Diagram 2">
            <a:extLst>
              <a:ext uri="{FF2B5EF4-FFF2-40B4-BE49-F238E27FC236}">
                <a16:creationId xmlns:a16="http://schemas.microsoft.com/office/drawing/2014/main" id="{180A2FAD-C7C1-40ED-87A0-FD130A2633F1}"/>
              </a:ext>
            </a:extLst>
          </p:cNvPr>
          <p:cNvGraphicFramePr/>
          <p:nvPr/>
        </p:nvGraphicFramePr>
        <p:xfrm>
          <a:off x="5770581" y="323077"/>
          <a:ext cx="3054350" cy="16786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Table 4">
            <a:extLst>
              <a:ext uri="{FF2B5EF4-FFF2-40B4-BE49-F238E27FC236}">
                <a16:creationId xmlns:a16="http://schemas.microsoft.com/office/drawing/2014/main" id="{34E77D5C-2591-4393-8863-1FD655EDAD95}"/>
              </a:ext>
            </a:extLst>
          </p:cNvPr>
          <p:cNvGraphicFramePr>
            <a:graphicFrameLocks noGrp="1"/>
          </p:cNvGraphicFramePr>
          <p:nvPr/>
        </p:nvGraphicFramePr>
        <p:xfrm>
          <a:off x="319069" y="1056318"/>
          <a:ext cx="2740276" cy="5577840"/>
        </p:xfrm>
        <a:graphic>
          <a:graphicData uri="http://schemas.openxmlformats.org/drawingml/2006/table">
            <a:tbl>
              <a:tblPr firstRow="1" bandRow="1">
                <a:tableStyleId>{2D5ABB26-0587-4C30-8999-92F81FD0307C}</a:tableStyleId>
              </a:tblPr>
              <a:tblGrid>
                <a:gridCol w="2740276">
                  <a:extLst>
                    <a:ext uri="{9D8B030D-6E8A-4147-A177-3AD203B41FA5}">
                      <a16:colId xmlns:a16="http://schemas.microsoft.com/office/drawing/2014/main" val="981423574"/>
                    </a:ext>
                  </a:extLst>
                </a:gridCol>
              </a:tblGrid>
              <a:tr h="370840">
                <a:tc>
                  <a:txBody>
                    <a:bodyPr/>
                    <a:lstStyle/>
                    <a:p>
                      <a:r>
                        <a:rPr lang="en-US" dirty="0"/>
                        <a:t>Teachers have a “family tree” in their classroom, where they’ve posted pictures of each child’s family</a:t>
                      </a: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0003295"/>
                  </a:ext>
                </a:extLst>
              </a:tr>
              <a:tr h="370840">
                <a:tc>
                  <a:txBody>
                    <a:bodyPr/>
                    <a:lstStyle/>
                    <a:p>
                      <a:r>
                        <a:rPr lang="en-US" dirty="0"/>
                        <a:t>Teachers plan a read aloud all about identifying and understanding emotions</a:t>
                      </a: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6997790"/>
                  </a:ext>
                </a:extLst>
              </a:tr>
              <a:tr h="370840">
                <a:tc>
                  <a:txBody>
                    <a:bodyPr/>
                    <a:lstStyle/>
                    <a:p>
                      <a:r>
                        <a:rPr lang="en-US" dirty="0"/>
                        <a:t>A teacher notices two children pulling on the same toy. She intervenes to support the practice and language of sharing and taking turns.</a:t>
                      </a: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5213601"/>
                  </a:ext>
                </a:extLst>
              </a:tr>
              <a:tr h="370840">
                <a:tc>
                  <a:txBody>
                    <a:bodyPr/>
                    <a:lstStyle/>
                    <a:p>
                      <a:r>
                        <a:rPr lang="en-US" dirty="0"/>
                        <a:t>Teachers act out how to calm down using songs and modeling with stuffed animals</a:t>
                      </a: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513217"/>
                  </a:ext>
                </a:extLst>
              </a:tr>
            </a:tbl>
          </a:graphicData>
        </a:graphic>
      </p:graphicFrame>
      <p:grpSp>
        <p:nvGrpSpPr>
          <p:cNvPr id="6" name="Group 5">
            <a:extLst>
              <a:ext uri="{FF2B5EF4-FFF2-40B4-BE49-F238E27FC236}">
                <a16:creationId xmlns:a16="http://schemas.microsoft.com/office/drawing/2014/main" id="{2974A81B-78AD-4C36-ADB7-8D53A583E9EE}"/>
              </a:ext>
            </a:extLst>
          </p:cNvPr>
          <p:cNvGrpSpPr/>
          <p:nvPr/>
        </p:nvGrpSpPr>
        <p:grpSpPr>
          <a:xfrm>
            <a:off x="3330077" y="1162386"/>
            <a:ext cx="2029323" cy="1217594"/>
            <a:chOff x="1591677" y="903811"/>
            <a:chExt cx="1290045" cy="774027"/>
          </a:xfrm>
        </p:grpSpPr>
        <p:sp>
          <p:nvSpPr>
            <p:cNvPr id="7" name="Rectangle 6">
              <a:extLst>
                <a:ext uri="{FF2B5EF4-FFF2-40B4-BE49-F238E27FC236}">
                  <a16:creationId xmlns:a16="http://schemas.microsoft.com/office/drawing/2014/main" id="{BAF5E6AD-D0FC-4F3B-944A-AB6F7E683201}"/>
                </a:ext>
              </a:extLst>
            </p:cNvPr>
            <p:cNvSpPr/>
            <p:nvPr/>
          </p:nvSpPr>
          <p:spPr>
            <a:xfrm>
              <a:off x="1591677" y="903811"/>
              <a:ext cx="1290045" cy="774027"/>
            </a:xfrm>
            <a:prstGeom prst="rect">
              <a:avLst/>
            </a:prstGeom>
          </p:spPr>
          <p:style>
            <a:lnRef idx="3">
              <a:schemeClr val="lt1">
                <a:hueOff val="0"/>
                <a:satOff val="0"/>
                <a:lumOff val="0"/>
                <a:alphaOff val="0"/>
              </a:schemeClr>
            </a:lnRef>
            <a:fillRef idx="1">
              <a:schemeClr val="accent1">
                <a:shade val="80000"/>
                <a:hueOff val="678695"/>
                <a:satOff val="-45348"/>
                <a:lumOff val="34822"/>
                <a:alphaOff val="0"/>
              </a:schemeClr>
            </a:fillRef>
            <a:effectRef idx="1">
              <a:schemeClr val="accent1">
                <a:shade val="80000"/>
                <a:hueOff val="678695"/>
                <a:satOff val="-45348"/>
                <a:lumOff val="34822"/>
                <a:alphaOff val="0"/>
              </a:schemeClr>
            </a:effectRef>
            <a:fontRef idx="minor">
              <a:schemeClr val="lt1"/>
            </a:fontRef>
          </p:style>
        </p:sp>
        <p:sp>
          <p:nvSpPr>
            <p:cNvPr id="8" name="TextBox 7">
              <a:extLst>
                <a:ext uri="{FF2B5EF4-FFF2-40B4-BE49-F238E27FC236}">
                  <a16:creationId xmlns:a16="http://schemas.microsoft.com/office/drawing/2014/main" id="{33B9B557-F1EF-4CEA-9A00-2448DC19B8F8}"/>
                </a:ext>
              </a:extLst>
            </p:cNvPr>
            <p:cNvSpPr txBox="1"/>
            <p:nvPr/>
          </p:nvSpPr>
          <p:spPr>
            <a:xfrm>
              <a:off x="1591677" y="903811"/>
              <a:ext cx="1290045" cy="7740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marL="0" marR="0" lvl="0" indent="0" algn="ctr" defTabSz="488950" rtl="0" eaLnBrk="1" fontAlgn="base"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Myriad Pro"/>
                  <a:ea typeface="+mn-ea"/>
                  <a:cs typeface="Arial"/>
                </a:rPr>
                <a:t>Organizational, Culture, and Climate Strategies</a:t>
              </a:r>
            </a:p>
          </p:txBody>
        </p:sp>
      </p:grpSp>
      <p:grpSp>
        <p:nvGrpSpPr>
          <p:cNvPr id="9" name="Group 8">
            <a:extLst>
              <a:ext uri="{FF2B5EF4-FFF2-40B4-BE49-F238E27FC236}">
                <a16:creationId xmlns:a16="http://schemas.microsoft.com/office/drawing/2014/main" id="{10EAE488-C55C-402C-91F0-3EE5628E9D88}"/>
              </a:ext>
            </a:extLst>
          </p:cNvPr>
          <p:cNvGrpSpPr/>
          <p:nvPr/>
        </p:nvGrpSpPr>
        <p:grpSpPr>
          <a:xfrm>
            <a:off x="3393577" y="2573019"/>
            <a:ext cx="1849968" cy="1109981"/>
            <a:chOff x="172627" y="903811"/>
            <a:chExt cx="1290045" cy="774027"/>
          </a:xfrm>
        </p:grpSpPr>
        <p:sp>
          <p:nvSpPr>
            <p:cNvPr id="10" name="Rectangle 9">
              <a:extLst>
                <a:ext uri="{FF2B5EF4-FFF2-40B4-BE49-F238E27FC236}">
                  <a16:creationId xmlns:a16="http://schemas.microsoft.com/office/drawing/2014/main" id="{B6FD3C33-3BB2-47EF-AA18-DD247EF243FE}"/>
                </a:ext>
              </a:extLst>
            </p:cNvPr>
            <p:cNvSpPr/>
            <p:nvPr/>
          </p:nvSpPr>
          <p:spPr>
            <a:xfrm>
              <a:off x="172627" y="903811"/>
              <a:ext cx="1290045" cy="774027"/>
            </a:xfrm>
            <a:prstGeom prst="rect">
              <a:avLst/>
            </a:prstGeom>
          </p:spPr>
          <p:style>
            <a:lnRef idx="3">
              <a:schemeClr val="lt1">
                <a:hueOff val="0"/>
                <a:satOff val="0"/>
                <a:lumOff val="0"/>
                <a:alphaOff val="0"/>
              </a:schemeClr>
            </a:lnRef>
            <a:fillRef idx="1">
              <a:schemeClr val="accent1">
                <a:shade val="80000"/>
                <a:hueOff val="452463"/>
                <a:satOff val="-30232"/>
                <a:lumOff val="23215"/>
                <a:alphaOff val="0"/>
              </a:schemeClr>
            </a:fillRef>
            <a:effectRef idx="1">
              <a:schemeClr val="accent1">
                <a:shade val="80000"/>
                <a:hueOff val="452463"/>
                <a:satOff val="-30232"/>
                <a:lumOff val="23215"/>
                <a:alphaOff val="0"/>
              </a:schemeClr>
            </a:effectRef>
            <a:fontRef idx="minor">
              <a:schemeClr val="lt1"/>
            </a:fontRef>
          </p:style>
        </p:sp>
        <p:sp>
          <p:nvSpPr>
            <p:cNvPr id="11" name="TextBox 10">
              <a:extLst>
                <a:ext uri="{FF2B5EF4-FFF2-40B4-BE49-F238E27FC236}">
                  <a16:creationId xmlns:a16="http://schemas.microsoft.com/office/drawing/2014/main" id="{FDE3B2CE-0177-4954-BFEA-D1EDE552A222}"/>
                </a:ext>
              </a:extLst>
            </p:cNvPr>
            <p:cNvSpPr txBox="1"/>
            <p:nvPr/>
          </p:nvSpPr>
          <p:spPr>
            <a:xfrm>
              <a:off x="172627" y="903811"/>
              <a:ext cx="1290045" cy="7740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marL="0" marR="0" lvl="0" indent="0" algn="ctr" defTabSz="488950" rtl="0" eaLnBrk="1" fontAlgn="base"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Myriad Pro"/>
                  <a:ea typeface="+mn-ea"/>
                  <a:cs typeface="Arial"/>
                </a:rPr>
                <a:t>Integration with Academics</a:t>
              </a:r>
            </a:p>
          </p:txBody>
        </p:sp>
      </p:grpSp>
      <p:grpSp>
        <p:nvGrpSpPr>
          <p:cNvPr id="12" name="Group 11">
            <a:extLst>
              <a:ext uri="{FF2B5EF4-FFF2-40B4-BE49-F238E27FC236}">
                <a16:creationId xmlns:a16="http://schemas.microsoft.com/office/drawing/2014/main" id="{F0759B3D-B92C-492E-B9A8-D3562054D2BA}"/>
              </a:ext>
            </a:extLst>
          </p:cNvPr>
          <p:cNvGrpSpPr/>
          <p:nvPr/>
        </p:nvGrpSpPr>
        <p:grpSpPr>
          <a:xfrm>
            <a:off x="3368177" y="3956386"/>
            <a:ext cx="2029323" cy="1217594"/>
            <a:chOff x="1591677" y="779"/>
            <a:chExt cx="1290045" cy="774027"/>
          </a:xfrm>
        </p:grpSpPr>
        <p:sp>
          <p:nvSpPr>
            <p:cNvPr id="13" name="Rectangle 12">
              <a:extLst>
                <a:ext uri="{FF2B5EF4-FFF2-40B4-BE49-F238E27FC236}">
                  <a16:creationId xmlns:a16="http://schemas.microsoft.com/office/drawing/2014/main" id="{791825F2-B676-4AAE-8ABF-7653CDB73B47}"/>
                </a:ext>
              </a:extLst>
            </p:cNvPr>
            <p:cNvSpPr/>
            <p:nvPr/>
          </p:nvSpPr>
          <p:spPr>
            <a:xfrm>
              <a:off x="1591677" y="779"/>
              <a:ext cx="1290045" cy="774027"/>
            </a:xfrm>
            <a:prstGeom prst="rect">
              <a:avLst/>
            </a:prstGeom>
          </p:spPr>
          <p:style>
            <a:lnRef idx="3">
              <a:schemeClr val="lt1">
                <a:hueOff val="0"/>
                <a:satOff val="0"/>
                <a:lumOff val="0"/>
                <a:alphaOff val="0"/>
              </a:schemeClr>
            </a:lnRef>
            <a:fillRef idx="1">
              <a:schemeClr val="accent1">
                <a:shade val="80000"/>
                <a:hueOff val="226232"/>
                <a:satOff val="-15116"/>
                <a:lumOff val="11607"/>
                <a:alphaOff val="0"/>
              </a:schemeClr>
            </a:fillRef>
            <a:effectRef idx="1">
              <a:schemeClr val="accent1">
                <a:shade val="80000"/>
                <a:hueOff val="226232"/>
                <a:satOff val="-15116"/>
                <a:lumOff val="11607"/>
                <a:alphaOff val="0"/>
              </a:schemeClr>
            </a:effectRef>
            <a:fontRef idx="minor">
              <a:schemeClr val="lt1"/>
            </a:fontRef>
          </p:style>
        </p:sp>
        <p:sp>
          <p:nvSpPr>
            <p:cNvPr id="14" name="TextBox 13">
              <a:extLst>
                <a:ext uri="{FF2B5EF4-FFF2-40B4-BE49-F238E27FC236}">
                  <a16:creationId xmlns:a16="http://schemas.microsoft.com/office/drawing/2014/main" id="{7ED32D00-5780-43B8-A1FD-9BB2B4D20F17}"/>
                </a:ext>
              </a:extLst>
            </p:cNvPr>
            <p:cNvSpPr txBox="1"/>
            <p:nvPr/>
          </p:nvSpPr>
          <p:spPr>
            <a:xfrm>
              <a:off x="1591677" y="779"/>
              <a:ext cx="1290045" cy="7740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marL="0" marR="0" lvl="0" indent="0" algn="ctr" defTabSz="488950" rtl="0" eaLnBrk="1" fontAlgn="base"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Myriad Pro"/>
                  <a:ea typeface="+mn-ea"/>
                  <a:cs typeface="Arial"/>
                </a:rPr>
                <a:t>Teacher Instructional Practices</a:t>
              </a:r>
            </a:p>
          </p:txBody>
        </p:sp>
      </p:grpSp>
      <p:grpSp>
        <p:nvGrpSpPr>
          <p:cNvPr id="15" name="Group 14">
            <a:extLst>
              <a:ext uri="{FF2B5EF4-FFF2-40B4-BE49-F238E27FC236}">
                <a16:creationId xmlns:a16="http://schemas.microsoft.com/office/drawing/2014/main" id="{961125FE-6FEC-4710-9843-034C1BD7300C}"/>
              </a:ext>
            </a:extLst>
          </p:cNvPr>
          <p:cNvGrpSpPr/>
          <p:nvPr/>
        </p:nvGrpSpPr>
        <p:grpSpPr>
          <a:xfrm>
            <a:off x="3355477" y="5454986"/>
            <a:ext cx="2029323" cy="1217594"/>
            <a:chOff x="172627" y="779"/>
            <a:chExt cx="1290045" cy="774027"/>
          </a:xfrm>
        </p:grpSpPr>
        <p:sp>
          <p:nvSpPr>
            <p:cNvPr id="16" name="Rectangle 15">
              <a:extLst>
                <a:ext uri="{FF2B5EF4-FFF2-40B4-BE49-F238E27FC236}">
                  <a16:creationId xmlns:a16="http://schemas.microsoft.com/office/drawing/2014/main" id="{F0D1F3DC-DE3A-4C96-9A5E-C42A09F1B632}"/>
                </a:ext>
              </a:extLst>
            </p:cNvPr>
            <p:cNvSpPr/>
            <p:nvPr/>
          </p:nvSpPr>
          <p:spPr>
            <a:xfrm>
              <a:off x="172627" y="779"/>
              <a:ext cx="1290045" cy="774027"/>
            </a:xfrm>
            <a:prstGeom prst="rect">
              <a:avLst/>
            </a:prstGeom>
          </p:spPr>
          <p:style>
            <a:lnRef idx="3">
              <a:schemeClr val="lt1">
                <a:hueOff val="0"/>
                <a:satOff val="0"/>
                <a:lumOff val="0"/>
                <a:alphaOff val="0"/>
              </a:schemeClr>
            </a:lnRef>
            <a:fillRef idx="1">
              <a:schemeClr val="accent1">
                <a:shade val="80000"/>
                <a:hueOff val="0"/>
                <a:satOff val="0"/>
                <a:lumOff val="0"/>
                <a:alphaOff val="0"/>
              </a:schemeClr>
            </a:fillRef>
            <a:effectRef idx="1">
              <a:schemeClr val="accent1">
                <a:shade val="80000"/>
                <a:hueOff val="0"/>
                <a:satOff val="0"/>
                <a:lumOff val="0"/>
                <a:alphaOff val="0"/>
              </a:schemeClr>
            </a:effectRef>
            <a:fontRef idx="minor">
              <a:schemeClr val="lt1"/>
            </a:fontRef>
          </p:style>
        </p:sp>
        <p:sp>
          <p:nvSpPr>
            <p:cNvPr id="17" name="TextBox 16">
              <a:extLst>
                <a:ext uri="{FF2B5EF4-FFF2-40B4-BE49-F238E27FC236}">
                  <a16:creationId xmlns:a16="http://schemas.microsoft.com/office/drawing/2014/main" id="{1229CC49-E33B-45D8-8389-DF2392A74ABF}"/>
                </a:ext>
              </a:extLst>
            </p:cNvPr>
            <p:cNvSpPr txBox="1"/>
            <p:nvPr/>
          </p:nvSpPr>
          <p:spPr>
            <a:xfrm>
              <a:off x="172627" y="779"/>
              <a:ext cx="1290045" cy="7740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marL="0" marR="0" lvl="0" indent="0" algn="ctr" defTabSz="488950" rtl="0" eaLnBrk="1" fontAlgn="base"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Myriad Pro"/>
                  <a:ea typeface="+mn-ea"/>
                  <a:cs typeface="Arial"/>
                </a:rPr>
                <a:t>Explicit SEL Skills Instruction</a:t>
              </a:r>
            </a:p>
          </p:txBody>
        </p:sp>
      </p:grpSp>
    </p:spTree>
    <p:extLst>
      <p:ext uri="{BB962C8B-B14F-4D97-AF65-F5344CB8AC3E}">
        <p14:creationId xmlns:p14="http://schemas.microsoft.com/office/powerpoint/2010/main" val="202634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a:t>Agenda</a:t>
            </a:r>
          </a:p>
        </p:txBody>
      </p:sp>
      <p:sp>
        <p:nvSpPr>
          <p:cNvPr id="4" name="Rectangle 3">
            <a:extLst>
              <a:ext uri="{FF2B5EF4-FFF2-40B4-BE49-F238E27FC236}">
                <a16:creationId xmlns:a16="http://schemas.microsoft.com/office/drawing/2014/main" id="{72C48DA6-09BB-450B-A5B8-DFEA0F9CD306}"/>
              </a:ext>
            </a:extLst>
          </p:cNvPr>
          <p:cNvSpPr/>
          <p:nvPr/>
        </p:nvSpPr>
        <p:spPr>
          <a:xfrm>
            <a:off x="1257300" y="1443841"/>
            <a:ext cx="6629400" cy="5180905"/>
          </a:xfrm>
          <a:prstGeom prst="rect">
            <a:avLst/>
          </a:prstGeom>
        </p:spPr>
        <p:txBody>
          <a:bodyPr wrap="square">
            <a:spAutoFit/>
          </a:bodyPr>
          <a:lstStyle/>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Myriad Pro"/>
                <a:ea typeface="+mn-ea"/>
                <a:cs typeface="Arial"/>
              </a:rPr>
              <a:t>Opening</a:t>
            </a:r>
          </a:p>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Myriad Pro"/>
                <a:ea typeface="+mn-ea"/>
                <a:cs typeface="Arial"/>
              </a:rPr>
              <a:t>Why Intentionally Build Social-Emotional Skills?</a:t>
            </a:r>
          </a:p>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Myriad Pro"/>
                <a:ea typeface="+mn-ea"/>
                <a:cs typeface="Arial"/>
              </a:rPr>
              <a:t>Understanding Self-Awareness and Self-Management</a:t>
            </a:r>
          </a:p>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Myriad Pro"/>
                <a:ea typeface="+mn-ea"/>
                <a:cs typeface="Arial"/>
              </a:rPr>
              <a:t>Developing Self-Awareness and Self-Management Skills</a:t>
            </a:r>
          </a:p>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r>
              <a:rPr kumimoji="0" lang="en-US" sz="1600" b="1" i="0" u="none" strike="noStrike" kern="0" cap="none" spc="0" normalizeH="0" baseline="0" noProof="0" dirty="0">
                <a:ln>
                  <a:noFill/>
                </a:ln>
                <a:solidFill>
                  <a:srgbClr val="126DB6"/>
                </a:solidFill>
                <a:effectLst/>
                <a:uLnTx/>
                <a:uFillTx/>
                <a:latin typeface="Myriad Pro"/>
                <a:ea typeface="+mn-ea"/>
                <a:cs typeface="Arial"/>
              </a:rPr>
              <a:t>Application and Feedback</a:t>
            </a:r>
          </a:p>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Myriad Pro"/>
                <a:ea typeface="+mn-ea"/>
                <a:cs typeface="Arial"/>
              </a:rPr>
              <a:t>Closing</a:t>
            </a:r>
          </a:p>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endParaRPr kumimoji="0" lang="en-US" sz="1600" b="0" i="0" u="none" strike="noStrike" kern="0" cap="none" spc="0" normalizeH="0" baseline="0" noProof="0" dirty="0">
              <a:ln>
                <a:noFill/>
              </a:ln>
              <a:solidFill>
                <a:srgbClr val="000000"/>
              </a:solidFill>
              <a:effectLst/>
              <a:uLnTx/>
              <a:uFillTx/>
              <a:latin typeface="Myriad Pro"/>
              <a:ea typeface="+mn-ea"/>
              <a:cs typeface="Arial"/>
            </a:endParaRPr>
          </a:p>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endParaRPr kumimoji="0" lang="en-US" sz="1600" b="0" i="0" u="none" strike="noStrike" kern="0" cap="none" spc="0" normalizeH="0" baseline="0" noProof="0" dirty="0">
              <a:ln>
                <a:noFill/>
              </a:ln>
              <a:solidFill>
                <a:srgbClr val="000000"/>
              </a:solidFill>
              <a:effectLst/>
              <a:uLnTx/>
              <a:uFillTx/>
              <a:latin typeface="Myriad Pro"/>
              <a:ea typeface="+mn-ea"/>
              <a:cs typeface="Arial"/>
            </a:endParaRPr>
          </a:p>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endParaRPr kumimoji="0" lang="en-US" sz="1600" b="0" i="0" u="none" strike="noStrike" kern="0" cap="none" spc="0" normalizeH="0" baseline="0" noProof="0" dirty="0">
              <a:ln>
                <a:noFill/>
              </a:ln>
              <a:solidFill>
                <a:srgbClr val="000000"/>
              </a:solidFill>
              <a:effectLst/>
              <a:uLnTx/>
              <a:uFillTx/>
              <a:latin typeface="Myriad Pro"/>
              <a:ea typeface="+mn-ea"/>
              <a:cs typeface="Arial"/>
            </a:endParaRPr>
          </a:p>
        </p:txBody>
      </p:sp>
    </p:spTree>
    <p:extLst>
      <p:ext uri="{BB962C8B-B14F-4D97-AF65-F5344CB8AC3E}">
        <p14:creationId xmlns:p14="http://schemas.microsoft.com/office/powerpoint/2010/main" val="2125924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5D179-55BD-4D9D-83A9-550614EC5E1C}"/>
              </a:ext>
            </a:extLst>
          </p:cNvPr>
          <p:cNvSpPr>
            <a:spLocks noGrp="1"/>
          </p:cNvSpPr>
          <p:nvPr>
            <p:ph type="title"/>
          </p:nvPr>
        </p:nvSpPr>
        <p:spPr/>
        <p:txBody>
          <a:bodyPr/>
          <a:lstStyle/>
          <a:p>
            <a:r>
              <a:rPr lang="en-US" dirty="0"/>
              <a:t>Putting the Pieces Together: Planning</a:t>
            </a:r>
          </a:p>
        </p:txBody>
      </p:sp>
      <p:graphicFrame>
        <p:nvGraphicFramePr>
          <p:cNvPr id="3" name="Diagram 2">
            <a:extLst>
              <a:ext uri="{FF2B5EF4-FFF2-40B4-BE49-F238E27FC236}">
                <a16:creationId xmlns:a16="http://schemas.microsoft.com/office/drawing/2014/main" id="{31128931-2407-4F4A-9FD5-90C84AF78066}"/>
              </a:ext>
            </a:extLst>
          </p:cNvPr>
          <p:cNvGraphicFramePr/>
          <p:nvPr/>
        </p:nvGraphicFramePr>
        <p:xfrm>
          <a:off x="804880" y="1498600"/>
          <a:ext cx="7170719"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F7B8900C-9FE4-44CB-BE16-776285400178}"/>
              </a:ext>
            </a:extLst>
          </p:cNvPr>
          <p:cNvSpPr txBox="1"/>
          <p:nvPr/>
        </p:nvSpPr>
        <p:spPr>
          <a:xfrm>
            <a:off x="804880" y="774412"/>
            <a:ext cx="7170719" cy="584775"/>
          </a:xfrm>
          <a:prstGeom prst="rect">
            <a:avLst/>
          </a:prstGeom>
          <a:solidFill>
            <a:schemeClr val="accent1">
              <a:lumMod val="50000"/>
            </a:schemeClr>
          </a:solidFill>
          <a:ln>
            <a:solidFill>
              <a:schemeClr val="bg1"/>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Gill Sans MT"/>
                <a:ea typeface="+mn-ea"/>
                <a:cs typeface="Arial" pitchFamily="34" charset="0"/>
              </a:rPr>
              <a:t>Self-Awareness &amp; Self-Management</a:t>
            </a:r>
          </a:p>
        </p:txBody>
      </p:sp>
    </p:spTree>
    <p:extLst>
      <p:ext uri="{BB962C8B-B14F-4D97-AF65-F5344CB8AC3E}">
        <p14:creationId xmlns:p14="http://schemas.microsoft.com/office/powerpoint/2010/main" val="3946200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5D179-55BD-4D9D-83A9-550614EC5E1C}"/>
              </a:ext>
            </a:extLst>
          </p:cNvPr>
          <p:cNvSpPr>
            <a:spLocks noGrp="1"/>
          </p:cNvSpPr>
          <p:nvPr>
            <p:ph type="title"/>
          </p:nvPr>
        </p:nvSpPr>
        <p:spPr/>
        <p:txBody>
          <a:bodyPr/>
          <a:lstStyle/>
          <a:p>
            <a:r>
              <a:rPr lang="en-US" dirty="0"/>
              <a:t>Feedback</a:t>
            </a:r>
          </a:p>
        </p:txBody>
      </p:sp>
      <p:graphicFrame>
        <p:nvGraphicFramePr>
          <p:cNvPr id="4" name="Diagram 3">
            <a:extLst>
              <a:ext uri="{FF2B5EF4-FFF2-40B4-BE49-F238E27FC236}">
                <a16:creationId xmlns:a16="http://schemas.microsoft.com/office/drawing/2014/main" id="{AD94E51A-6E60-4B31-856A-714948574BAB}"/>
              </a:ext>
            </a:extLst>
          </p:cNvPr>
          <p:cNvGraphicFramePr/>
          <p:nvPr/>
        </p:nvGraphicFramePr>
        <p:xfrm>
          <a:off x="2262990" y="1047763"/>
          <a:ext cx="4618020" cy="29089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47FB9612-3B99-4622-AA44-DFC23FB95C8F}"/>
              </a:ext>
            </a:extLst>
          </p:cNvPr>
          <p:cNvSpPr txBox="1"/>
          <p:nvPr/>
        </p:nvSpPr>
        <p:spPr>
          <a:xfrm>
            <a:off x="2262990" y="639953"/>
            <a:ext cx="4618020" cy="351603"/>
          </a:xfrm>
          <a:prstGeom prst="rect">
            <a:avLst/>
          </a:prstGeom>
          <a:solidFill>
            <a:schemeClr val="accent1">
              <a:lumMod val="50000"/>
            </a:schemeClr>
          </a:solidFill>
          <a:ln>
            <a:solidFill>
              <a:schemeClr val="bg1"/>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Gill Sans MT"/>
                <a:ea typeface="+mn-ea"/>
                <a:cs typeface="Arial" pitchFamily="34" charset="0"/>
              </a:rPr>
              <a:t>Self-Awareness &amp; Self-Management</a:t>
            </a:r>
          </a:p>
        </p:txBody>
      </p:sp>
      <p:sp>
        <p:nvSpPr>
          <p:cNvPr id="6" name="TextBox 5">
            <a:extLst>
              <a:ext uri="{FF2B5EF4-FFF2-40B4-BE49-F238E27FC236}">
                <a16:creationId xmlns:a16="http://schemas.microsoft.com/office/drawing/2014/main" id="{85F8B647-2D3A-44A7-BD1A-6E09436F8682}"/>
              </a:ext>
            </a:extLst>
          </p:cNvPr>
          <p:cNvSpPr txBox="1"/>
          <p:nvPr/>
        </p:nvSpPr>
        <p:spPr>
          <a:xfrm>
            <a:off x="312718" y="4178300"/>
            <a:ext cx="8518566"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a:rPr>
              <a:t>In your small groups: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yriad Pro"/>
              <a:ea typeface="+mn-ea"/>
              <a:cs typeface="Arial"/>
            </a:endParaRPr>
          </a:p>
          <a:p>
            <a:pPr marL="342900" marR="0" lvl="0" indent="-342900" algn="l" defTabSz="914400" rtl="0" eaLnBrk="1" fontAlgn="base" latinLnBrk="0" hangingPunct="1">
              <a:lnSpc>
                <a:spcPct val="100000"/>
              </a:lnSpc>
              <a:spcBef>
                <a:spcPct val="0"/>
              </a:spcBef>
              <a:spcAft>
                <a:spcPct val="0"/>
              </a:spcAft>
              <a:buClrTx/>
              <a:buSzTx/>
              <a:buFontTx/>
              <a:buAutoNum type="arabicPeriod"/>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a:rPr>
              <a:t>Share what you would </a:t>
            </a:r>
            <a:r>
              <a:rPr kumimoji="0" lang="en-US" sz="1800" b="1" i="0" u="none" strike="noStrike" kern="1200" cap="none" spc="0" normalizeH="0" baseline="0" noProof="0" dirty="0">
                <a:ln>
                  <a:noFill/>
                </a:ln>
                <a:solidFill>
                  <a:srgbClr val="000000"/>
                </a:solidFill>
                <a:effectLst/>
                <a:uLnTx/>
                <a:uFillTx/>
                <a:latin typeface="Myriad Pro"/>
                <a:ea typeface="+mn-ea"/>
                <a:cs typeface="Arial"/>
              </a:rPr>
              <a:t>plan to do </a:t>
            </a:r>
            <a:r>
              <a:rPr kumimoji="0" lang="en-US" sz="1800" b="0" i="0" u="none" strike="noStrike" kern="1200" cap="none" spc="0" normalizeH="0" baseline="0" noProof="0" dirty="0">
                <a:ln>
                  <a:noFill/>
                </a:ln>
                <a:solidFill>
                  <a:srgbClr val="000000"/>
                </a:solidFill>
                <a:effectLst/>
                <a:uLnTx/>
                <a:uFillTx/>
                <a:latin typeface="Myriad Pro"/>
                <a:ea typeface="+mn-ea"/>
                <a:cs typeface="Arial"/>
              </a:rPr>
              <a:t>using each teaching strategy to effectively teach self-awareness and self-management.</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a:rPr>
              <a:t>Name which ideas you have in common, which ideas are strongest, and which ideas may still need a little refinement to support the teaching of self-awareness and self-management.</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a:rPr>
              <a:t>Select your favorite ideas and share them in the group Google Doc.</a:t>
            </a:r>
          </a:p>
        </p:txBody>
      </p:sp>
    </p:spTree>
    <p:extLst>
      <p:ext uri="{BB962C8B-B14F-4D97-AF65-F5344CB8AC3E}">
        <p14:creationId xmlns:p14="http://schemas.microsoft.com/office/powerpoint/2010/main" val="4229949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9D904-1EB1-4C31-A935-6D4089511EB1}"/>
              </a:ext>
            </a:extLst>
          </p:cNvPr>
          <p:cNvSpPr>
            <a:spLocks noGrp="1"/>
          </p:cNvSpPr>
          <p:nvPr>
            <p:ph type="title"/>
          </p:nvPr>
        </p:nvSpPr>
        <p:spPr/>
        <p:txBody>
          <a:bodyPr/>
          <a:lstStyle/>
          <a:p>
            <a:r>
              <a:rPr lang="en-US" dirty="0"/>
              <a:t>Reflection</a:t>
            </a:r>
          </a:p>
        </p:txBody>
      </p:sp>
      <p:sp>
        <p:nvSpPr>
          <p:cNvPr id="3" name="Thought Bubble: Cloud 2">
            <a:extLst>
              <a:ext uri="{FF2B5EF4-FFF2-40B4-BE49-F238E27FC236}">
                <a16:creationId xmlns:a16="http://schemas.microsoft.com/office/drawing/2014/main" id="{DBAFB671-40C2-441F-8EB9-CFD12B6708C5}"/>
              </a:ext>
            </a:extLst>
          </p:cNvPr>
          <p:cNvSpPr/>
          <p:nvPr/>
        </p:nvSpPr>
        <p:spPr bwMode="auto">
          <a:xfrm>
            <a:off x="1600863" y="1066800"/>
            <a:ext cx="5688274" cy="4028986"/>
          </a:xfrm>
          <a:prstGeom prst="cloudCallout">
            <a:avLst>
              <a:gd name="adj1" fmla="val -21541"/>
              <a:gd name="adj2" fmla="val 75471"/>
            </a:avLst>
          </a:prstGeom>
          <a:noFill/>
          <a:ln w="19050" algn="ctr">
            <a:solidFill>
              <a:schemeClr val="accent1"/>
            </a:solidFill>
            <a:round/>
            <a:headEnd/>
            <a:tailEnd type="triangle" w="med" len="med"/>
          </a:ln>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Book Antiqua" pitchFamily="18" charset="0"/>
              <a:ea typeface="+mn-ea"/>
              <a:cs typeface="Arial" pitchFamily="34" charset="0"/>
            </a:endParaRPr>
          </a:p>
        </p:txBody>
      </p:sp>
      <p:sp>
        <p:nvSpPr>
          <p:cNvPr id="4" name="TextBox 3">
            <a:extLst>
              <a:ext uri="{FF2B5EF4-FFF2-40B4-BE49-F238E27FC236}">
                <a16:creationId xmlns:a16="http://schemas.microsoft.com/office/drawing/2014/main" id="{5B364447-01F8-4AF6-BA85-FF654881C688}"/>
              </a:ext>
            </a:extLst>
          </p:cNvPr>
          <p:cNvSpPr txBox="1"/>
          <p:nvPr/>
        </p:nvSpPr>
        <p:spPr>
          <a:xfrm>
            <a:off x="2400300" y="2286000"/>
            <a:ext cx="4089400" cy="147732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pitchFamily="34" charset="0"/>
              </a:rPr>
              <a:t>What SEL teaching strategies do you already use reliably?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yriad Pro"/>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pitchFamily="34" charset="0"/>
              </a:rPr>
              <a:t>What strategies will you need to be more intentional in implementing?</a:t>
            </a:r>
          </a:p>
        </p:txBody>
      </p:sp>
      <p:sp>
        <p:nvSpPr>
          <p:cNvPr id="5" name="TextBox 4">
            <a:extLst>
              <a:ext uri="{FF2B5EF4-FFF2-40B4-BE49-F238E27FC236}">
                <a16:creationId xmlns:a16="http://schemas.microsoft.com/office/drawing/2014/main" id="{EDCDDDCA-5E27-446C-A144-B50DF16F81B5}"/>
              </a:ext>
            </a:extLst>
          </p:cNvPr>
          <p:cNvSpPr txBox="1"/>
          <p:nvPr/>
        </p:nvSpPr>
        <p:spPr>
          <a:xfrm>
            <a:off x="6769100" y="228599"/>
            <a:ext cx="207488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a:rPr>
              <a:t>Handouts, Page 11</a:t>
            </a:r>
          </a:p>
        </p:txBody>
      </p:sp>
    </p:spTree>
    <p:extLst>
      <p:ext uri="{BB962C8B-B14F-4D97-AF65-F5344CB8AC3E}">
        <p14:creationId xmlns:p14="http://schemas.microsoft.com/office/powerpoint/2010/main" val="549362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a:t>Agenda</a:t>
            </a:r>
          </a:p>
        </p:txBody>
      </p:sp>
      <p:sp>
        <p:nvSpPr>
          <p:cNvPr id="4" name="Rectangle 3">
            <a:extLst>
              <a:ext uri="{FF2B5EF4-FFF2-40B4-BE49-F238E27FC236}">
                <a16:creationId xmlns:a16="http://schemas.microsoft.com/office/drawing/2014/main" id="{72C48DA6-09BB-450B-A5B8-DFEA0F9CD306}"/>
              </a:ext>
            </a:extLst>
          </p:cNvPr>
          <p:cNvSpPr/>
          <p:nvPr/>
        </p:nvSpPr>
        <p:spPr>
          <a:xfrm>
            <a:off x="1257300" y="1443841"/>
            <a:ext cx="6629400" cy="5180905"/>
          </a:xfrm>
          <a:prstGeom prst="rect">
            <a:avLst/>
          </a:prstGeom>
        </p:spPr>
        <p:txBody>
          <a:bodyPr wrap="square">
            <a:spAutoFit/>
          </a:bodyPr>
          <a:lstStyle/>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Myriad Pro"/>
                <a:ea typeface="+mn-ea"/>
                <a:cs typeface="Arial"/>
              </a:rPr>
              <a:t>Opening</a:t>
            </a:r>
          </a:p>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Myriad Pro"/>
                <a:ea typeface="+mn-ea"/>
                <a:cs typeface="Arial"/>
              </a:rPr>
              <a:t>Why Intentionally Build Social-Emotional Skills?</a:t>
            </a:r>
          </a:p>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Myriad Pro"/>
                <a:ea typeface="+mn-ea"/>
                <a:cs typeface="Arial"/>
              </a:rPr>
              <a:t>Understanding Self-Awareness and Self-Management</a:t>
            </a:r>
          </a:p>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Myriad Pro"/>
                <a:ea typeface="+mn-ea"/>
                <a:cs typeface="Arial"/>
              </a:rPr>
              <a:t>Developing Self-Awareness and Self-Management Skills</a:t>
            </a:r>
          </a:p>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Myriad Pro"/>
                <a:ea typeface="+mn-ea"/>
                <a:cs typeface="Arial"/>
              </a:rPr>
              <a:t>Application and Feedback</a:t>
            </a:r>
          </a:p>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r>
              <a:rPr kumimoji="0" lang="en-US" sz="1600" b="1" i="0" u="none" strike="noStrike" kern="0" cap="none" spc="0" normalizeH="0" baseline="0" noProof="0" dirty="0">
                <a:ln>
                  <a:noFill/>
                </a:ln>
                <a:solidFill>
                  <a:srgbClr val="126DB6"/>
                </a:solidFill>
                <a:effectLst/>
                <a:uLnTx/>
                <a:uFillTx/>
                <a:latin typeface="Myriad Pro"/>
                <a:ea typeface="+mn-ea"/>
                <a:cs typeface="Arial"/>
              </a:rPr>
              <a:t>Closing</a:t>
            </a:r>
          </a:p>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endParaRPr kumimoji="0" lang="en-US" sz="1600" b="0" i="0" u="none" strike="noStrike" kern="0" cap="none" spc="0" normalizeH="0" baseline="0" noProof="0" dirty="0">
              <a:ln>
                <a:noFill/>
              </a:ln>
              <a:solidFill>
                <a:srgbClr val="000000"/>
              </a:solidFill>
              <a:effectLst/>
              <a:uLnTx/>
              <a:uFillTx/>
              <a:latin typeface="Myriad Pro"/>
              <a:ea typeface="+mn-ea"/>
              <a:cs typeface="Arial"/>
            </a:endParaRPr>
          </a:p>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endParaRPr kumimoji="0" lang="en-US" sz="1600" b="0" i="0" u="none" strike="noStrike" kern="0" cap="none" spc="0" normalizeH="0" baseline="0" noProof="0" dirty="0">
              <a:ln>
                <a:noFill/>
              </a:ln>
              <a:solidFill>
                <a:srgbClr val="000000"/>
              </a:solidFill>
              <a:effectLst/>
              <a:uLnTx/>
              <a:uFillTx/>
              <a:latin typeface="Myriad Pro"/>
              <a:ea typeface="+mn-ea"/>
              <a:cs typeface="Arial"/>
            </a:endParaRPr>
          </a:p>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endParaRPr kumimoji="0" lang="en-US" sz="1600" b="0" i="0" u="none" strike="noStrike" kern="0" cap="none" spc="0" normalizeH="0" baseline="0" noProof="0" dirty="0">
              <a:ln>
                <a:noFill/>
              </a:ln>
              <a:solidFill>
                <a:srgbClr val="000000"/>
              </a:solidFill>
              <a:effectLst/>
              <a:uLnTx/>
              <a:uFillTx/>
              <a:latin typeface="Myriad Pro"/>
              <a:ea typeface="+mn-ea"/>
              <a:cs typeface="Arial"/>
            </a:endParaRPr>
          </a:p>
        </p:txBody>
      </p:sp>
    </p:spTree>
    <p:extLst>
      <p:ext uri="{BB962C8B-B14F-4D97-AF65-F5344CB8AC3E}">
        <p14:creationId xmlns:p14="http://schemas.microsoft.com/office/powerpoint/2010/main" val="120239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a:t>“What’s Learned Here, Leaves Here”</a:t>
            </a:r>
          </a:p>
        </p:txBody>
      </p:sp>
      <p:pic>
        <p:nvPicPr>
          <p:cNvPr id="4" name="Picture 3" descr="A sunset over a body of water&#10;&#10;Description automatically generated">
            <a:extLst>
              <a:ext uri="{FF2B5EF4-FFF2-40B4-BE49-F238E27FC236}">
                <a16:creationId xmlns:a16="http://schemas.microsoft.com/office/drawing/2014/main" id="{FCC6D771-92AA-4AF0-82DE-FE7B16F535F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617" y="3600903"/>
            <a:ext cx="9136383" cy="3262994"/>
          </a:xfrm>
          <a:prstGeom prst="rect">
            <a:avLst/>
          </a:prstGeom>
        </p:spPr>
      </p:pic>
      <p:sp>
        <p:nvSpPr>
          <p:cNvPr id="2" name="TextBox 1">
            <a:extLst>
              <a:ext uri="{FF2B5EF4-FFF2-40B4-BE49-F238E27FC236}">
                <a16:creationId xmlns:a16="http://schemas.microsoft.com/office/drawing/2014/main" id="{98C241C6-2E0D-439D-8A84-A668F8236727}"/>
              </a:ext>
            </a:extLst>
          </p:cNvPr>
          <p:cNvSpPr txBox="1"/>
          <p:nvPr/>
        </p:nvSpPr>
        <p:spPr>
          <a:xfrm>
            <a:off x="1511300" y="1066800"/>
            <a:ext cx="6121400"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yriad Pro"/>
              <a:ea typeface="+mn-ea"/>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a:rPr>
              <a:t>What are your biggest take-aways from this session?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yriad Pro"/>
              <a:ea typeface="+mn-ea"/>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a:rPr>
              <a:t>How will you carry this learning forward in your own work?</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yriad Pro"/>
              <a:ea typeface="+mn-ea"/>
              <a:cs typeface="Arial"/>
            </a:endParaRPr>
          </a:p>
        </p:txBody>
      </p:sp>
      <p:sp>
        <p:nvSpPr>
          <p:cNvPr id="5" name="TextBox 4">
            <a:extLst>
              <a:ext uri="{FF2B5EF4-FFF2-40B4-BE49-F238E27FC236}">
                <a16:creationId xmlns:a16="http://schemas.microsoft.com/office/drawing/2014/main" id="{170FD284-9597-4DB6-95FB-33B3B688CC2A}"/>
              </a:ext>
            </a:extLst>
          </p:cNvPr>
          <p:cNvSpPr txBox="1"/>
          <p:nvPr/>
        </p:nvSpPr>
        <p:spPr>
          <a:xfrm>
            <a:off x="6769100" y="228599"/>
            <a:ext cx="207488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a:rPr>
              <a:t>Handouts, Page 12</a:t>
            </a:r>
          </a:p>
        </p:txBody>
      </p:sp>
    </p:spTree>
    <p:extLst>
      <p:ext uri="{BB962C8B-B14F-4D97-AF65-F5344CB8AC3E}">
        <p14:creationId xmlns:p14="http://schemas.microsoft.com/office/powerpoint/2010/main" val="1815733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 </a:t>
            </a:r>
          </a:p>
        </p:txBody>
      </p:sp>
      <p:sp>
        <p:nvSpPr>
          <p:cNvPr id="3" name="Rectangle 2"/>
          <p:cNvSpPr/>
          <p:nvPr/>
        </p:nvSpPr>
        <p:spPr>
          <a:xfrm>
            <a:off x="762000" y="1166842"/>
            <a:ext cx="7620000" cy="4247317"/>
          </a:xfrm>
          <a:prstGeom prst="rect">
            <a:avLst/>
          </a:prstGeom>
        </p:spPr>
        <p:txBody>
          <a:bodyPr wrap="square">
            <a:spAutoFit/>
          </a:bodyPr>
          <a:lstStyle/>
          <a:p>
            <a:pPr marL="342900" marR="0" lvl="0" indent="-342900" algn="l" defTabSz="914400" rtl="0" eaLnBrk="1" fontAlgn="base"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srgbClr val="000000"/>
                </a:solidFill>
                <a:effectLst/>
                <a:uLnTx/>
                <a:uFillTx/>
                <a:latin typeface="Myriad Pro"/>
                <a:ea typeface="Times New Roman" panose="02020603050405020304" pitchFamily="18" charset="0"/>
                <a:cs typeface="Arial" pitchFamily="34" charset="0"/>
              </a:rPr>
              <a:t>Explain why building self-awareness and self-management skills are </a:t>
            </a:r>
            <a:r>
              <a:rPr kumimoji="0" lang="en-US" sz="1800" b="1" i="0" u="none" strike="noStrike" kern="1200" cap="none" spc="0" normalizeH="0" baseline="0" noProof="0" dirty="0">
                <a:ln>
                  <a:noFill/>
                </a:ln>
                <a:solidFill>
                  <a:srgbClr val="000000"/>
                </a:solidFill>
                <a:effectLst/>
                <a:uLnTx/>
                <a:uFillTx/>
                <a:latin typeface="Myriad Pro"/>
                <a:ea typeface="Times New Roman" panose="02020603050405020304" pitchFamily="18" charset="0"/>
                <a:cs typeface="Arial" pitchFamily="34" charset="0"/>
              </a:rPr>
              <a:t>essential to young children’s future success</a:t>
            </a:r>
          </a:p>
          <a:p>
            <a:pPr marL="342900" marR="0" lvl="0" indent="-342900" algn="l" defTabSz="914400" rtl="0" eaLnBrk="1" fontAlgn="base" latinLnBrk="0" hangingPunct="1">
              <a:lnSpc>
                <a:spcPct val="100000"/>
              </a:lnSpc>
              <a:spcBef>
                <a:spcPts val="0"/>
              </a:spcBef>
              <a:spcAft>
                <a:spcPts val="0"/>
              </a:spcAft>
              <a:buClrTx/>
              <a:buSzTx/>
              <a:buFont typeface="Symbol" panose="05050102010706020507" pitchFamily="18" charset="2"/>
              <a:buChar char=""/>
              <a:tabLst/>
              <a:defRPr/>
            </a:pPr>
            <a:endParaRPr kumimoji="0" lang="en-US" sz="1800" b="1" i="0" u="none" strike="noStrike" kern="1200" cap="none" spc="0" normalizeH="0" baseline="0" noProof="0" dirty="0">
              <a:ln>
                <a:noFill/>
              </a:ln>
              <a:solidFill>
                <a:srgbClr val="000000"/>
              </a:solidFill>
              <a:effectLst/>
              <a:uLnTx/>
              <a:uFillTx/>
              <a:latin typeface="Myriad Pro"/>
              <a:ea typeface="Times New Roman" panose="02020603050405020304" pitchFamily="18" charset="0"/>
              <a:cs typeface="Arial" pitchFamily="34" charset="0"/>
            </a:endParaRPr>
          </a:p>
          <a:p>
            <a:pPr marL="342900" marR="0" lvl="0" indent="-342900" algn="l" defTabSz="914400" rtl="0" eaLnBrk="1" fontAlgn="base"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srgbClr val="000000"/>
                </a:solidFill>
                <a:effectLst/>
                <a:uLnTx/>
                <a:uFillTx/>
                <a:latin typeface="Myriad Pro"/>
                <a:ea typeface="Times New Roman" panose="02020603050405020304" pitchFamily="18" charset="0"/>
                <a:cs typeface="Arial" pitchFamily="34" charset="0"/>
              </a:rPr>
              <a:t>Define </a:t>
            </a:r>
            <a:r>
              <a:rPr kumimoji="0" lang="en-US" sz="1800" b="1" i="0" u="none" strike="noStrike" kern="1200" cap="none" spc="0" normalizeH="0" baseline="0" noProof="0" dirty="0">
                <a:ln>
                  <a:noFill/>
                </a:ln>
                <a:solidFill>
                  <a:srgbClr val="000000"/>
                </a:solidFill>
                <a:effectLst/>
                <a:uLnTx/>
                <a:uFillTx/>
                <a:latin typeface="Myriad Pro"/>
                <a:ea typeface="Times New Roman" panose="02020603050405020304" pitchFamily="18" charset="0"/>
                <a:cs typeface="Arial" pitchFamily="34" charset="0"/>
              </a:rPr>
              <a:t>“self-management” and “self-awareness” </a:t>
            </a:r>
            <a:r>
              <a:rPr kumimoji="0" lang="en-US" sz="1800" b="0" i="0" u="none" strike="noStrike" kern="1200" cap="none" spc="0" normalizeH="0" baseline="0" noProof="0" dirty="0">
                <a:ln>
                  <a:noFill/>
                </a:ln>
                <a:solidFill>
                  <a:srgbClr val="000000"/>
                </a:solidFill>
                <a:effectLst/>
                <a:uLnTx/>
                <a:uFillTx/>
                <a:latin typeface="Myriad Pro"/>
                <a:ea typeface="Times New Roman" panose="02020603050405020304" pitchFamily="18" charset="0"/>
                <a:cs typeface="Arial" pitchFamily="34" charset="0"/>
              </a:rPr>
              <a:t>and identify the related social-emotional skills</a:t>
            </a:r>
          </a:p>
          <a:p>
            <a:pPr marL="342900" marR="0" lvl="0" indent="-342900" algn="l" defTabSz="914400" rtl="0" eaLnBrk="1" fontAlgn="base" latinLnBrk="0" hangingPunct="1">
              <a:lnSpc>
                <a:spcPct val="100000"/>
              </a:lnSpc>
              <a:spcBef>
                <a:spcPts val="0"/>
              </a:spcBef>
              <a:spcAft>
                <a:spcPts val="0"/>
              </a:spcAft>
              <a:buClrTx/>
              <a:buSzTx/>
              <a:buFont typeface="Symbol" panose="05050102010706020507" pitchFamily="18" charset="2"/>
              <a:buChar char=""/>
              <a:tabLst/>
              <a:defRPr/>
            </a:pPr>
            <a:endParaRPr kumimoji="0" lang="en-US" sz="1800" b="0" i="0" u="none" strike="noStrike" kern="1200" cap="none" spc="0" normalizeH="0" baseline="0" noProof="0" dirty="0">
              <a:ln>
                <a:noFill/>
              </a:ln>
              <a:solidFill>
                <a:srgbClr val="000000"/>
              </a:solidFill>
              <a:effectLst/>
              <a:uLnTx/>
              <a:uFillTx/>
              <a:latin typeface="Myriad Pro"/>
              <a:ea typeface="Times New Roman" panose="02020603050405020304" pitchFamily="18" charset="0"/>
              <a:cs typeface="Arial" pitchFamily="34" charset="0"/>
            </a:endParaRPr>
          </a:p>
          <a:p>
            <a:pPr marL="342900" marR="0" lvl="0" indent="-342900" algn="l" defTabSz="914400" rtl="0" eaLnBrk="1" fontAlgn="base"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srgbClr val="000000"/>
                </a:solidFill>
                <a:effectLst/>
                <a:uLnTx/>
                <a:uFillTx/>
                <a:latin typeface="Myriad Pro"/>
                <a:ea typeface="Times New Roman" panose="02020603050405020304" pitchFamily="18" charset="0"/>
                <a:cs typeface="Arial" pitchFamily="34" charset="0"/>
              </a:rPr>
              <a:t>Understand the trajectory of </a:t>
            </a:r>
            <a:r>
              <a:rPr kumimoji="0" lang="en-US" sz="1800" b="1" i="0" u="none" strike="noStrike" kern="1200" cap="none" spc="0" normalizeH="0" baseline="0" noProof="0" dirty="0">
                <a:ln>
                  <a:noFill/>
                </a:ln>
                <a:solidFill>
                  <a:srgbClr val="000000"/>
                </a:solidFill>
                <a:effectLst/>
                <a:uLnTx/>
                <a:uFillTx/>
                <a:latin typeface="Myriad Pro"/>
                <a:ea typeface="Times New Roman" panose="02020603050405020304" pitchFamily="18" charset="0"/>
                <a:cs typeface="Arial" pitchFamily="34" charset="0"/>
              </a:rPr>
              <a:t>intrapersonal social-emotional development </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yriad Pro"/>
              <a:ea typeface="Times New Roman" panose="02020603050405020304" pitchFamily="18" charset="0"/>
              <a:cs typeface="Arial" pitchFamily="34" charset="0"/>
            </a:endParaRPr>
          </a:p>
          <a:p>
            <a:pPr marL="342900" marR="0" lvl="0" indent="-342900" algn="l" defTabSz="914400" rtl="0" eaLnBrk="1" fontAlgn="base"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srgbClr val="000000"/>
                </a:solidFill>
                <a:effectLst/>
                <a:uLnTx/>
                <a:uFillTx/>
                <a:latin typeface="Myriad Pro"/>
                <a:ea typeface="Times New Roman" panose="02020603050405020304" pitchFamily="18" charset="0"/>
                <a:cs typeface="Arial" pitchFamily="34" charset="0"/>
              </a:rPr>
              <a:t>Describe the </a:t>
            </a:r>
            <a:r>
              <a:rPr kumimoji="0" lang="en-US" sz="1800" b="1" i="0" u="none" strike="noStrike" kern="1200" cap="none" spc="0" normalizeH="0" baseline="0" noProof="0" dirty="0">
                <a:ln>
                  <a:noFill/>
                </a:ln>
                <a:solidFill>
                  <a:srgbClr val="000000"/>
                </a:solidFill>
                <a:effectLst/>
                <a:uLnTx/>
                <a:uFillTx/>
                <a:latin typeface="Myriad Pro"/>
                <a:ea typeface="Times New Roman" panose="02020603050405020304" pitchFamily="18" charset="0"/>
                <a:cs typeface="Arial" pitchFamily="34" charset="0"/>
              </a:rPr>
              <a:t>principles of developing</a:t>
            </a:r>
            <a:r>
              <a:rPr kumimoji="0" lang="en-US" sz="1800" b="0" i="0" u="none" strike="noStrike" kern="1200" cap="none" spc="0" normalizeH="0" baseline="0" noProof="0" dirty="0">
                <a:ln>
                  <a:noFill/>
                </a:ln>
                <a:solidFill>
                  <a:srgbClr val="000000"/>
                </a:solidFill>
                <a:effectLst/>
                <a:uLnTx/>
                <a:uFillTx/>
                <a:latin typeface="Myriad Pro"/>
                <a:ea typeface="Times New Roman" panose="02020603050405020304" pitchFamily="18" charset="0"/>
                <a:cs typeface="Arial" pitchFamily="34" charset="0"/>
              </a:rPr>
              <a:t> self-awareness and self-management skills in young children</a:t>
            </a:r>
          </a:p>
          <a:p>
            <a:pPr marL="342900" marR="0" lvl="0" indent="-342900" algn="l" defTabSz="914400" rtl="0" eaLnBrk="1" fontAlgn="base" latinLnBrk="0" hangingPunct="1">
              <a:lnSpc>
                <a:spcPct val="100000"/>
              </a:lnSpc>
              <a:spcBef>
                <a:spcPts val="0"/>
              </a:spcBef>
              <a:spcAft>
                <a:spcPts val="0"/>
              </a:spcAft>
              <a:buClrTx/>
              <a:buSzTx/>
              <a:buFont typeface="Symbol" panose="05050102010706020507" pitchFamily="18" charset="2"/>
              <a:buChar char=""/>
              <a:tabLst/>
              <a:defRPr/>
            </a:pPr>
            <a:endParaRPr kumimoji="0" lang="en-US" sz="1800" b="0" i="0" u="none" strike="noStrike" kern="1200" cap="none" spc="0" normalizeH="0" baseline="0" noProof="0" dirty="0">
              <a:ln>
                <a:noFill/>
              </a:ln>
              <a:solidFill>
                <a:srgbClr val="000000"/>
              </a:solidFill>
              <a:effectLst/>
              <a:uLnTx/>
              <a:uFillTx/>
              <a:latin typeface="Myriad Pro"/>
              <a:ea typeface="Times New Roman" panose="02020603050405020304" pitchFamily="18" charset="0"/>
              <a:cs typeface="Arial" pitchFamily="34" charset="0"/>
            </a:endParaRPr>
          </a:p>
          <a:p>
            <a:pPr marL="342900" marR="0" lvl="0" indent="-342900" algn="l" defTabSz="914400" rtl="0" eaLnBrk="1" fontAlgn="base" latinLnBrk="0" hangingPunct="1">
              <a:lnSpc>
                <a:spcPct val="100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srgbClr val="000000"/>
                </a:solidFill>
                <a:effectLst/>
                <a:uLnTx/>
                <a:uFillTx/>
                <a:latin typeface="Myriad Pro"/>
                <a:ea typeface="Times New Roman" panose="02020603050405020304" pitchFamily="18" charset="0"/>
                <a:cs typeface="Arial" pitchFamily="34" charset="0"/>
              </a:rPr>
              <a:t>Plan for </a:t>
            </a:r>
            <a:r>
              <a:rPr kumimoji="0" lang="en-US" sz="1800" b="1" i="0" u="none" strike="noStrike" kern="1200" cap="none" spc="0" normalizeH="0" baseline="0" noProof="0" dirty="0">
                <a:ln>
                  <a:noFill/>
                </a:ln>
                <a:solidFill>
                  <a:srgbClr val="000000"/>
                </a:solidFill>
                <a:effectLst/>
                <a:uLnTx/>
                <a:uFillTx/>
                <a:latin typeface="Myriad Pro"/>
                <a:ea typeface="Times New Roman" panose="02020603050405020304" pitchFamily="18" charset="0"/>
                <a:cs typeface="Arial" pitchFamily="34" charset="0"/>
              </a:rPr>
              <a:t>opportunities to develop </a:t>
            </a:r>
            <a:r>
              <a:rPr kumimoji="0" lang="en-US" sz="1800" b="0" i="0" u="none" strike="noStrike" kern="1200" cap="none" spc="0" normalizeH="0" baseline="0" noProof="0" dirty="0">
                <a:ln>
                  <a:noFill/>
                </a:ln>
                <a:solidFill>
                  <a:srgbClr val="000000"/>
                </a:solidFill>
                <a:effectLst/>
                <a:uLnTx/>
                <a:uFillTx/>
                <a:latin typeface="Myriad Pro"/>
                <a:ea typeface="Times New Roman" panose="02020603050405020304" pitchFamily="18" charset="0"/>
                <a:cs typeface="Arial" pitchFamily="34" charset="0"/>
              </a:rPr>
              <a:t>self-awareness and self-management skills</a:t>
            </a:r>
          </a:p>
          <a:p>
            <a:pPr marL="342900" marR="0" lvl="0" indent="-342900" algn="l" defTabSz="914400" rtl="0" eaLnBrk="1" fontAlgn="base" latinLnBrk="0" hangingPunct="1">
              <a:lnSpc>
                <a:spcPct val="100000"/>
              </a:lnSpc>
              <a:spcBef>
                <a:spcPts val="0"/>
              </a:spcBef>
              <a:spcAft>
                <a:spcPts val="0"/>
              </a:spcAft>
              <a:buClrTx/>
              <a:buSzTx/>
              <a:buFont typeface="Symbol" panose="05050102010706020507" pitchFamily="18" charset="2"/>
              <a:buChar char=""/>
              <a:tabLst/>
              <a:defRPr/>
            </a:pP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Times New Roman" panose="02020603050405020304" pitchFamily="18" charset="0"/>
              <a:cs typeface="Arial" pitchFamily="34" charset="0"/>
            </a:endParaRPr>
          </a:p>
        </p:txBody>
      </p:sp>
    </p:spTree>
    <p:extLst>
      <p:ext uri="{BB962C8B-B14F-4D97-AF65-F5344CB8AC3E}">
        <p14:creationId xmlns:p14="http://schemas.microsoft.com/office/powerpoint/2010/main" val="652729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a:t>Agenda</a:t>
            </a:r>
          </a:p>
        </p:txBody>
      </p:sp>
      <p:sp>
        <p:nvSpPr>
          <p:cNvPr id="4" name="Rectangle 3">
            <a:extLst>
              <a:ext uri="{FF2B5EF4-FFF2-40B4-BE49-F238E27FC236}">
                <a16:creationId xmlns:a16="http://schemas.microsoft.com/office/drawing/2014/main" id="{72C48DA6-09BB-450B-A5B8-DFEA0F9CD306}"/>
              </a:ext>
            </a:extLst>
          </p:cNvPr>
          <p:cNvSpPr/>
          <p:nvPr/>
        </p:nvSpPr>
        <p:spPr>
          <a:xfrm>
            <a:off x="1257300" y="1443841"/>
            <a:ext cx="6629400" cy="5180905"/>
          </a:xfrm>
          <a:prstGeom prst="rect">
            <a:avLst/>
          </a:prstGeom>
        </p:spPr>
        <p:txBody>
          <a:bodyPr wrap="square">
            <a:spAutoFit/>
          </a:bodyPr>
          <a:lstStyle/>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Myriad Pro"/>
                <a:ea typeface="+mn-ea"/>
                <a:cs typeface="Arial"/>
              </a:rPr>
              <a:t>Opening</a:t>
            </a:r>
          </a:p>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r>
              <a:rPr kumimoji="0" lang="en-US" sz="1600" b="1" i="0" u="none" strike="noStrike" kern="0" cap="none" spc="0" normalizeH="0" baseline="0" noProof="0" dirty="0">
                <a:ln>
                  <a:noFill/>
                </a:ln>
                <a:solidFill>
                  <a:srgbClr val="126DB6"/>
                </a:solidFill>
                <a:effectLst/>
                <a:uLnTx/>
                <a:uFillTx/>
                <a:latin typeface="Myriad Pro"/>
                <a:ea typeface="+mn-ea"/>
                <a:cs typeface="Arial"/>
              </a:rPr>
              <a:t>Why Intentionally Build Social-Emotional Skills?</a:t>
            </a:r>
          </a:p>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Myriad Pro"/>
                <a:ea typeface="+mn-ea"/>
                <a:cs typeface="Arial"/>
              </a:rPr>
              <a:t>Understanding Self-Awareness and Self-Management</a:t>
            </a:r>
          </a:p>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Myriad Pro"/>
                <a:ea typeface="+mn-ea"/>
                <a:cs typeface="Arial"/>
              </a:rPr>
              <a:t>Developing Self-Awareness and Self-Management Skills</a:t>
            </a:r>
          </a:p>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Myriad Pro"/>
                <a:ea typeface="+mn-ea"/>
                <a:cs typeface="Arial"/>
              </a:rPr>
              <a:t>Application and Feedback</a:t>
            </a:r>
          </a:p>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Myriad Pro"/>
                <a:ea typeface="+mn-ea"/>
                <a:cs typeface="Arial"/>
              </a:rPr>
              <a:t>Closing</a:t>
            </a:r>
          </a:p>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endParaRPr kumimoji="0" lang="en-US" sz="1600" b="0" i="0" u="none" strike="noStrike" kern="0" cap="none" spc="0" normalizeH="0" baseline="0" noProof="0" dirty="0">
              <a:ln>
                <a:noFill/>
              </a:ln>
              <a:solidFill>
                <a:srgbClr val="000000"/>
              </a:solidFill>
              <a:effectLst/>
              <a:uLnTx/>
              <a:uFillTx/>
              <a:latin typeface="Myriad Pro"/>
              <a:ea typeface="+mn-ea"/>
              <a:cs typeface="Arial"/>
            </a:endParaRPr>
          </a:p>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endParaRPr kumimoji="0" lang="en-US" sz="1600" b="0" i="0" u="none" strike="noStrike" kern="0" cap="none" spc="0" normalizeH="0" baseline="0" noProof="0" dirty="0">
              <a:ln>
                <a:noFill/>
              </a:ln>
              <a:solidFill>
                <a:srgbClr val="000000"/>
              </a:solidFill>
              <a:effectLst/>
              <a:uLnTx/>
              <a:uFillTx/>
              <a:latin typeface="Myriad Pro"/>
              <a:ea typeface="+mn-ea"/>
              <a:cs typeface="Arial"/>
            </a:endParaRPr>
          </a:p>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endParaRPr kumimoji="0" lang="en-US" sz="1600" b="0" i="0" u="none" strike="noStrike" kern="0" cap="none" spc="0" normalizeH="0" baseline="0" noProof="0" dirty="0">
              <a:ln>
                <a:noFill/>
              </a:ln>
              <a:solidFill>
                <a:srgbClr val="000000"/>
              </a:solidFill>
              <a:effectLst/>
              <a:uLnTx/>
              <a:uFillTx/>
              <a:latin typeface="Myriad Pro"/>
              <a:ea typeface="+mn-ea"/>
              <a:cs typeface="Arial"/>
            </a:endParaRPr>
          </a:p>
        </p:txBody>
      </p:sp>
    </p:spTree>
    <p:extLst>
      <p:ext uri="{BB962C8B-B14F-4D97-AF65-F5344CB8AC3E}">
        <p14:creationId xmlns:p14="http://schemas.microsoft.com/office/powerpoint/2010/main" val="1727426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5961D7CD-D546-48BD-989C-E44B4B666B3B}"/>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321048" y="1524357"/>
            <a:ext cx="4261104" cy="3886200"/>
          </a:xfrm>
          <a:prstGeom prst="rect">
            <a:avLst/>
          </a:prstGeom>
        </p:spPr>
      </p:pic>
      <p:sp>
        <p:nvSpPr>
          <p:cNvPr id="2" name="Title 1">
            <a:extLst>
              <a:ext uri="{FF2B5EF4-FFF2-40B4-BE49-F238E27FC236}">
                <a16:creationId xmlns:a16="http://schemas.microsoft.com/office/drawing/2014/main" id="{7A813EFE-5E34-4A3E-9E1A-167D2188D40C}"/>
              </a:ext>
            </a:extLst>
          </p:cNvPr>
          <p:cNvSpPr>
            <a:spLocks noGrp="1"/>
          </p:cNvSpPr>
          <p:nvPr>
            <p:ph type="title"/>
          </p:nvPr>
        </p:nvSpPr>
        <p:spPr/>
        <p:txBody>
          <a:bodyPr/>
          <a:lstStyle/>
          <a:p>
            <a:r>
              <a:rPr lang="en-US" dirty="0"/>
              <a:t>Revisiting the Do Now</a:t>
            </a:r>
          </a:p>
        </p:txBody>
      </p:sp>
      <p:sp>
        <p:nvSpPr>
          <p:cNvPr id="3" name="TextBox 2">
            <a:extLst>
              <a:ext uri="{FF2B5EF4-FFF2-40B4-BE49-F238E27FC236}">
                <a16:creationId xmlns:a16="http://schemas.microsoft.com/office/drawing/2014/main" id="{8C3ACA34-A00A-44B7-8681-8951B064174D}"/>
              </a:ext>
            </a:extLst>
          </p:cNvPr>
          <p:cNvSpPr txBox="1"/>
          <p:nvPr/>
        </p:nvSpPr>
        <p:spPr>
          <a:xfrm>
            <a:off x="457200" y="1270000"/>
            <a:ext cx="3987800" cy="424731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a:rPr>
              <a:t>In our opening session, you were asked to do some independent reflection, small group sharing, and whole group sharing. Think closely about what you needed to be able to do to be successful in those activities, then respond to the questions below:</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yriad Pro"/>
              <a:ea typeface="+mn-ea"/>
              <a:cs typeface="Arial"/>
            </a:endParaRPr>
          </a:p>
          <a:p>
            <a:pPr marL="342900" marR="0" lvl="0" indent="-342900" algn="l" defTabSz="914400" rtl="0" eaLnBrk="1" fontAlgn="base" latinLnBrk="0" hangingPunct="1">
              <a:lnSpc>
                <a:spcPct val="100000"/>
              </a:lnSpc>
              <a:spcBef>
                <a:spcPct val="0"/>
              </a:spcBef>
              <a:spcAft>
                <a:spcPct val="0"/>
              </a:spcAft>
              <a:buClrTx/>
              <a:buSzTx/>
              <a:buFontTx/>
              <a:buAutoNum type="arabicPeriod"/>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a:rPr>
              <a:t>What </a:t>
            </a:r>
            <a:r>
              <a:rPr kumimoji="0" lang="en-US" sz="1800" b="1" i="0" u="none" strike="noStrike" kern="1200" cap="none" spc="0" normalizeH="0" baseline="0" noProof="0" dirty="0">
                <a:ln>
                  <a:noFill/>
                </a:ln>
                <a:solidFill>
                  <a:srgbClr val="000000"/>
                </a:solidFill>
                <a:effectLst/>
                <a:uLnTx/>
                <a:uFillTx/>
                <a:latin typeface="Myriad Pro"/>
                <a:ea typeface="+mn-ea"/>
                <a:cs typeface="Arial"/>
              </a:rPr>
              <a:t>self-awareness skills</a:t>
            </a:r>
            <a:r>
              <a:rPr kumimoji="0" lang="en-US" sz="1800" b="0" i="0" u="none" strike="noStrike" kern="1200" cap="none" spc="0" normalizeH="0" baseline="0" noProof="0" dirty="0">
                <a:ln>
                  <a:noFill/>
                </a:ln>
                <a:solidFill>
                  <a:srgbClr val="000000"/>
                </a:solidFill>
                <a:effectLst/>
                <a:uLnTx/>
                <a:uFillTx/>
                <a:latin typeface="Myriad Pro"/>
                <a:ea typeface="+mn-ea"/>
                <a:cs typeface="Arial"/>
              </a:rPr>
              <a:t> did you need to engage successfully in our opening session?</a:t>
            </a:r>
          </a:p>
          <a:p>
            <a:pPr marL="342900" marR="0" lvl="0" indent="-342900" algn="l" defTabSz="914400" rtl="0" eaLnBrk="1" fontAlgn="base" latinLnBrk="0" hangingPunct="1">
              <a:lnSpc>
                <a:spcPct val="100000"/>
              </a:lnSpc>
              <a:spcBef>
                <a:spcPct val="0"/>
              </a:spcBef>
              <a:spcAft>
                <a:spcPct val="0"/>
              </a:spcAft>
              <a:buClrTx/>
              <a:buSzTx/>
              <a:buFontTx/>
              <a:buAutoNum type="arabicPeriod"/>
              <a:tabLst/>
              <a:defRPr/>
            </a:pPr>
            <a:endParaRPr kumimoji="0" lang="en-US" sz="1800" b="0" i="0" u="none" strike="noStrike" kern="1200" cap="none" spc="0" normalizeH="0" baseline="0" noProof="0" dirty="0">
              <a:ln>
                <a:noFill/>
              </a:ln>
              <a:solidFill>
                <a:srgbClr val="000000"/>
              </a:solidFill>
              <a:effectLst/>
              <a:uLnTx/>
              <a:uFillTx/>
              <a:latin typeface="Myriad Pro"/>
              <a:ea typeface="+mn-ea"/>
              <a:cs typeface="Arial"/>
            </a:endParaRPr>
          </a:p>
          <a:p>
            <a:pPr marL="342900" marR="0" lvl="0" indent="-342900" algn="l" defTabSz="914400" rtl="0" eaLnBrk="1" fontAlgn="base" latinLnBrk="0" hangingPunct="1">
              <a:lnSpc>
                <a:spcPct val="100000"/>
              </a:lnSpc>
              <a:spcBef>
                <a:spcPct val="0"/>
              </a:spcBef>
              <a:spcAft>
                <a:spcPct val="0"/>
              </a:spcAft>
              <a:buClrTx/>
              <a:buSzTx/>
              <a:buFontTx/>
              <a:buAutoNum type="arabicPeriod"/>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a:rPr>
              <a:t>What </a:t>
            </a:r>
            <a:r>
              <a:rPr kumimoji="0" lang="en-US" sz="1800" b="1" i="0" u="none" strike="noStrike" kern="1200" cap="none" spc="0" normalizeH="0" baseline="0" noProof="0" dirty="0">
                <a:ln>
                  <a:noFill/>
                </a:ln>
                <a:solidFill>
                  <a:srgbClr val="000000"/>
                </a:solidFill>
                <a:effectLst/>
                <a:uLnTx/>
                <a:uFillTx/>
                <a:latin typeface="Myriad Pro"/>
                <a:ea typeface="+mn-ea"/>
                <a:cs typeface="Arial"/>
              </a:rPr>
              <a:t>self-management skills </a:t>
            </a:r>
            <a:r>
              <a:rPr kumimoji="0" lang="en-US" sz="1800" b="0" i="0" u="none" strike="noStrike" kern="1200" cap="none" spc="0" normalizeH="0" baseline="0" noProof="0" dirty="0">
                <a:ln>
                  <a:noFill/>
                </a:ln>
                <a:solidFill>
                  <a:srgbClr val="000000"/>
                </a:solidFill>
                <a:effectLst/>
                <a:uLnTx/>
                <a:uFillTx/>
                <a:latin typeface="Myriad Pro"/>
                <a:ea typeface="+mn-ea"/>
                <a:cs typeface="Arial"/>
              </a:rPr>
              <a:t>did you need to engage successfully in our opening session?</a:t>
            </a:r>
          </a:p>
        </p:txBody>
      </p:sp>
    </p:spTree>
    <p:extLst>
      <p:ext uri="{BB962C8B-B14F-4D97-AF65-F5344CB8AC3E}">
        <p14:creationId xmlns:p14="http://schemas.microsoft.com/office/powerpoint/2010/main" val="3208806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alphaModFix/>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7" name="Rectangle 16"/>
          <p:cNvSpPr/>
          <p:nvPr/>
        </p:nvSpPr>
        <p:spPr>
          <a:xfrm>
            <a:off x="0" y="-19243"/>
            <a:ext cx="9144000" cy="6858000"/>
          </a:xfrm>
          <a:prstGeom prst="rect">
            <a:avLst/>
          </a:prstGeom>
          <a:solidFill>
            <a:schemeClr val="accent1">
              <a:lumMod val="50000"/>
              <a:alpha val="71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uk-UA"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a:endParaRPr>
          </a:p>
        </p:txBody>
      </p:sp>
      <p:sp>
        <p:nvSpPr>
          <p:cNvPr id="7" name="Rounded Rectangle 6"/>
          <p:cNvSpPr/>
          <p:nvPr/>
        </p:nvSpPr>
        <p:spPr>
          <a:xfrm>
            <a:off x="27709" y="770751"/>
            <a:ext cx="9005455" cy="6445524"/>
          </a:xfrm>
          <a:prstGeom prst="round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FFFFFF"/>
                </a:solidFill>
                <a:effectLst/>
                <a:uLnTx/>
                <a:uFillTx/>
                <a:latin typeface="Myriad Pro"/>
                <a:ea typeface="+mn-ea"/>
                <a:cs typeface="Arial" pitchFamily="34" charset="0"/>
              </a:rPr>
              <a:t>Social and emotional learning (SEL) is an integral part of education and human development. SEL is the process through which all young people and adults acquire and apply the knowledge, skills, and attitudes to develop healthy identities, manage emotions and achieve personal and collective goals, feel and show empathy for others, establish and maintain supportive relationships, and make responsible and caring decisions.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solidFill>
                <a:srgbClr val="FFFFFF"/>
              </a:solidFill>
              <a:effectLst/>
              <a:uLnTx/>
              <a:uFillTx/>
              <a:latin typeface="Myriad Pro"/>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FFFFFF"/>
                </a:solidFill>
                <a:effectLst/>
                <a:uLnTx/>
                <a:uFillTx/>
                <a:latin typeface="Myriad Pro"/>
                <a:ea typeface="+mn-ea"/>
                <a:cs typeface="Arial" pitchFamily="34" charset="0"/>
              </a:rPr>
              <a:t>SEL advances educational equity and excellence through authentic center- or school-family-community partnerships to establish learning environments and experiences that feature trusting and collaborative relationships, rigorous and meaningful curriculum and instruction, and ongoing evaluation. SEL can help address various forms of inequity and empower young people and adults to co-create thriving centers and schools and contribute to safe, healthy, and just communities.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57" b="0" i="1"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Calibri" panose="020F0502020204030204" pitchFamily="34" charset="0"/>
              <a:ea typeface="DIN" charset="0"/>
              <a:cs typeface="DIN" charset="0"/>
            </a:endParaRPr>
          </a:p>
        </p:txBody>
      </p:sp>
      <p:sp>
        <p:nvSpPr>
          <p:cNvPr id="19" name="TextBox 18"/>
          <p:cNvSpPr txBox="1"/>
          <p:nvPr/>
        </p:nvSpPr>
        <p:spPr>
          <a:xfrm>
            <a:off x="332510" y="0"/>
            <a:ext cx="7042865" cy="96289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657"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Gill Sans MT"/>
                <a:ea typeface="DIN-Bold" charset="0"/>
                <a:cs typeface="Calibri"/>
              </a:rPr>
              <a:t>SEL is… </a:t>
            </a:r>
          </a:p>
        </p:txBody>
      </p:sp>
    </p:spTree>
    <p:extLst>
      <p:ext uri="{BB962C8B-B14F-4D97-AF65-F5344CB8AC3E}">
        <p14:creationId xmlns:p14="http://schemas.microsoft.com/office/powerpoint/2010/main" val="264056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A83BC-842F-42E8-9B36-E9E8341D6081}"/>
              </a:ext>
            </a:extLst>
          </p:cNvPr>
          <p:cNvSpPr>
            <a:spLocks noGrp="1"/>
          </p:cNvSpPr>
          <p:nvPr>
            <p:ph type="title"/>
          </p:nvPr>
        </p:nvSpPr>
        <p:spPr/>
        <p:txBody>
          <a:bodyPr/>
          <a:lstStyle/>
          <a:p>
            <a:r>
              <a:rPr lang="en-US" dirty="0"/>
              <a:t>Setting the stage for self-awareness and self-management</a:t>
            </a:r>
          </a:p>
        </p:txBody>
      </p:sp>
      <p:pic>
        <p:nvPicPr>
          <p:cNvPr id="3" name="Picture 2">
            <a:hlinkClick r:id="rId3"/>
            <a:extLst>
              <a:ext uri="{FF2B5EF4-FFF2-40B4-BE49-F238E27FC236}">
                <a16:creationId xmlns:a16="http://schemas.microsoft.com/office/drawing/2014/main" id="{6C6F49C4-8391-4358-AD9A-7E3207EE5471}"/>
              </a:ext>
            </a:extLst>
          </p:cNvPr>
          <p:cNvPicPr>
            <a:picLocks noChangeAspect="1"/>
          </p:cNvPicPr>
          <p:nvPr/>
        </p:nvPicPr>
        <p:blipFill rotWithShape="1">
          <a:blip r:embed="rId4"/>
          <a:srcRect l="8334" t="26296" r="42917" b="25555"/>
          <a:stretch/>
        </p:blipFill>
        <p:spPr>
          <a:xfrm>
            <a:off x="1749425" y="1727869"/>
            <a:ext cx="5683250" cy="3157361"/>
          </a:xfrm>
          <a:prstGeom prst="rect">
            <a:avLst/>
          </a:prstGeom>
        </p:spPr>
      </p:pic>
      <p:sp>
        <p:nvSpPr>
          <p:cNvPr id="4" name="TextBox 3">
            <a:extLst>
              <a:ext uri="{FF2B5EF4-FFF2-40B4-BE49-F238E27FC236}">
                <a16:creationId xmlns:a16="http://schemas.microsoft.com/office/drawing/2014/main" id="{E91360B3-CCDD-449B-AEA8-FE353D4B92AC}"/>
              </a:ext>
            </a:extLst>
          </p:cNvPr>
          <p:cNvSpPr txBox="1"/>
          <p:nvPr/>
        </p:nvSpPr>
        <p:spPr>
          <a:xfrm>
            <a:off x="1200150" y="644436"/>
            <a:ext cx="7626350" cy="1015663"/>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33A4FF"/>
                </a:solidFill>
                <a:effectLst/>
                <a:uLnTx/>
                <a:uFillTx/>
                <a:latin typeface="Gill Sans MT"/>
                <a:ea typeface="+mn-ea"/>
                <a:cs typeface="Arial" pitchFamily="34" charset="0"/>
              </a:rPr>
              <a:t>“Imagine a world where we intentionally taught children pro-social skills, gave them many opportunities to practice, and positively reinforced them every time they used those skills.”</a:t>
            </a:r>
          </a:p>
        </p:txBody>
      </p:sp>
      <p:sp>
        <p:nvSpPr>
          <p:cNvPr id="5" name="TextBox 4">
            <a:extLst>
              <a:ext uri="{FF2B5EF4-FFF2-40B4-BE49-F238E27FC236}">
                <a16:creationId xmlns:a16="http://schemas.microsoft.com/office/drawing/2014/main" id="{27A2D557-3AB0-4F98-80FA-2DA358435AB0}"/>
              </a:ext>
            </a:extLst>
          </p:cNvPr>
          <p:cNvSpPr txBox="1"/>
          <p:nvPr/>
        </p:nvSpPr>
        <p:spPr>
          <a:xfrm>
            <a:off x="312718" y="4965700"/>
            <a:ext cx="8518566"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a:rPr>
              <a:t>As you watch this TedTalk from Dr. Rosemarie Allen, take notes on the following:</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a:rPr>
              <a:t>How are adults responsible for the teaching and modeling of self-awareness and self-management skills?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a:rPr>
              <a:t>How do (or should) adults rely on their own social-emotional skills to support children?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Myriad Pro"/>
                <a:ea typeface="+mn-ea"/>
                <a:cs typeface="Arial"/>
              </a:rPr>
              <a:t>Why is it essential to teach instead of punish?</a:t>
            </a:r>
          </a:p>
        </p:txBody>
      </p:sp>
    </p:spTree>
    <p:extLst>
      <p:ext uri="{BB962C8B-B14F-4D97-AF65-F5344CB8AC3E}">
        <p14:creationId xmlns:p14="http://schemas.microsoft.com/office/powerpoint/2010/main" val="814786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0A9EB0-8DB2-438E-8516-475869124590}"/>
              </a:ext>
            </a:extLst>
          </p:cNvPr>
          <p:cNvPicPr>
            <a:picLocks noChangeAspect="1"/>
          </p:cNvPicPr>
          <p:nvPr/>
        </p:nvPicPr>
        <p:blipFill rotWithShape="1">
          <a:blip r:embed="rId3"/>
          <a:srcRect l="11806" t="41184" r="64861" b="24321"/>
          <a:stretch/>
        </p:blipFill>
        <p:spPr>
          <a:xfrm>
            <a:off x="1333500" y="850304"/>
            <a:ext cx="6477000" cy="5385992"/>
          </a:xfrm>
          <a:prstGeom prst="rect">
            <a:avLst/>
          </a:prstGeom>
        </p:spPr>
      </p:pic>
      <p:sp>
        <p:nvSpPr>
          <p:cNvPr id="2" name="Title 1">
            <a:extLst>
              <a:ext uri="{FF2B5EF4-FFF2-40B4-BE49-F238E27FC236}">
                <a16:creationId xmlns:a16="http://schemas.microsoft.com/office/drawing/2014/main" id="{1E4766AF-FF4A-4F39-BCCE-6DA44DA09F14}"/>
              </a:ext>
            </a:extLst>
          </p:cNvPr>
          <p:cNvSpPr>
            <a:spLocks noGrp="1"/>
          </p:cNvSpPr>
          <p:nvPr>
            <p:ph type="title"/>
          </p:nvPr>
        </p:nvSpPr>
        <p:spPr/>
        <p:txBody>
          <a:bodyPr/>
          <a:lstStyle/>
          <a:p>
            <a:r>
              <a:rPr lang="en-US" dirty="0"/>
              <a:t>Connecting this work to the Pyramid Model</a:t>
            </a:r>
          </a:p>
        </p:txBody>
      </p:sp>
      <p:sp>
        <p:nvSpPr>
          <p:cNvPr id="5" name="Right Brace 4">
            <a:extLst>
              <a:ext uri="{FF2B5EF4-FFF2-40B4-BE49-F238E27FC236}">
                <a16:creationId xmlns:a16="http://schemas.microsoft.com/office/drawing/2014/main" id="{CF1F8F43-842D-40C6-979C-69365848B667}"/>
              </a:ext>
            </a:extLst>
          </p:cNvPr>
          <p:cNvSpPr/>
          <p:nvPr/>
        </p:nvSpPr>
        <p:spPr bwMode="auto">
          <a:xfrm>
            <a:off x="7147176" y="3771304"/>
            <a:ext cx="655405" cy="1774209"/>
          </a:xfrm>
          <a:prstGeom prst="rightBrace">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Book Antiqua" pitchFamily="18" charset="0"/>
              <a:ea typeface="+mn-ea"/>
              <a:cs typeface="Arial"/>
            </a:endParaRPr>
          </a:p>
        </p:txBody>
      </p:sp>
      <p:sp>
        <p:nvSpPr>
          <p:cNvPr id="4" name="TextBox 3">
            <a:extLst>
              <a:ext uri="{FF2B5EF4-FFF2-40B4-BE49-F238E27FC236}">
                <a16:creationId xmlns:a16="http://schemas.microsoft.com/office/drawing/2014/main" id="{6A356BB3-EAEA-40FF-807D-B3042A8057CE}"/>
              </a:ext>
            </a:extLst>
          </p:cNvPr>
          <p:cNvSpPr txBox="1"/>
          <p:nvPr/>
        </p:nvSpPr>
        <p:spPr>
          <a:xfrm>
            <a:off x="7713681" y="4076104"/>
            <a:ext cx="1028701" cy="120032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ill Sans MT"/>
                <a:ea typeface="+mn-ea"/>
                <a:cs typeface="Arial" pitchFamily="34" charset="0"/>
              </a:rPr>
              <a:t>WE ARE HERE</a:t>
            </a:r>
          </a:p>
        </p:txBody>
      </p:sp>
    </p:spTree>
    <p:extLst>
      <p:ext uri="{BB962C8B-B14F-4D97-AF65-F5344CB8AC3E}">
        <p14:creationId xmlns:p14="http://schemas.microsoft.com/office/powerpoint/2010/main" val="2158579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a:t>Agenda</a:t>
            </a:r>
          </a:p>
        </p:txBody>
      </p:sp>
      <p:sp>
        <p:nvSpPr>
          <p:cNvPr id="4" name="Rectangle 3">
            <a:extLst>
              <a:ext uri="{FF2B5EF4-FFF2-40B4-BE49-F238E27FC236}">
                <a16:creationId xmlns:a16="http://schemas.microsoft.com/office/drawing/2014/main" id="{72C48DA6-09BB-450B-A5B8-DFEA0F9CD306}"/>
              </a:ext>
            </a:extLst>
          </p:cNvPr>
          <p:cNvSpPr/>
          <p:nvPr/>
        </p:nvSpPr>
        <p:spPr>
          <a:xfrm>
            <a:off x="1257300" y="1443841"/>
            <a:ext cx="6629400" cy="5180905"/>
          </a:xfrm>
          <a:prstGeom prst="rect">
            <a:avLst/>
          </a:prstGeom>
        </p:spPr>
        <p:txBody>
          <a:bodyPr wrap="square">
            <a:spAutoFit/>
          </a:bodyPr>
          <a:lstStyle/>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Myriad Pro"/>
                <a:ea typeface="+mn-ea"/>
                <a:cs typeface="Arial"/>
              </a:rPr>
              <a:t>Opening</a:t>
            </a:r>
          </a:p>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Myriad Pro"/>
                <a:ea typeface="+mn-ea"/>
                <a:cs typeface="Arial"/>
              </a:rPr>
              <a:t>Why Intentionally Build Social-Emotional Skills?</a:t>
            </a:r>
          </a:p>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r>
              <a:rPr kumimoji="0" lang="en-US" sz="1600" b="1" i="0" u="none" strike="noStrike" kern="0" cap="none" spc="0" normalizeH="0" baseline="0" noProof="0" dirty="0">
                <a:ln>
                  <a:noFill/>
                </a:ln>
                <a:solidFill>
                  <a:srgbClr val="126DB6"/>
                </a:solidFill>
                <a:effectLst/>
                <a:uLnTx/>
                <a:uFillTx/>
                <a:latin typeface="Myriad Pro"/>
                <a:ea typeface="+mn-ea"/>
                <a:cs typeface="Arial"/>
              </a:rPr>
              <a:t>Understanding Self-Awareness and Self-Management</a:t>
            </a:r>
          </a:p>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Myriad Pro"/>
                <a:ea typeface="+mn-ea"/>
                <a:cs typeface="Arial"/>
              </a:rPr>
              <a:t>Developing Self-Awareness and Self-Management Skills</a:t>
            </a:r>
          </a:p>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Myriad Pro"/>
                <a:ea typeface="+mn-ea"/>
                <a:cs typeface="Arial"/>
              </a:rPr>
              <a:t>Application and Feedback</a:t>
            </a:r>
          </a:p>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Myriad Pro"/>
                <a:ea typeface="+mn-ea"/>
                <a:cs typeface="Arial"/>
              </a:rPr>
              <a:t>Closing</a:t>
            </a:r>
          </a:p>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endParaRPr kumimoji="0" lang="en-US" sz="1600" b="0" i="0" u="none" strike="noStrike" kern="0" cap="none" spc="0" normalizeH="0" baseline="0" noProof="0" dirty="0">
              <a:ln>
                <a:noFill/>
              </a:ln>
              <a:solidFill>
                <a:srgbClr val="000000"/>
              </a:solidFill>
              <a:effectLst/>
              <a:uLnTx/>
              <a:uFillTx/>
              <a:latin typeface="Myriad Pro"/>
              <a:ea typeface="+mn-ea"/>
              <a:cs typeface="Arial"/>
            </a:endParaRPr>
          </a:p>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endParaRPr kumimoji="0" lang="en-US" sz="1600" b="0" i="0" u="none" strike="noStrike" kern="0" cap="none" spc="0" normalizeH="0" baseline="0" noProof="0" dirty="0">
              <a:ln>
                <a:noFill/>
              </a:ln>
              <a:solidFill>
                <a:srgbClr val="000000"/>
              </a:solidFill>
              <a:effectLst/>
              <a:uLnTx/>
              <a:uFillTx/>
              <a:latin typeface="Myriad Pro"/>
              <a:ea typeface="+mn-ea"/>
              <a:cs typeface="Arial"/>
            </a:endParaRPr>
          </a:p>
          <a:p>
            <a:pPr marL="228600" marR="0" lvl="0" indent="-228600" algn="l" defTabSz="914400" rtl="0" eaLnBrk="1" fontAlgn="base" latinLnBrk="0" hangingPunct="1">
              <a:lnSpc>
                <a:spcPct val="100000"/>
              </a:lnSpc>
              <a:spcBef>
                <a:spcPct val="0"/>
              </a:spcBef>
              <a:spcAft>
                <a:spcPts val="2800"/>
              </a:spcAft>
              <a:buClr>
                <a:srgbClr val="000000"/>
              </a:buClr>
              <a:buSzTx/>
              <a:buFontTx/>
              <a:buNone/>
              <a:tabLst/>
              <a:defRPr/>
            </a:pPr>
            <a:endParaRPr kumimoji="0" lang="en-US" sz="1600" b="0" i="0" u="none" strike="noStrike" kern="0" cap="none" spc="0" normalizeH="0" baseline="0" noProof="0" dirty="0">
              <a:ln>
                <a:noFill/>
              </a:ln>
              <a:solidFill>
                <a:srgbClr val="000000"/>
              </a:solidFill>
              <a:effectLst/>
              <a:uLnTx/>
              <a:uFillTx/>
              <a:latin typeface="Myriad Pro"/>
              <a:ea typeface="+mn-ea"/>
              <a:cs typeface="Arial"/>
            </a:endParaRPr>
          </a:p>
        </p:txBody>
      </p:sp>
    </p:spTree>
    <p:extLst>
      <p:ext uri="{BB962C8B-B14F-4D97-AF65-F5344CB8AC3E}">
        <p14:creationId xmlns:p14="http://schemas.microsoft.com/office/powerpoint/2010/main" val="141517287"/>
      </p:ext>
    </p:extLst>
  </p:cSld>
  <p:clrMapOvr>
    <a:masterClrMapping/>
  </p:clrMapOvr>
</p:sld>
</file>

<file path=ppt/theme/theme1.xml><?xml version="1.0" encoding="utf-8"?>
<a:theme xmlns:a="http://schemas.openxmlformats.org/drawingml/2006/main" name="TNTP Template 2013">
  <a:themeElements>
    <a:clrScheme name="Custom 10">
      <a:dk1>
        <a:srgbClr val="000000"/>
      </a:dk1>
      <a:lt1>
        <a:srgbClr val="FFFFFF"/>
      </a:lt1>
      <a:dk2>
        <a:srgbClr val="133558"/>
      </a:dk2>
      <a:lt2>
        <a:srgbClr val="414042"/>
      </a:lt2>
      <a:accent1>
        <a:srgbClr val="126DB6"/>
      </a:accent1>
      <a:accent2>
        <a:srgbClr val="33A4FF"/>
      </a:accent2>
      <a:accent3>
        <a:srgbClr val="C22C27"/>
      </a:accent3>
      <a:accent4>
        <a:srgbClr val="E96B2E"/>
      </a:accent4>
      <a:accent5>
        <a:srgbClr val="80831A"/>
      </a:accent5>
      <a:accent6>
        <a:srgbClr val="C0C2C4"/>
      </a:accent6>
      <a:hlink>
        <a:srgbClr val="33A4FF"/>
      </a:hlink>
      <a:folHlink>
        <a:srgbClr val="133558"/>
      </a:folHlink>
    </a:clrScheme>
    <a:fontScheme name="Nevada ECE">
      <a:majorFont>
        <a:latin typeface="Gill Sans MT"/>
        <a:ea typeface=""/>
        <a:cs typeface="Arial"/>
      </a:majorFont>
      <a:minorFont>
        <a:latin typeface="Myriad Pro"/>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algn="ctr">
          <a:solidFill>
            <a:schemeClr val="accent1"/>
          </a:solidFill>
          <a:round/>
          <a:headEnd/>
          <a:tailEnd type="triangle" w="med" len="med"/>
        </a:ln>
      </a:spPr>
      <a:bodyPr wrap="none"/>
      <a:lstStyle>
        <a:defPPr>
          <a:defRPr>
            <a:latin typeface="Book Antiqua"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TShell-2014.potx" id="{FB9691D4-E163-422A-8ED2-A65B7CBF1F56}" vid="{0E48FC8E-DE50-466A-BA12-96C187FBDB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TotalTime>
  <Words>3391</Words>
  <Application>Microsoft Office PowerPoint</Application>
  <PresentationFormat>On-screen Show (4:3)</PresentationFormat>
  <Paragraphs>397</Paragraphs>
  <Slides>29</Slides>
  <Notes>29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Arial</vt:lpstr>
      <vt:lpstr>Book Antiqua</vt:lpstr>
      <vt:lpstr>Calibri</vt:lpstr>
      <vt:lpstr>Century Gothic</vt:lpstr>
      <vt:lpstr>Gill Sans MT</vt:lpstr>
      <vt:lpstr>Minion Pro</vt:lpstr>
      <vt:lpstr>Myriad Pro</vt:lpstr>
      <vt:lpstr>Segoe UI</vt:lpstr>
      <vt:lpstr>Symbol</vt:lpstr>
      <vt:lpstr>Wingdings</vt:lpstr>
      <vt:lpstr>TNTP Template 2013</vt:lpstr>
      <vt:lpstr>Do Now</vt:lpstr>
      <vt:lpstr> Building Social-Emotional Skills: Self-Awareness and Self-Management </vt:lpstr>
      <vt:lpstr>Objectives </vt:lpstr>
      <vt:lpstr>Agenda</vt:lpstr>
      <vt:lpstr>Revisiting the Do Now</vt:lpstr>
      <vt:lpstr>PowerPoint Presentation</vt:lpstr>
      <vt:lpstr>Setting the stage for self-awareness and self-management</vt:lpstr>
      <vt:lpstr>Connecting this work to the Pyramid Model</vt:lpstr>
      <vt:lpstr>Agenda</vt:lpstr>
      <vt:lpstr>Revisiting the five Social-Emotional Competencies</vt:lpstr>
      <vt:lpstr>What is self-awareness?</vt:lpstr>
      <vt:lpstr>What is self-management?</vt:lpstr>
      <vt:lpstr>How do our tools help us understand intrapersonal competency development?</vt:lpstr>
      <vt:lpstr>Using Guidelines and Standards to Map Intrapersonal Developmental Trajectories</vt:lpstr>
      <vt:lpstr>What should we expect to see in classrooms?</vt:lpstr>
      <vt:lpstr>Quick brain break!</vt:lpstr>
      <vt:lpstr>Identifying self-awareness and self-management: young toddlers</vt:lpstr>
      <vt:lpstr>Identifying self-awareness and self-management: Preschool</vt:lpstr>
      <vt:lpstr>Reflection</vt:lpstr>
      <vt:lpstr>Agenda</vt:lpstr>
      <vt:lpstr>We’ve talked about the “why” and the “what”. What about the “how”?</vt:lpstr>
      <vt:lpstr>Social-emotional teaching</vt:lpstr>
      <vt:lpstr>Let’s take a look at some examples…</vt:lpstr>
      <vt:lpstr>Agenda</vt:lpstr>
      <vt:lpstr>Putting the Pieces Together: Planning</vt:lpstr>
      <vt:lpstr>Feedback</vt:lpstr>
      <vt:lpstr>Reflection</vt:lpstr>
      <vt:lpstr>Agenda</vt:lpstr>
      <vt:lpstr>“What’s Learned Here, Leaves Here”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Maggie Koelbl</dc:creator>
  <cp:lastModifiedBy>Maggie Koelbl</cp:lastModifiedBy>
  <cp:revision>2</cp:revision>
  <dcterms:created xsi:type="dcterms:W3CDTF">2020-11-17T17:01:36Z</dcterms:created>
  <dcterms:modified xsi:type="dcterms:W3CDTF">2020-11-17T18:52:10Z</dcterms:modified>
</cp:coreProperties>
</file>