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2"/>
  </p:notesMasterIdLst>
  <p:handoutMasterIdLst>
    <p:handoutMasterId r:id="rId23"/>
  </p:handoutMasterIdLst>
  <p:sldIdLst>
    <p:sldId id="982" r:id="rId5"/>
    <p:sldId id="757" r:id="rId6"/>
    <p:sldId id="758" r:id="rId7"/>
    <p:sldId id="759" r:id="rId8"/>
    <p:sldId id="1095" r:id="rId9"/>
    <p:sldId id="1096" r:id="rId10"/>
    <p:sldId id="989" r:id="rId11"/>
    <p:sldId id="1055" r:id="rId12"/>
    <p:sldId id="1097" r:id="rId13"/>
    <p:sldId id="1098" r:id="rId14"/>
    <p:sldId id="1099" r:id="rId15"/>
    <p:sldId id="1100" r:id="rId16"/>
    <p:sldId id="1056" r:id="rId17"/>
    <p:sldId id="1101" r:id="rId18"/>
    <p:sldId id="1057" r:id="rId19"/>
    <p:sldId id="1059" r:id="rId20"/>
    <p:sldId id="1058"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mon" initials="c" lastIdx="13" clrIdx="0"/>
  <p:cmAuthor id="7" name="Maggie Koelbl" initials="MK" lastIdx="27" clrIdx="7">
    <p:extLst>
      <p:ext uri="{19B8F6BF-5375-455C-9EA6-DF929625EA0E}">
        <p15:presenceInfo xmlns:p15="http://schemas.microsoft.com/office/powerpoint/2012/main" userId="S::maggie.koelbl@tntp.org::a9be8ef9-2520-42a1-9dd4-b51d87476d55" providerId="AD"/>
      </p:ext>
    </p:extLst>
  </p:cmAuthor>
  <p:cmAuthor id="1" name="Jeff Wilson" initials="JW" lastIdx="1" clrIdx="1"/>
  <p:cmAuthor id="2" name="evidyarthi" initials="e" lastIdx="2" clrIdx="2"/>
  <p:cmAuthor id="3" name="evidyarthi" initials="ev" lastIdx="6" clrIdx="3"/>
  <p:cmAuthor id="4" name="Clairelise Rodriguez" initials="CR" lastIdx="3" clrIdx="4">
    <p:extLst>
      <p:ext uri="{19B8F6BF-5375-455C-9EA6-DF929625EA0E}">
        <p15:presenceInfo xmlns:p15="http://schemas.microsoft.com/office/powerpoint/2012/main" userId="S-1-5-21-1767168217-3281307705-1420346298-5065" providerId="AD"/>
      </p:ext>
    </p:extLst>
  </p:cmAuthor>
  <p:cmAuthor id="5" name="Maggie Wilson" initials="MW" lastIdx="46" clrIdx="5">
    <p:extLst>
      <p:ext uri="{19B8F6BF-5375-455C-9EA6-DF929625EA0E}">
        <p15:presenceInfo xmlns:p15="http://schemas.microsoft.com/office/powerpoint/2012/main" userId="S-1-5-21-1767168217-3281307705-1420346298-4936" providerId="AD"/>
      </p:ext>
    </p:extLst>
  </p:cmAuthor>
  <p:cmAuthor id="6" name="Tim Hughes" initials="TH" lastIdx="10" clrIdx="6">
    <p:extLst>
      <p:ext uri="{19B8F6BF-5375-455C-9EA6-DF929625EA0E}">
        <p15:presenceInfo xmlns:p15="http://schemas.microsoft.com/office/powerpoint/2012/main" userId="S-1-5-21-1767168217-3281307705-1420346298-59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6DB6"/>
    <a:srgbClr val="133558"/>
    <a:srgbClr val="024873"/>
    <a:srgbClr val="000000"/>
    <a:srgbClr val="E96B2E"/>
    <a:srgbClr val="595959"/>
    <a:srgbClr val="00A4C7"/>
    <a:srgbClr val="BFBFBF"/>
    <a:srgbClr val="F8F8F8"/>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34" autoAdjust="0"/>
  </p:normalViewPr>
  <p:slideViewPr>
    <p:cSldViewPr snapToGrid="0">
      <p:cViewPr varScale="1">
        <p:scale>
          <a:sx n="50" d="100"/>
          <a:sy n="50" d="100"/>
        </p:scale>
        <p:origin x="1740" y="32"/>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23F59-9906-4A9A-81C3-6B98274FD1CB}"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ED246346-E455-4CCC-907D-A02D6E7A23A2}">
      <dgm:prSet phldrT="[Text]"/>
      <dgm:spPr/>
      <dgm:t>
        <a:bodyPr/>
        <a:lstStyle/>
        <a:p>
          <a:pPr>
            <a:buFont typeface="Arial" panose="020B0604020202020204" pitchFamily="34" charset="0"/>
            <a:buChar char="•"/>
          </a:pPr>
          <a:r>
            <a:rPr lang="en-US" b="0" i="0" dirty="0"/>
            <a:t>Feeling irritation, anger, or in denial</a:t>
          </a:r>
          <a:endParaRPr lang="en-US" dirty="0"/>
        </a:p>
      </dgm:t>
    </dgm:pt>
    <dgm:pt modelId="{92F3AA05-FEAC-43E0-B114-DEC878BDE423}" type="parTrans" cxnId="{9A5C5EFC-6AA6-4397-BCCD-E5373D3556B6}">
      <dgm:prSet/>
      <dgm:spPr/>
      <dgm:t>
        <a:bodyPr/>
        <a:lstStyle/>
        <a:p>
          <a:endParaRPr lang="en-US"/>
        </a:p>
      </dgm:t>
    </dgm:pt>
    <dgm:pt modelId="{F7D55BAF-91B0-4D00-ABE1-53CEC75F0F53}" type="sibTrans" cxnId="{9A5C5EFC-6AA6-4397-BCCD-E5373D3556B6}">
      <dgm:prSet/>
      <dgm:spPr/>
      <dgm:t>
        <a:bodyPr/>
        <a:lstStyle/>
        <a:p>
          <a:endParaRPr lang="en-US"/>
        </a:p>
      </dgm:t>
    </dgm:pt>
    <dgm:pt modelId="{0DBC3D86-69BA-4FFF-8E80-436B057D2A14}">
      <dgm:prSet phldrT="[Text]"/>
      <dgm:spPr/>
      <dgm:t>
        <a:bodyPr/>
        <a:lstStyle/>
        <a:p>
          <a:r>
            <a:rPr lang="en-US" b="0" i="0" dirty="0"/>
            <a:t>Taking care of personal and family needs while working</a:t>
          </a:r>
          <a:endParaRPr lang="en-US" dirty="0"/>
        </a:p>
      </dgm:t>
    </dgm:pt>
    <dgm:pt modelId="{6C2E8481-30D8-45A0-A5A7-942824B557F8}" type="parTrans" cxnId="{C8C2D5DE-56C3-4106-B94A-E7D256DAD592}">
      <dgm:prSet/>
      <dgm:spPr/>
      <dgm:t>
        <a:bodyPr/>
        <a:lstStyle/>
        <a:p>
          <a:endParaRPr lang="en-US"/>
        </a:p>
      </dgm:t>
    </dgm:pt>
    <dgm:pt modelId="{BC670110-7F6F-4D1E-A966-5F8246054F28}" type="sibTrans" cxnId="{C8C2D5DE-56C3-4106-B94A-E7D256DAD592}">
      <dgm:prSet/>
      <dgm:spPr/>
      <dgm:t>
        <a:bodyPr/>
        <a:lstStyle/>
        <a:p>
          <a:endParaRPr lang="en-US"/>
        </a:p>
      </dgm:t>
    </dgm:pt>
    <dgm:pt modelId="{886BB142-D187-4514-AA91-E70599960F4D}">
      <dgm:prSet phldrT="[Text]"/>
      <dgm:spPr/>
      <dgm:t>
        <a:bodyPr/>
        <a:lstStyle/>
        <a:p>
          <a:r>
            <a:rPr lang="en-US" b="0" i="0" dirty="0"/>
            <a:t>Adapting to a different workspace and/or work schedule</a:t>
          </a:r>
          <a:endParaRPr lang="en-US" dirty="0"/>
        </a:p>
      </dgm:t>
    </dgm:pt>
    <dgm:pt modelId="{49216A97-784E-4FE9-8A06-250416BC096C}" type="parTrans" cxnId="{B2189FE5-59EA-4B28-A12D-A57DF6D762B1}">
      <dgm:prSet/>
      <dgm:spPr/>
      <dgm:t>
        <a:bodyPr/>
        <a:lstStyle/>
        <a:p>
          <a:endParaRPr lang="en-US"/>
        </a:p>
      </dgm:t>
    </dgm:pt>
    <dgm:pt modelId="{340AD041-0A21-454C-BCDA-C4327858A518}" type="sibTrans" cxnId="{B2189FE5-59EA-4B28-A12D-A57DF6D762B1}">
      <dgm:prSet/>
      <dgm:spPr/>
      <dgm:t>
        <a:bodyPr/>
        <a:lstStyle/>
        <a:p>
          <a:endParaRPr lang="en-US"/>
        </a:p>
      </dgm:t>
    </dgm:pt>
    <dgm:pt modelId="{87E3E048-5B87-4EFB-A5EA-DFE02AC2845B}">
      <dgm:prSet phldrT="[Text]"/>
      <dgm:spPr/>
      <dgm:t>
        <a:bodyPr/>
        <a:lstStyle/>
        <a:p>
          <a:r>
            <a:rPr lang="en-US" b="0" i="0" dirty="0"/>
            <a:t>Physical reactions, such as headaches, body pains, stomach problems, and skin rashes</a:t>
          </a:r>
          <a:endParaRPr lang="en-US" dirty="0"/>
        </a:p>
      </dgm:t>
    </dgm:pt>
    <dgm:pt modelId="{0C12C766-F274-435C-A112-15851A5877C6}" type="parTrans" cxnId="{666CE167-6B61-496A-A436-B68593F1843A}">
      <dgm:prSet/>
      <dgm:spPr/>
      <dgm:t>
        <a:bodyPr/>
        <a:lstStyle/>
        <a:p>
          <a:endParaRPr lang="en-US"/>
        </a:p>
      </dgm:t>
    </dgm:pt>
    <dgm:pt modelId="{C18388A8-997A-4880-A81C-781ED0530773}" type="sibTrans" cxnId="{666CE167-6B61-496A-A436-B68593F1843A}">
      <dgm:prSet/>
      <dgm:spPr/>
      <dgm:t>
        <a:bodyPr/>
        <a:lstStyle/>
        <a:p>
          <a:endParaRPr lang="en-US"/>
        </a:p>
      </dgm:t>
    </dgm:pt>
    <dgm:pt modelId="{BE7E930A-883E-4975-892E-FC9274726B1A}">
      <dgm:prSet phldrT="[Text]"/>
      <dgm:spPr/>
      <dgm:t>
        <a:bodyPr/>
        <a:lstStyle/>
        <a:p>
          <a:r>
            <a:rPr lang="en-US" b="0" i="0" dirty="0"/>
            <a:t>Changes in appetite, energy, and activity levels</a:t>
          </a:r>
          <a:endParaRPr lang="en-US" dirty="0"/>
        </a:p>
      </dgm:t>
    </dgm:pt>
    <dgm:pt modelId="{9A58272D-719A-41F0-9C50-B19815A938D2}" type="parTrans" cxnId="{BFF12D91-ED1D-4CB1-8730-D9EE188F224A}">
      <dgm:prSet/>
      <dgm:spPr/>
      <dgm:t>
        <a:bodyPr/>
        <a:lstStyle/>
        <a:p>
          <a:endParaRPr lang="en-US"/>
        </a:p>
      </dgm:t>
    </dgm:pt>
    <dgm:pt modelId="{66B99E47-00FF-41D6-ADDD-3649FA1662E3}" type="sibTrans" cxnId="{BFF12D91-ED1D-4CB1-8730-D9EE188F224A}">
      <dgm:prSet/>
      <dgm:spPr/>
      <dgm:t>
        <a:bodyPr/>
        <a:lstStyle/>
        <a:p>
          <a:endParaRPr lang="en-US"/>
        </a:p>
      </dgm:t>
    </dgm:pt>
    <dgm:pt modelId="{A3CBB39D-9995-4F61-A1C1-5F9294FE441F}">
      <dgm:prSet/>
      <dgm:spPr/>
      <dgm:t>
        <a:bodyPr/>
        <a:lstStyle/>
        <a:p>
          <a:pPr>
            <a:buFont typeface="Arial" panose="020B0604020202020204" pitchFamily="34" charset="0"/>
            <a:buChar char="•"/>
          </a:pPr>
          <a:r>
            <a:rPr lang="en-US" b="0" i="0" dirty="0"/>
            <a:t>Feeling uncertain, nervous, or anxious</a:t>
          </a:r>
        </a:p>
      </dgm:t>
    </dgm:pt>
    <dgm:pt modelId="{CFAFE46D-244E-4669-9344-22CA6427622C}" type="parTrans" cxnId="{A66C1BAC-CE58-4BC1-84F9-6463566FB30B}">
      <dgm:prSet/>
      <dgm:spPr/>
      <dgm:t>
        <a:bodyPr/>
        <a:lstStyle/>
        <a:p>
          <a:endParaRPr lang="en-US"/>
        </a:p>
      </dgm:t>
    </dgm:pt>
    <dgm:pt modelId="{2F2F5632-A523-4DE8-B70E-AEDF54EC16CA}" type="sibTrans" cxnId="{A66C1BAC-CE58-4BC1-84F9-6463566FB30B}">
      <dgm:prSet/>
      <dgm:spPr/>
      <dgm:t>
        <a:bodyPr/>
        <a:lstStyle/>
        <a:p>
          <a:endParaRPr lang="en-US"/>
        </a:p>
      </dgm:t>
    </dgm:pt>
    <dgm:pt modelId="{FACF5EA4-BE8E-4AB1-8EF5-E4DB825C6663}">
      <dgm:prSet/>
      <dgm:spPr/>
      <dgm:t>
        <a:bodyPr/>
        <a:lstStyle/>
        <a:p>
          <a:pPr>
            <a:buFont typeface="Arial" panose="020B0604020202020204" pitchFamily="34" charset="0"/>
            <a:buChar char="•"/>
          </a:pPr>
          <a:r>
            <a:rPr lang="en-US" b="0" i="0" dirty="0"/>
            <a:t>Lacking motivation</a:t>
          </a:r>
        </a:p>
      </dgm:t>
    </dgm:pt>
    <dgm:pt modelId="{9FDD9B32-0D4A-4749-957D-A0F9B2712E69}" type="parTrans" cxnId="{362098B5-8FB6-4045-868F-7B6E8B4AC5F4}">
      <dgm:prSet/>
      <dgm:spPr/>
      <dgm:t>
        <a:bodyPr/>
        <a:lstStyle/>
        <a:p>
          <a:endParaRPr lang="en-US"/>
        </a:p>
      </dgm:t>
    </dgm:pt>
    <dgm:pt modelId="{6539805A-2533-41D7-8EC5-7556F3E179E7}" type="sibTrans" cxnId="{362098B5-8FB6-4045-868F-7B6E8B4AC5F4}">
      <dgm:prSet/>
      <dgm:spPr/>
      <dgm:t>
        <a:bodyPr/>
        <a:lstStyle/>
        <a:p>
          <a:endParaRPr lang="en-US"/>
        </a:p>
      </dgm:t>
    </dgm:pt>
    <dgm:pt modelId="{3B4B04FF-FCFB-4E7B-9C0B-7996407674E7}">
      <dgm:prSet/>
      <dgm:spPr/>
      <dgm:t>
        <a:bodyPr/>
        <a:lstStyle/>
        <a:p>
          <a:pPr>
            <a:buFont typeface="Arial" panose="020B0604020202020204" pitchFamily="34" charset="0"/>
            <a:buChar char="•"/>
          </a:pPr>
          <a:r>
            <a:rPr lang="en-US" b="0" i="0" dirty="0"/>
            <a:t>Feeling tired, overwhelmed, or burned out</a:t>
          </a:r>
        </a:p>
      </dgm:t>
    </dgm:pt>
    <dgm:pt modelId="{B2F6E330-AAC3-443A-A46F-B7E597DFD7D7}" type="parTrans" cxnId="{FC0FE675-74B8-4C32-8C18-97A4C04DE1FF}">
      <dgm:prSet/>
      <dgm:spPr/>
      <dgm:t>
        <a:bodyPr/>
        <a:lstStyle/>
        <a:p>
          <a:endParaRPr lang="en-US"/>
        </a:p>
      </dgm:t>
    </dgm:pt>
    <dgm:pt modelId="{7AC05045-C958-4BF7-BB51-0C4077A4113D}" type="sibTrans" cxnId="{FC0FE675-74B8-4C32-8C18-97A4C04DE1FF}">
      <dgm:prSet/>
      <dgm:spPr/>
      <dgm:t>
        <a:bodyPr/>
        <a:lstStyle/>
        <a:p>
          <a:endParaRPr lang="en-US"/>
        </a:p>
      </dgm:t>
    </dgm:pt>
    <dgm:pt modelId="{DCC42CCD-2F92-47CB-9D83-39EA5C95BA90}">
      <dgm:prSet/>
      <dgm:spPr/>
      <dgm:t>
        <a:bodyPr/>
        <a:lstStyle/>
        <a:p>
          <a:pPr>
            <a:buFont typeface="Arial" panose="020B0604020202020204" pitchFamily="34" charset="0"/>
            <a:buChar char="•"/>
          </a:pPr>
          <a:r>
            <a:rPr lang="en-US" b="0" i="0" dirty="0"/>
            <a:t>Feeling sad or depressed</a:t>
          </a:r>
        </a:p>
      </dgm:t>
    </dgm:pt>
    <dgm:pt modelId="{BCD10E65-7465-496A-BF54-B295BDE950DA}" type="parTrans" cxnId="{BF26DCD6-5137-4802-8A15-73D61627554C}">
      <dgm:prSet/>
      <dgm:spPr/>
      <dgm:t>
        <a:bodyPr/>
        <a:lstStyle/>
        <a:p>
          <a:endParaRPr lang="en-US"/>
        </a:p>
      </dgm:t>
    </dgm:pt>
    <dgm:pt modelId="{801266EB-9324-41EA-86C1-8B5D73C0E515}" type="sibTrans" cxnId="{BF26DCD6-5137-4802-8A15-73D61627554C}">
      <dgm:prSet/>
      <dgm:spPr/>
      <dgm:t>
        <a:bodyPr/>
        <a:lstStyle/>
        <a:p>
          <a:endParaRPr lang="en-US"/>
        </a:p>
      </dgm:t>
    </dgm:pt>
    <dgm:pt modelId="{A8AC19A6-AC3A-4916-8166-3BB387372557}">
      <dgm:prSet/>
      <dgm:spPr/>
      <dgm:t>
        <a:bodyPr/>
        <a:lstStyle/>
        <a:p>
          <a:pPr>
            <a:buFont typeface="Arial" panose="020B0604020202020204" pitchFamily="34" charset="0"/>
            <a:buChar char="•"/>
          </a:pPr>
          <a:r>
            <a:rPr lang="en-US" b="0" i="0" dirty="0"/>
            <a:t>Having trouble sleeping</a:t>
          </a:r>
        </a:p>
      </dgm:t>
    </dgm:pt>
    <dgm:pt modelId="{B8A8AA5F-607B-4173-A19E-7090E9663780}" type="parTrans" cxnId="{9BEE0072-E0CD-4111-9A15-7E9BBC50BA76}">
      <dgm:prSet/>
      <dgm:spPr/>
      <dgm:t>
        <a:bodyPr/>
        <a:lstStyle/>
        <a:p>
          <a:endParaRPr lang="en-US"/>
        </a:p>
      </dgm:t>
    </dgm:pt>
    <dgm:pt modelId="{ACDB2C64-D8A3-4A8C-A5FE-3E58E06161BE}" type="sibTrans" cxnId="{9BEE0072-E0CD-4111-9A15-7E9BBC50BA76}">
      <dgm:prSet/>
      <dgm:spPr/>
      <dgm:t>
        <a:bodyPr/>
        <a:lstStyle/>
        <a:p>
          <a:endParaRPr lang="en-US"/>
        </a:p>
      </dgm:t>
    </dgm:pt>
    <dgm:pt modelId="{DC397F40-84B6-418E-BA29-5CE4F60C385C}">
      <dgm:prSet/>
      <dgm:spPr/>
      <dgm:t>
        <a:bodyPr/>
        <a:lstStyle/>
        <a:p>
          <a:pPr>
            <a:buFont typeface="Arial" panose="020B0604020202020204" pitchFamily="34" charset="0"/>
            <a:buChar char="•"/>
          </a:pPr>
          <a:r>
            <a:rPr lang="en-US" b="0" i="0" dirty="0"/>
            <a:t>Having trouble concentrating</a:t>
          </a:r>
        </a:p>
      </dgm:t>
    </dgm:pt>
    <dgm:pt modelId="{487788F8-C079-4639-96F9-75B2A871743D}" type="parTrans" cxnId="{E6112A21-AD99-45E4-AB14-FF5A370B84FB}">
      <dgm:prSet/>
      <dgm:spPr/>
      <dgm:t>
        <a:bodyPr/>
        <a:lstStyle/>
        <a:p>
          <a:endParaRPr lang="en-US"/>
        </a:p>
      </dgm:t>
    </dgm:pt>
    <dgm:pt modelId="{5011CE1F-A8C3-40ED-9448-EB7F55F6CDFB}" type="sibTrans" cxnId="{E6112A21-AD99-45E4-AB14-FF5A370B84FB}">
      <dgm:prSet/>
      <dgm:spPr/>
      <dgm:t>
        <a:bodyPr/>
        <a:lstStyle/>
        <a:p>
          <a:endParaRPr lang="en-US"/>
        </a:p>
      </dgm:t>
    </dgm:pt>
    <dgm:pt modelId="{11A68CEC-61B3-432F-A6B1-DF561E83C736}" type="pres">
      <dgm:prSet presAssocID="{79E23F59-9906-4A9A-81C3-6B98274FD1CB}" presName="diagram" presStyleCnt="0">
        <dgm:presLayoutVars>
          <dgm:dir/>
          <dgm:resizeHandles val="exact"/>
        </dgm:presLayoutVars>
      </dgm:prSet>
      <dgm:spPr/>
    </dgm:pt>
    <dgm:pt modelId="{4CA10236-2B6E-49B6-A4BF-5B07C9076B33}" type="pres">
      <dgm:prSet presAssocID="{ED246346-E455-4CCC-907D-A02D6E7A23A2}" presName="node" presStyleLbl="node1" presStyleIdx="0" presStyleCnt="11">
        <dgm:presLayoutVars>
          <dgm:bulletEnabled val="1"/>
        </dgm:presLayoutVars>
      </dgm:prSet>
      <dgm:spPr/>
    </dgm:pt>
    <dgm:pt modelId="{FF68D10E-9410-42BC-BF14-25FFED49BB8C}" type="pres">
      <dgm:prSet presAssocID="{F7D55BAF-91B0-4D00-ABE1-53CEC75F0F53}" presName="sibTrans" presStyleCnt="0"/>
      <dgm:spPr/>
    </dgm:pt>
    <dgm:pt modelId="{F40BE81B-8AAF-4433-AF26-36B7904554E8}" type="pres">
      <dgm:prSet presAssocID="{A3CBB39D-9995-4F61-A1C1-5F9294FE441F}" presName="node" presStyleLbl="node1" presStyleIdx="1" presStyleCnt="11">
        <dgm:presLayoutVars>
          <dgm:bulletEnabled val="1"/>
        </dgm:presLayoutVars>
      </dgm:prSet>
      <dgm:spPr/>
    </dgm:pt>
    <dgm:pt modelId="{E656DF9B-1B34-4857-A183-51DFB31E24FC}" type="pres">
      <dgm:prSet presAssocID="{2F2F5632-A523-4DE8-B70E-AEDF54EC16CA}" presName="sibTrans" presStyleCnt="0"/>
      <dgm:spPr/>
    </dgm:pt>
    <dgm:pt modelId="{F46B9C44-F2DF-4944-B420-9AE7A6CA47EE}" type="pres">
      <dgm:prSet presAssocID="{FACF5EA4-BE8E-4AB1-8EF5-E4DB825C6663}" presName="node" presStyleLbl="node1" presStyleIdx="2" presStyleCnt="11">
        <dgm:presLayoutVars>
          <dgm:bulletEnabled val="1"/>
        </dgm:presLayoutVars>
      </dgm:prSet>
      <dgm:spPr/>
    </dgm:pt>
    <dgm:pt modelId="{1BD1740A-DB1A-41F2-A702-7C472CA99926}" type="pres">
      <dgm:prSet presAssocID="{6539805A-2533-41D7-8EC5-7556F3E179E7}" presName="sibTrans" presStyleCnt="0"/>
      <dgm:spPr/>
    </dgm:pt>
    <dgm:pt modelId="{C5DD7BC3-4613-454D-9D53-F2DDDA46D119}" type="pres">
      <dgm:prSet presAssocID="{3B4B04FF-FCFB-4E7B-9C0B-7996407674E7}" presName="node" presStyleLbl="node1" presStyleIdx="3" presStyleCnt="11">
        <dgm:presLayoutVars>
          <dgm:bulletEnabled val="1"/>
        </dgm:presLayoutVars>
      </dgm:prSet>
      <dgm:spPr/>
    </dgm:pt>
    <dgm:pt modelId="{8A28A306-0877-4D3C-8DC7-5A2E2538D2C4}" type="pres">
      <dgm:prSet presAssocID="{7AC05045-C958-4BF7-BB51-0C4077A4113D}" presName="sibTrans" presStyleCnt="0"/>
      <dgm:spPr/>
    </dgm:pt>
    <dgm:pt modelId="{28E4CC2D-5643-4641-B792-E3F7BD84131B}" type="pres">
      <dgm:prSet presAssocID="{DCC42CCD-2F92-47CB-9D83-39EA5C95BA90}" presName="node" presStyleLbl="node1" presStyleIdx="4" presStyleCnt="11">
        <dgm:presLayoutVars>
          <dgm:bulletEnabled val="1"/>
        </dgm:presLayoutVars>
      </dgm:prSet>
      <dgm:spPr/>
    </dgm:pt>
    <dgm:pt modelId="{A1FD63A1-575B-414A-9D5E-CD9DCD4DF5F8}" type="pres">
      <dgm:prSet presAssocID="{801266EB-9324-41EA-86C1-8B5D73C0E515}" presName="sibTrans" presStyleCnt="0"/>
      <dgm:spPr/>
    </dgm:pt>
    <dgm:pt modelId="{512E10E8-C895-419E-8D30-D13AA6F7C731}" type="pres">
      <dgm:prSet presAssocID="{A8AC19A6-AC3A-4916-8166-3BB387372557}" presName="node" presStyleLbl="node1" presStyleIdx="5" presStyleCnt="11">
        <dgm:presLayoutVars>
          <dgm:bulletEnabled val="1"/>
        </dgm:presLayoutVars>
      </dgm:prSet>
      <dgm:spPr/>
    </dgm:pt>
    <dgm:pt modelId="{3E2823FD-BCB2-4529-A0EE-03499C30F3DE}" type="pres">
      <dgm:prSet presAssocID="{ACDB2C64-D8A3-4A8C-A5FE-3E58E06161BE}" presName="sibTrans" presStyleCnt="0"/>
      <dgm:spPr/>
    </dgm:pt>
    <dgm:pt modelId="{3E6D2006-4C44-4562-A49F-99189E702132}" type="pres">
      <dgm:prSet presAssocID="{DC397F40-84B6-418E-BA29-5CE4F60C385C}" presName="node" presStyleLbl="node1" presStyleIdx="6" presStyleCnt="11">
        <dgm:presLayoutVars>
          <dgm:bulletEnabled val="1"/>
        </dgm:presLayoutVars>
      </dgm:prSet>
      <dgm:spPr/>
    </dgm:pt>
    <dgm:pt modelId="{5C128579-311B-4B34-A040-910831D1F63D}" type="pres">
      <dgm:prSet presAssocID="{5011CE1F-A8C3-40ED-9448-EB7F55F6CDFB}" presName="sibTrans" presStyleCnt="0"/>
      <dgm:spPr/>
    </dgm:pt>
    <dgm:pt modelId="{E761208C-2DAD-4EDD-A32B-97EA9D231170}" type="pres">
      <dgm:prSet presAssocID="{0DBC3D86-69BA-4FFF-8E80-436B057D2A14}" presName="node" presStyleLbl="node1" presStyleIdx="7" presStyleCnt="11">
        <dgm:presLayoutVars>
          <dgm:bulletEnabled val="1"/>
        </dgm:presLayoutVars>
      </dgm:prSet>
      <dgm:spPr/>
    </dgm:pt>
    <dgm:pt modelId="{F8D58765-B431-489F-8E49-16960BBADF32}" type="pres">
      <dgm:prSet presAssocID="{BC670110-7F6F-4D1E-A966-5F8246054F28}" presName="sibTrans" presStyleCnt="0"/>
      <dgm:spPr/>
    </dgm:pt>
    <dgm:pt modelId="{4B458A56-4A7D-47EB-A342-EF3F89FAFA86}" type="pres">
      <dgm:prSet presAssocID="{886BB142-D187-4514-AA91-E70599960F4D}" presName="node" presStyleLbl="node1" presStyleIdx="8" presStyleCnt="11">
        <dgm:presLayoutVars>
          <dgm:bulletEnabled val="1"/>
        </dgm:presLayoutVars>
      </dgm:prSet>
      <dgm:spPr/>
    </dgm:pt>
    <dgm:pt modelId="{C8BF51EE-30B6-4737-AC08-BDBDD8987AEB}" type="pres">
      <dgm:prSet presAssocID="{340AD041-0A21-454C-BCDA-C4327858A518}" presName="sibTrans" presStyleCnt="0"/>
      <dgm:spPr/>
    </dgm:pt>
    <dgm:pt modelId="{61ACEB99-37A4-480C-80E4-ADCCA1BC2705}" type="pres">
      <dgm:prSet presAssocID="{87E3E048-5B87-4EFB-A5EA-DFE02AC2845B}" presName="node" presStyleLbl="node1" presStyleIdx="9" presStyleCnt="11">
        <dgm:presLayoutVars>
          <dgm:bulletEnabled val="1"/>
        </dgm:presLayoutVars>
      </dgm:prSet>
      <dgm:spPr/>
    </dgm:pt>
    <dgm:pt modelId="{0697A60E-9901-48A5-9555-67FCBD1406E9}" type="pres">
      <dgm:prSet presAssocID="{C18388A8-997A-4880-A81C-781ED0530773}" presName="sibTrans" presStyleCnt="0"/>
      <dgm:spPr/>
    </dgm:pt>
    <dgm:pt modelId="{8CAE81EF-007D-4A63-986A-64CC01F00DBC}" type="pres">
      <dgm:prSet presAssocID="{BE7E930A-883E-4975-892E-FC9274726B1A}" presName="node" presStyleLbl="node1" presStyleIdx="10" presStyleCnt="11">
        <dgm:presLayoutVars>
          <dgm:bulletEnabled val="1"/>
        </dgm:presLayoutVars>
      </dgm:prSet>
      <dgm:spPr/>
    </dgm:pt>
  </dgm:ptLst>
  <dgm:cxnLst>
    <dgm:cxn modelId="{DF691B0B-5D73-4B30-9D03-EA5C37455F8A}" type="presOf" srcId="{ED246346-E455-4CCC-907D-A02D6E7A23A2}" destId="{4CA10236-2B6E-49B6-A4BF-5B07C9076B33}" srcOrd="0" destOrd="0" presId="urn:microsoft.com/office/officeart/2005/8/layout/default"/>
    <dgm:cxn modelId="{CC877114-43F8-4948-BBBA-84E57CEE6890}" type="presOf" srcId="{A3CBB39D-9995-4F61-A1C1-5F9294FE441F}" destId="{F40BE81B-8AAF-4433-AF26-36B7904554E8}" srcOrd="0" destOrd="0" presId="urn:microsoft.com/office/officeart/2005/8/layout/default"/>
    <dgm:cxn modelId="{5FADCA1D-B4D9-4303-9CFB-8525374F6333}" type="presOf" srcId="{FACF5EA4-BE8E-4AB1-8EF5-E4DB825C6663}" destId="{F46B9C44-F2DF-4944-B420-9AE7A6CA47EE}" srcOrd="0" destOrd="0" presId="urn:microsoft.com/office/officeart/2005/8/layout/default"/>
    <dgm:cxn modelId="{E6112A21-AD99-45E4-AB14-FF5A370B84FB}" srcId="{79E23F59-9906-4A9A-81C3-6B98274FD1CB}" destId="{DC397F40-84B6-418E-BA29-5CE4F60C385C}" srcOrd="6" destOrd="0" parTransId="{487788F8-C079-4639-96F9-75B2A871743D}" sibTransId="{5011CE1F-A8C3-40ED-9448-EB7F55F6CDFB}"/>
    <dgm:cxn modelId="{3FDE8B32-761A-47C7-947A-C155D9C8CD16}" type="presOf" srcId="{DCC42CCD-2F92-47CB-9D83-39EA5C95BA90}" destId="{28E4CC2D-5643-4641-B792-E3F7BD84131B}" srcOrd="0" destOrd="0" presId="urn:microsoft.com/office/officeart/2005/8/layout/default"/>
    <dgm:cxn modelId="{29D3A65C-174D-4477-BD06-E77C417D01A7}" type="presOf" srcId="{BE7E930A-883E-4975-892E-FC9274726B1A}" destId="{8CAE81EF-007D-4A63-986A-64CC01F00DBC}" srcOrd="0" destOrd="0" presId="urn:microsoft.com/office/officeart/2005/8/layout/default"/>
    <dgm:cxn modelId="{666CE167-6B61-496A-A436-B68593F1843A}" srcId="{79E23F59-9906-4A9A-81C3-6B98274FD1CB}" destId="{87E3E048-5B87-4EFB-A5EA-DFE02AC2845B}" srcOrd="9" destOrd="0" parTransId="{0C12C766-F274-435C-A112-15851A5877C6}" sibTransId="{C18388A8-997A-4880-A81C-781ED0530773}"/>
    <dgm:cxn modelId="{762F4A48-B303-4EE0-8F48-71BDB2D10ADA}" type="presOf" srcId="{87E3E048-5B87-4EFB-A5EA-DFE02AC2845B}" destId="{61ACEB99-37A4-480C-80E4-ADCCA1BC2705}" srcOrd="0" destOrd="0" presId="urn:microsoft.com/office/officeart/2005/8/layout/default"/>
    <dgm:cxn modelId="{9BEE0072-E0CD-4111-9A15-7E9BBC50BA76}" srcId="{79E23F59-9906-4A9A-81C3-6B98274FD1CB}" destId="{A8AC19A6-AC3A-4916-8166-3BB387372557}" srcOrd="5" destOrd="0" parTransId="{B8A8AA5F-607B-4173-A19E-7090E9663780}" sibTransId="{ACDB2C64-D8A3-4A8C-A5FE-3E58E06161BE}"/>
    <dgm:cxn modelId="{FC0FE675-74B8-4C32-8C18-97A4C04DE1FF}" srcId="{79E23F59-9906-4A9A-81C3-6B98274FD1CB}" destId="{3B4B04FF-FCFB-4E7B-9C0B-7996407674E7}" srcOrd="3" destOrd="0" parTransId="{B2F6E330-AAC3-443A-A46F-B7E597DFD7D7}" sibTransId="{7AC05045-C958-4BF7-BB51-0C4077A4113D}"/>
    <dgm:cxn modelId="{D726B48B-3DEE-4D7A-ABAF-335675CF8B9D}" type="presOf" srcId="{3B4B04FF-FCFB-4E7B-9C0B-7996407674E7}" destId="{C5DD7BC3-4613-454D-9D53-F2DDDA46D119}" srcOrd="0" destOrd="0" presId="urn:microsoft.com/office/officeart/2005/8/layout/default"/>
    <dgm:cxn modelId="{BFF12D91-ED1D-4CB1-8730-D9EE188F224A}" srcId="{79E23F59-9906-4A9A-81C3-6B98274FD1CB}" destId="{BE7E930A-883E-4975-892E-FC9274726B1A}" srcOrd="10" destOrd="0" parTransId="{9A58272D-719A-41F0-9C50-B19815A938D2}" sibTransId="{66B99E47-00FF-41D6-ADDD-3649FA1662E3}"/>
    <dgm:cxn modelId="{CEBC0FA3-3434-487F-B01A-89B9AB83C469}" type="presOf" srcId="{886BB142-D187-4514-AA91-E70599960F4D}" destId="{4B458A56-4A7D-47EB-A342-EF3F89FAFA86}" srcOrd="0" destOrd="0" presId="urn:microsoft.com/office/officeart/2005/8/layout/default"/>
    <dgm:cxn modelId="{CDFCC8A7-E048-43D3-8B91-001BCF2BCF92}" type="presOf" srcId="{79E23F59-9906-4A9A-81C3-6B98274FD1CB}" destId="{11A68CEC-61B3-432F-A6B1-DF561E83C736}" srcOrd="0" destOrd="0" presId="urn:microsoft.com/office/officeart/2005/8/layout/default"/>
    <dgm:cxn modelId="{A66C1BAC-CE58-4BC1-84F9-6463566FB30B}" srcId="{79E23F59-9906-4A9A-81C3-6B98274FD1CB}" destId="{A3CBB39D-9995-4F61-A1C1-5F9294FE441F}" srcOrd="1" destOrd="0" parTransId="{CFAFE46D-244E-4669-9344-22CA6427622C}" sibTransId="{2F2F5632-A523-4DE8-B70E-AEDF54EC16CA}"/>
    <dgm:cxn modelId="{362098B5-8FB6-4045-868F-7B6E8B4AC5F4}" srcId="{79E23F59-9906-4A9A-81C3-6B98274FD1CB}" destId="{FACF5EA4-BE8E-4AB1-8EF5-E4DB825C6663}" srcOrd="2" destOrd="0" parTransId="{9FDD9B32-0D4A-4749-957D-A0F9B2712E69}" sibTransId="{6539805A-2533-41D7-8EC5-7556F3E179E7}"/>
    <dgm:cxn modelId="{9D717BB8-7AE3-4AB2-9EA1-4ABB917DCA9F}" type="presOf" srcId="{0DBC3D86-69BA-4FFF-8E80-436B057D2A14}" destId="{E761208C-2DAD-4EDD-A32B-97EA9D231170}" srcOrd="0" destOrd="0" presId="urn:microsoft.com/office/officeart/2005/8/layout/default"/>
    <dgm:cxn modelId="{29E53AC0-2781-4915-9F24-1010847587A6}" type="presOf" srcId="{A8AC19A6-AC3A-4916-8166-3BB387372557}" destId="{512E10E8-C895-419E-8D30-D13AA6F7C731}" srcOrd="0" destOrd="0" presId="urn:microsoft.com/office/officeart/2005/8/layout/default"/>
    <dgm:cxn modelId="{BF26DCD6-5137-4802-8A15-73D61627554C}" srcId="{79E23F59-9906-4A9A-81C3-6B98274FD1CB}" destId="{DCC42CCD-2F92-47CB-9D83-39EA5C95BA90}" srcOrd="4" destOrd="0" parTransId="{BCD10E65-7465-496A-BF54-B295BDE950DA}" sibTransId="{801266EB-9324-41EA-86C1-8B5D73C0E515}"/>
    <dgm:cxn modelId="{C8C2D5DE-56C3-4106-B94A-E7D256DAD592}" srcId="{79E23F59-9906-4A9A-81C3-6B98274FD1CB}" destId="{0DBC3D86-69BA-4FFF-8E80-436B057D2A14}" srcOrd="7" destOrd="0" parTransId="{6C2E8481-30D8-45A0-A5A7-942824B557F8}" sibTransId="{BC670110-7F6F-4D1E-A966-5F8246054F28}"/>
    <dgm:cxn modelId="{D69524E1-6F34-4913-9730-36152CE3EE35}" type="presOf" srcId="{DC397F40-84B6-418E-BA29-5CE4F60C385C}" destId="{3E6D2006-4C44-4562-A49F-99189E702132}" srcOrd="0" destOrd="0" presId="urn:microsoft.com/office/officeart/2005/8/layout/default"/>
    <dgm:cxn modelId="{B2189FE5-59EA-4B28-A12D-A57DF6D762B1}" srcId="{79E23F59-9906-4A9A-81C3-6B98274FD1CB}" destId="{886BB142-D187-4514-AA91-E70599960F4D}" srcOrd="8" destOrd="0" parTransId="{49216A97-784E-4FE9-8A06-250416BC096C}" sibTransId="{340AD041-0A21-454C-BCDA-C4327858A518}"/>
    <dgm:cxn modelId="{9A5C5EFC-6AA6-4397-BCCD-E5373D3556B6}" srcId="{79E23F59-9906-4A9A-81C3-6B98274FD1CB}" destId="{ED246346-E455-4CCC-907D-A02D6E7A23A2}" srcOrd="0" destOrd="0" parTransId="{92F3AA05-FEAC-43E0-B114-DEC878BDE423}" sibTransId="{F7D55BAF-91B0-4D00-ABE1-53CEC75F0F53}"/>
    <dgm:cxn modelId="{10CB3336-C6AB-4BE1-9A5C-6ABF17A345A3}" type="presParOf" srcId="{11A68CEC-61B3-432F-A6B1-DF561E83C736}" destId="{4CA10236-2B6E-49B6-A4BF-5B07C9076B33}" srcOrd="0" destOrd="0" presId="urn:microsoft.com/office/officeart/2005/8/layout/default"/>
    <dgm:cxn modelId="{EFBF12A1-1833-4E62-9A02-E31C35872642}" type="presParOf" srcId="{11A68CEC-61B3-432F-A6B1-DF561E83C736}" destId="{FF68D10E-9410-42BC-BF14-25FFED49BB8C}" srcOrd="1" destOrd="0" presId="urn:microsoft.com/office/officeart/2005/8/layout/default"/>
    <dgm:cxn modelId="{141AE91E-E8CE-4496-B4D5-995B354FC54A}" type="presParOf" srcId="{11A68CEC-61B3-432F-A6B1-DF561E83C736}" destId="{F40BE81B-8AAF-4433-AF26-36B7904554E8}" srcOrd="2" destOrd="0" presId="urn:microsoft.com/office/officeart/2005/8/layout/default"/>
    <dgm:cxn modelId="{5AEF7276-D503-41FB-997E-8E456A1962C4}" type="presParOf" srcId="{11A68CEC-61B3-432F-A6B1-DF561E83C736}" destId="{E656DF9B-1B34-4857-A183-51DFB31E24FC}" srcOrd="3" destOrd="0" presId="urn:microsoft.com/office/officeart/2005/8/layout/default"/>
    <dgm:cxn modelId="{293F62A1-6401-483F-B559-0E218C40C0A5}" type="presParOf" srcId="{11A68CEC-61B3-432F-A6B1-DF561E83C736}" destId="{F46B9C44-F2DF-4944-B420-9AE7A6CA47EE}" srcOrd="4" destOrd="0" presId="urn:microsoft.com/office/officeart/2005/8/layout/default"/>
    <dgm:cxn modelId="{4ECF666A-C286-408A-978E-04769717DB25}" type="presParOf" srcId="{11A68CEC-61B3-432F-A6B1-DF561E83C736}" destId="{1BD1740A-DB1A-41F2-A702-7C472CA99926}" srcOrd="5" destOrd="0" presId="urn:microsoft.com/office/officeart/2005/8/layout/default"/>
    <dgm:cxn modelId="{33FE5310-6CB3-44CE-9453-D5195777E41A}" type="presParOf" srcId="{11A68CEC-61B3-432F-A6B1-DF561E83C736}" destId="{C5DD7BC3-4613-454D-9D53-F2DDDA46D119}" srcOrd="6" destOrd="0" presId="urn:microsoft.com/office/officeart/2005/8/layout/default"/>
    <dgm:cxn modelId="{350F7C30-6CFB-4044-81E9-3A1A1BE6EBDE}" type="presParOf" srcId="{11A68CEC-61B3-432F-A6B1-DF561E83C736}" destId="{8A28A306-0877-4D3C-8DC7-5A2E2538D2C4}" srcOrd="7" destOrd="0" presId="urn:microsoft.com/office/officeart/2005/8/layout/default"/>
    <dgm:cxn modelId="{88145866-7D42-46B9-B5D5-A0DD419B40AC}" type="presParOf" srcId="{11A68CEC-61B3-432F-A6B1-DF561E83C736}" destId="{28E4CC2D-5643-4641-B792-E3F7BD84131B}" srcOrd="8" destOrd="0" presId="urn:microsoft.com/office/officeart/2005/8/layout/default"/>
    <dgm:cxn modelId="{8CBDB6CE-5F53-4ECE-9C0D-05CABBE7A2FA}" type="presParOf" srcId="{11A68CEC-61B3-432F-A6B1-DF561E83C736}" destId="{A1FD63A1-575B-414A-9D5E-CD9DCD4DF5F8}" srcOrd="9" destOrd="0" presId="urn:microsoft.com/office/officeart/2005/8/layout/default"/>
    <dgm:cxn modelId="{0E4DD58B-C4BB-4DEB-89EE-C44AF742AAC3}" type="presParOf" srcId="{11A68CEC-61B3-432F-A6B1-DF561E83C736}" destId="{512E10E8-C895-419E-8D30-D13AA6F7C731}" srcOrd="10" destOrd="0" presId="urn:microsoft.com/office/officeart/2005/8/layout/default"/>
    <dgm:cxn modelId="{967DDE1E-5787-45CD-8ED8-A1C30A7DBDCF}" type="presParOf" srcId="{11A68CEC-61B3-432F-A6B1-DF561E83C736}" destId="{3E2823FD-BCB2-4529-A0EE-03499C30F3DE}" srcOrd="11" destOrd="0" presId="urn:microsoft.com/office/officeart/2005/8/layout/default"/>
    <dgm:cxn modelId="{8282C7DC-54A3-46EB-A4F5-B66358803BFA}" type="presParOf" srcId="{11A68CEC-61B3-432F-A6B1-DF561E83C736}" destId="{3E6D2006-4C44-4562-A49F-99189E702132}" srcOrd="12" destOrd="0" presId="urn:microsoft.com/office/officeart/2005/8/layout/default"/>
    <dgm:cxn modelId="{37D79B42-8F8A-465B-8762-5B2E96592EC6}" type="presParOf" srcId="{11A68CEC-61B3-432F-A6B1-DF561E83C736}" destId="{5C128579-311B-4B34-A040-910831D1F63D}" srcOrd="13" destOrd="0" presId="urn:microsoft.com/office/officeart/2005/8/layout/default"/>
    <dgm:cxn modelId="{14CE4748-D799-42A6-B924-949D61D65139}" type="presParOf" srcId="{11A68CEC-61B3-432F-A6B1-DF561E83C736}" destId="{E761208C-2DAD-4EDD-A32B-97EA9D231170}" srcOrd="14" destOrd="0" presId="urn:microsoft.com/office/officeart/2005/8/layout/default"/>
    <dgm:cxn modelId="{67F310D2-2BC7-47F4-80D4-CCA09CBEA866}" type="presParOf" srcId="{11A68CEC-61B3-432F-A6B1-DF561E83C736}" destId="{F8D58765-B431-489F-8E49-16960BBADF32}" srcOrd="15" destOrd="0" presId="urn:microsoft.com/office/officeart/2005/8/layout/default"/>
    <dgm:cxn modelId="{7AD03D26-7F3D-420D-A4B2-E1025FF8B6EF}" type="presParOf" srcId="{11A68CEC-61B3-432F-A6B1-DF561E83C736}" destId="{4B458A56-4A7D-47EB-A342-EF3F89FAFA86}" srcOrd="16" destOrd="0" presId="urn:microsoft.com/office/officeart/2005/8/layout/default"/>
    <dgm:cxn modelId="{B28719E8-2A3B-48E8-8125-0D5FACE0BDF3}" type="presParOf" srcId="{11A68CEC-61B3-432F-A6B1-DF561E83C736}" destId="{C8BF51EE-30B6-4737-AC08-BDBDD8987AEB}" srcOrd="17" destOrd="0" presId="urn:microsoft.com/office/officeart/2005/8/layout/default"/>
    <dgm:cxn modelId="{9C437C81-E521-4D57-ADFC-E7E27F0D74FD}" type="presParOf" srcId="{11A68CEC-61B3-432F-A6B1-DF561E83C736}" destId="{61ACEB99-37A4-480C-80E4-ADCCA1BC2705}" srcOrd="18" destOrd="0" presId="urn:microsoft.com/office/officeart/2005/8/layout/default"/>
    <dgm:cxn modelId="{12938220-42BE-4220-8284-599386EB11AD}" type="presParOf" srcId="{11A68CEC-61B3-432F-A6B1-DF561E83C736}" destId="{0697A60E-9901-48A5-9555-67FCBD1406E9}" srcOrd="19" destOrd="0" presId="urn:microsoft.com/office/officeart/2005/8/layout/default"/>
    <dgm:cxn modelId="{C102B90C-2098-42E3-ADD8-F24C3DDE1567}" type="presParOf" srcId="{11A68CEC-61B3-432F-A6B1-DF561E83C736}" destId="{8CAE81EF-007D-4A63-986A-64CC01F00DBC}"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10236-2B6E-49B6-A4BF-5B07C9076B33}">
      <dsp:nvSpPr>
        <dsp:cNvPr id="0" name=""/>
        <dsp:cNvSpPr/>
      </dsp:nvSpPr>
      <dsp:spPr>
        <a:xfrm>
          <a:off x="582455" y="2927"/>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Feeling irritation, anger, or in denial</a:t>
          </a:r>
          <a:endParaRPr lang="en-US" sz="1500" kern="1200" dirty="0"/>
        </a:p>
      </dsp:txBody>
      <dsp:txXfrm>
        <a:off x="582455" y="2927"/>
        <a:ext cx="2114498" cy="1268698"/>
      </dsp:txXfrm>
    </dsp:sp>
    <dsp:sp modelId="{F40BE81B-8AAF-4433-AF26-36B7904554E8}">
      <dsp:nvSpPr>
        <dsp:cNvPr id="0" name=""/>
        <dsp:cNvSpPr/>
      </dsp:nvSpPr>
      <dsp:spPr>
        <a:xfrm>
          <a:off x="2908403" y="2927"/>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Feeling uncertain, nervous, or anxious</a:t>
          </a:r>
        </a:p>
      </dsp:txBody>
      <dsp:txXfrm>
        <a:off x="2908403" y="2927"/>
        <a:ext cx="2114498" cy="1268698"/>
      </dsp:txXfrm>
    </dsp:sp>
    <dsp:sp modelId="{F46B9C44-F2DF-4944-B420-9AE7A6CA47EE}">
      <dsp:nvSpPr>
        <dsp:cNvPr id="0" name=""/>
        <dsp:cNvSpPr/>
      </dsp:nvSpPr>
      <dsp:spPr>
        <a:xfrm>
          <a:off x="5234351" y="2927"/>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Lacking motivation</a:t>
          </a:r>
        </a:p>
      </dsp:txBody>
      <dsp:txXfrm>
        <a:off x="5234351" y="2927"/>
        <a:ext cx="2114498" cy="1268698"/>
      </dsp:txXfrm>
    </dsp:sp>
    <dsp:sp modelId="{C5DD7BC3-4613-454D-9D53-F2DDDA46D119}">
      <dsp:nvSpPr>
        <dsp:cNvPr id="0" name=""/>
        <dsp:cNvSpPr/>
      </dsp:nvSpPr>
      <dsp:spPr>
        <a:xfrm>
          <a:off x="582455" y="1483076"/>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Feeling tired, overwhelmed, or burned out</a:t>
          </a:r>
        </a:p>
      </dsp:txBody>
      <dsp:txXfrm>
        <a:off x="582455" y="1483076"/>
        <a:ext cx="2114498" cy="1268698"/>
      </dsp:txXfrm>
    </dsp:sp>
    <dsp:sp modelId="{28E4CC2D-5643-4641-B792-E3F7BD84131B}">
      <dsp:nvSpPr>
        <dsp:cNvPr id="0" name=""/>
        <dsp:cNvSpPr/>
      </dsp:nvSpPr>
      <dsp:spPr>
        <a:xfrm>
          <a:off x="2908403" y="1483076"/>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Feeling sad or depressed</a:t>
          </a:r>
        </a:p>
      </dsp:txBody>
      <dsp:txXfrm>
        <a:off x="2908403" y="1483076"/>
        <a:ext cx="2114498" cy="1268698"/>
      </dsp:txXfrm>
    </dsp:sp>
    <dsp:sp modelId="{512E10E8-C895-419E-8D30-D13AA6F7C731}">
      <dsp:nvSpPr>
        <dsp:cNvPr id="0" name=""/>
        <dsp:cNvSpPr/>
      </dsp:nvSpPr>
      <dsp:spPr>
        <a:xfrm>
          <a:off x="5234351" y="1483076"/>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Having trouble sleeping</a:t>
          </a:r>
        </a:p>
      </dsp:txBody>
      <dsp:txXfrm>
        <a:off x="5234351" y="1483076"/>
        <a:ext cx="2114498" cy="1268698"/>
      </dsp:txXfrm>
    </dsp:sp>
    <dsp:sp modelId="{3E6D2006-4C44-4562-A49F-99189E702132}">
      <dsp:nvSpPr>
        <dsp:cNvPr id="0" name=""/>
        <dsp:cNvSpPr/>
      </dsp:nvSpPr>
      <dsp:spPr>
        <a:xfrm>
          <a:off x="582455" y="2963224"/>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Arial" panose="020B0604020202020204" pitchFamily="34" charset="0"/>
            <a:buNone/>
          </a:pPr>
          <a:r>
            <a:rPr lang="en-US" sz="1500" b="0" i="0" kern="1200" dirty="0"/>
            <a:t>Having trouble concentrating</a:t>
          </a:r>
        </a:p>
      </dsp:txBody>
      <dsp:txXfrm>
        <a:off x="582455" y="2963224"/>
        <a:ext cx="2114498" cy="1268698"/>
      </dsp:txXfrm>
    </dsp:sp>
    <dsp:sp modelId="{E761208C-2DAD-4EDD-A32B-97EA9D231170}">
      <dsp:nvSpPr>
        <dsp:cNvPr id="0" name=""/>
        <dsp:cNvSpPr/>
      </dsp:nvSpPr>
      <dsp:spPr>
        <a:xfrm>
          <a:off x="2908403" y="2963224"/>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Taking care of personal and family needs while working</a:t>
          </a:r>
          <a:endParaRPr lang="en-US" sz="1500" kern="1200" dirty="0"/>
        </a:p>
      </dsp:txBody>
      <dsp:txXfrm>
        <a:off x="2908403" y="2963224"/>
        <a:ext cx="2114498" cy="1268698"/>
      </dsp:txXfrm>
    </dsp:sp>
    <dsp:sp modelId="{4B458A56-4A7D-47EB-A342-EF3F89FAFA86}">
      <dsp:nvSpPr>
        <dsp:cNvPr id="0" name=""/>
        <dsp:cNvSpPr/>
      </dsp:nvSpPr>
      <dsp:spPr>
        <a:xfrm>
          <a:off x="5234351" y="2963224"/>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Adapting to a different workspace and/or work schedule</a:t>
          </a:r>
          <a:endParaRPr lang="en-US" sz="1500" kern="1200" dirty="0"/>
        </a:p>
      </dsp:txBody>
      <dsp:txXfrm>
        <a:off x="5234351" y="2963224"/>
        <a:ext cx="2114498" cy="1268698"/>
      </dsp:txXfrm>
    </dsp:sp>
    <dsp:sp modelId="{61ACEB99-37A4-480C-80E4-ADCCA1BC2705}">
      <dsp:nvSpPr>
        <dsp:cNvPr id="0" name=""/>
        <dsp:cNvSpPr/>
      </dsp:nvSpPr>
      <dsp:spPr>
        <a:xfrm>
          <a:off x="1745429" y="4443373"/>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Physical reactions, such as headaches, body pains, stomach problems, and skin rashes</a:t>
          </a:r>
          <a:endParaRPr lang="en-US" sz="1500" kern="1200" dirty="0"/>
        </a:p>
      </dsp:txBody>
      <dsp:txXfrm>
        <a:off x="1745429" y="4443373"/>
        <a:ext cx="2114498" cy="1268698"/>
      </dsp:txXfrm>
    </dsp:sp>
    <dsp:sp modelId="{8CAE81EF-007D-4A63-986A-64CC01F00DBC}">
      <dsp:nvSpPr>
        <dsp:cNvPr id="0" name=""/>
        <dsp:cNvSpPr/>
      </dsp:nvSpPr>
      <dsp:spPr>
        <a:xfrm>
          <a:off x="4071377" y="4443373"/>
          <a:ext cx="2114498" cy="126869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0" i="0" kern="1200" dirty="0"/>
            <a:t>Changes in appetite, energy, and activity levels</a:t>
          </a:r>
          <a:endParaRPr lang="en-US" sz="1500" kern="1200" dirty="0"/>
        </a:p>
      </dsp:txBody>
      <dsp:txXfrm>
        <a:off x="4071377" y="4443373"/>
        <a:ext cx="2114498" cy="12686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9DD0F8-33AF-46C0-83E7-471521A1EE21}" type="datetimeFigureOut">
              <a:rPr lang="en-US" smtClean="0"/>
              <a:pPr/>
              <a:t>11/18/2020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00D45B-F371-424B-9087-E87EA934A306}" type="slidenum">
              <a:rPr lang="en-US" smtClean="0"/>
              <a:pPr/>
              <a:t>‹#›</a:t>
            </a:fld>
            <a:endParaRPr lang="en-US" dirty="0"/>
          </a:p>
        </p:txBody>
      </p:sp>
    </p:spTree>
    <p:extLst>
      <p:ext uri="{BB962C8B-B14F-4D97-AF65-F5344CB8AC3E}">
        <p14:creationId xmlns:p14="http://schemas.microsoft.com/office/powerpoint/2010/main" val="1416588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Segoe UI" pitchFamily="34" charset="0"/>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Segoe UI" pitchFamily="34" charset="0"/>
                <a:cs typeface="+mn-cs"/>
              </a:defRPr>
            </a:lvl1pPr>
          </a:lstStyle>
          <a:p>
            <a:pPr>
              <a:defRPr/>
            </a:pPr>
            <a:fld id="{64A8FEDE-4F86-4977-9BE3-60DB49C45C8C}" type="datetimeFigureOut">
              <a:rPr lang="en-US" smtClean="0"/>
              <a:pPr>
                <a:defRPr/>
              </a:pPr>
              <a:t>11/18/2020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Segoe UI"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Segoe UI" pitchFamily="34" charset="0"/>
                <a:cs typeface="+mn-cs"/>
              </a:defRPr>
            </a:lvl1pPr>
          </a:lstStyle>
          <a:p>
            <a:pPr>
              <a:defRPr/>
            </a:pPr>
            <a:fld id="{D8833439-D7E6-4DC1-A886-DD276C1C25A7}" type="slidenum">
              <a:rPr lang="en-US" smtClean="0"/>
              <a:pPr>
                <a:defRPr/>
              </a:pPr>
              <a:t>‹#›</a:t>
            </a:fld>
            <a:endParaRPr lang="en-US" dirty="0"/>
          </a:p>
        </p:txBody>
      </p:sp>
    </p:spTree>
    <p:extLst>
      <p:ext uri="{BB962C8B-B14F-4D97-AF65-F5344CB8AC3E}">
        <p14:creationId xmlns:p14="http://schemas.microsoft.com/office/powerpoint/2010/main" val="284505869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egoe UI" pitchFamily="34" charset="0"/>
        <a:ea typeface="+mn-ea"/>
        <a:cs typeface="+mn-cs"/>
      </a:defRPr>
    </a:lvl1pPr>
    <a:lvl2pPr marL="457200" algn="l" rtl="0" fontAlgn="base">
      <a:spcBef>
        <a:spcPct val="30000"/>
      </a:spcBef>
      <a:spcAft>
        <a:spcPct val="0"/>
      </a:spcAft>
      <a:defRPr sz="1200" kern="1200">
        <a:solidFill>
          <a:schemeClr val="tx1"/>
        </a:solidFill>
        <a:latin typeface="Segoe UI" pitchFamily="34" charset="0"/>
        <a:ea typeface="+mn-ea"/>
        <a:cs typeface="+mn-cs"/>
      </a:defRPr>
    </a:lvl2pPr>
    <a:lvl3pPr marL="914400" algn="l" rtl="0" fontAlgn="base">
      <a:spcBef>
        <a:spcPct val="30000"/>
      </a:spcBef>
      <a:spcAft>
        <a:spcPct val="0"/>
      </a:spcAft>
      <a:defRPr sz="1200" kern="1200">
        <a:solidFill>
          <a:schemeClr val="tx1"/>
        </a:solidFill>
        <a:latin typeface="Segoe UI" pitchFamily="34" charset="0"/>
        <a:ea typeface="+mn-ea"/>
        <a:cs typeface="+mn-cs"/>
      </a:defRPr>
    </a:lvl3pPr>
    <a:lvl4pPr marL="1371600" algn="l" rtl="0" fontAlgn="base">
      <a:spcBef>
        <a:spcPct val="30000"/>
      </a:spcBef>
      <a:spcAft>
        <a:spcPct val="0"/>
      </a:spcAft>
      <a:defRPr sz="1200" kern="1200">
        <a:solidFill>
          <a:schemeClr val="tx1"/>
        </a:solidFill>
        <a:latin typeface="Segoe UI" pitchFamily="34" charset="0"/>
        <a:ea typeface="+mn-ea"/>
        <a:cs typeface="+mn-cs"/>
      </a:defRPr>
    </a:lvl4pPr>
    <a:lvl5pPr marL="1828800" algn="l" rtl="0" fontAlgn="base">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velopingchild.harvard.edu/resources/how-to-help-families-and-staff-build-resilience-during-the-covid-19-outbreak/"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velopingchild.harvard.edu/resources/how-to-help-families-and-staff-build-resilience-during-the-covid-19-outbrea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emergency.cdc.gov/coping/selfcare.as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dc.gov/coronavirus/2019-ncov/community/mental-health-non-healthcare.html"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mergency.cdc.gov/coping/selfcare.asp"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naeyc.org/resources/pubs/yc/jul2020/preventing-compassion-fatigue" TargetMode="External"/><Relationship Id="rId4" Type="http://schemas.openxmlformats.org/officeDocument/2006/relationships/hyperlink" Target="https://www.cdc.gov/coronavirus/2019-ncov/community/mental-health-non-healthcar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tools.cdc.gov/podcasts/media/mp4/CopingTraumaticEvents_Pod.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evelopingchild.harvard.edu/resources/how-to-help-families-and-staff-build-resilience-during-the-covid-19-outbreak/"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velopingchild.harvard.edu/science/key-concepts/resilienc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developingchild.harvard.edu/resources/how-to-help-families-and-staff-build-resilience-during-the-covid-19-outbreak/"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ingchild.harvard.edu/resources/how-to-help-families-and-staff-build-resilience-during-the-covid-19-outbrea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3 mins.</a:t>
            </a:r>
          </a:p>
          <a:p>
            <a:endParaRPr lang="en-US" dirty="0"/>
          </a:p>
          <a:p>
            <a:r>
              <a:rPr lang="en-US" dirty="0"/>
              <a:t>Direct participants to complete their Do Now independently. Jot down ideas in their notes for now.</a:t>
            </a:r>
          </a:p>
        </p:txBody>
      </p:sp>
    </p:spTree>
    <p:extLst>
      <p:ext uri="{BB962C8B-B14F-4D97-AF65-F5344CB8AC3E}">
        <p14:creationId xmlns:p14="http://schemas.microsoft.com/office/powerpoint/2010/main" val="4265441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a:solidFill>
                  <a:schemeClr val="tx1"/>
                </a:solidFill>
                <a:effectLst/>
                <a:latin typeface="Segoe UI" pitchFamily="34" charset="0"/>
                <a:ea typeface="+mn-ea"/>
                <a:cs typeface="+mn-cs"/>
              </a:rPr>
              <a:t>2 minutes</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We can add to the positive side of the resilience scale by piling on positive experiences—especially through </a:t>
            </a:r>
            <a:r>
              <a:rPr lang="en-US" sz="1200" b="1" i="0" kern="1200" dirty="0">
                <a:solidFill>
                  <a:schemeClr val="tx1"/>
                </a:solidFill>
                <a:effectLst/>
                <a:latin typeface="Segoe UI" pitchFamily="34" charset="0"/>
                <a:ea typeface="+mn-ea"/>
                <a:cs typeface="+mn-cs"/>
              </a:rPr>
              <a:t>responsive relationships</a:t>
            </a:r>
            <a:r>
              <a:rPr lang="en-US" sz="1200" b="0" i="0" kern="1200" dirty="0">
                <a:solidFill>
                  <a:schemeClr val="tx1"/>
                </a:solidFill>
                <a:effectLst/>
                <a:latin typeface="Segoe UI" pitchFamily="34" charset="0"/>
                <a:ea typeface="+mn-ea"/>
                <a:cs typeface="+mn-cs"/>
              </a:rPr>
              <a:t>. The one thing that most children who develop resilience have in common is a stable, committed relationship with a supportive parent, caregiver, or other adult. Adults need those supportive relationships, too!</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If you work with families, you’ve likely already found new ways to check in with them while in-person visits aren’t possible—via phone calls or video chats, for example. The limitations of these alternatives may be a little frustrating, but </a:t>
            </a:r>
            <a:r>
              <a:rPr lang="en-US" sz="1200" b="1" i="0" kern="1200" dirty="0">
                <a:solidFill>
                  <a:schemeClr val="tx1"/>
                </a:solidFill>
                <a:effectLst/>
                <a:latin typeface="Segoe UI" pitchFamily="34" charset="0"/>
                <a:ea typeface="+mn-ea"/>
                <a:cs typeface="+mn-cs"/>
              </a:rPr>
              <a:t>remember that you’re not just checking in; you’re also providing parents with time to engage in a responsive relationship</a:t>
            </a:r>
            <a:r>
              <a:rPr lang="en-US" sz="1200" b="0" i="0" kern="1200" dirty="0">
                <a:solidFill>
                  <a:schemeClr val="tx1"/>
                </a:solidFill>
                <a:effectLst/>
                <a:latin typeface="Segoe UI" pitchFamily="34" charset="0"/>
                <a:ea typeface="+mn-ea"/>
                <a:cs typeface="+mn-cs"/>
              </a:rPr>
              <a:t> with a trusted adult during a time of physical isolation.</a:t>
            </a:r>
          </a:p>
          <a:p>
            <a:r>
              <a:rPr lang="en-US" sz="1200" b="1" i="0" kern="1200" dirty="0">
                <a:solidFill>
                  <a:schemeClr val="tx1"/>
                </a:solidFill>
                <a:effectLst/>
                <a:latin typeface="Segoe UI" pitchFamily="34" charset="0"/>
                <a:ea typeface="+mn-ea"/>
                <a:cs typeface="+mn-cs"/>
              </a:rPr>
              <a:t>Maintain and encourage connections with family and friends.</a:t>
            </a:r>
            <a:r>
              <a:rPr lang="en-US" sz="1200" b="0" i="0" kern="1200" dirty="0">
                <a:solidFill>
                  <a:schemeClr val="tx1"/>
                </a:solidFill>
                <a:effectLst/>
                <a:latin typeface="Segoe UI" pitchFamily="34" charset="0"/>
                <a:ea typeface="+mn-ea"/>
                <a:cs typeface="+mn-cs"/>
              </a:rPr>
              <a:t> Even though we’re all required to maintain physical distance, it’s important to call, video chat, email, or write letters to the people we care about to engage in responsive interactions, protect our emotional well-being, and manage the stress of living through this challenging time. (And, please access outside help and resources if you or someone else needs it.)</a:t>
            </a:r>
          </a:p>
          <a:p>
            <a:r>
              <a:rPr lang="en-US" sz="1200" b="0" i="0" kern="1200" dirty="0">
                <a:solidFill>
                  <a:schemeClr val="tx1"/>
                </a:solidFill>
                <a:effectLst/>
                <a:latin typeface="Segoe UI" pitchFamily="34" charset="0"/>
                <a:ea typeface="+mn-ea"/>
                <a:cs typeface="+mn-cs"/>
              </a:rPr>
              <a:t>Children’s development doesn’t pause during a crisis—and supporting that development and building resilience doesn’t have to take a lot of extra time or effort. </a:t>
            </a:r>
            <a:r>
              <a:rPr lang="en-US" sz="1200" b="1" i="0" kern="1200" dirty="0">
                <a:solidFill>
                  <a:schemeClr val="tx1"/>
                </a:solidFill>
                <a:effectLst/>
                <a:latin typeface="Segoe UI" pitchFamily="34" charset="0"/>
                <a:ea typeface="+mn-ea"/>
                <a:cs typeface="+mn-cs"/>
              </a:rPr>
              <a:t>Back-and-forth “serve and return” interactions are simple and free, and you can do them during ordinary moments throughout the day.</a:t>
            </a:r>
            <a:r>
              <a:rPr lang="en-US" sz="1200" b="0" i="0" kern="1200" dirty="0">
                <a:solidFill>
                  <a:schemeClr val="tx1"/>
                </a:solidFill>
                <a:effectLst/>
                <a:latin typeface="Segoe UI" pitchFamily="34" charset="0"/>
                <a:ea typeface="+mn-ea"/>
                <a:cs typeface="+mn-cs"/>
              </a:rPr>
              <a:t> If your baby makes a coo or gurgle during a diaper change, make a sound back. If your toddler points to something, point at it too and say what the object is. Playing with a child is a great way to engage in serve and return—and relieve some stress for all! </a:t>
            </a:r>
          </a:p>
          <a:p>
            <a:endParaRPr lang="en-US" sz="1200" b="0" i="0" kern="1200" dirty="0">
              <a:solidFill>
                <a:schemeClr val="tx1"/>
              </a:solidFill>
              <a:effectLst/>
              <a:latin typeface="Segoe UI" pitchFamily="34" charset="0"/>
              <a:ea typeface="+mn-ea"/>
              <a:cs typeface="+mn-cs"/>
            </a:endParaRPr>
          </a:p>
          <a:p>
            <a:r>
              <a:rPr lang="en-US" dirty="0">
                <a:hlinkClick r:id="rId3"/>
              </a:rPr>
              <a:t>https://developingchild.harvard.edu/resources/how-to-help-families-and-staff-build-resilience-during-the-covid-19-outbreak/</a:t>
            </a:r>
            <a:endParaRPr lang="en-US" sz="1200" b="0" i="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10</a:t>
            </a:fld>
            <a:endParaRPr lang="en-US" dirty="0"/>
          </a:p>
        </p:txBody>
      </p:sp>
    </p:spTree>
    <p:extLst>
      <p:ext uri="{BB962C8B-B14F-4D97-AF65-F5344CB8AC3E}">
        <p14:creationId xmlns:p14="http://schemas.microsoft.com/office/powerpoint/2010/main" val="269979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kern="1200" dirty="0">
                <a:solidFill>
                  <a:schemeClr val="tx1"/>
                </a:solidFill>
                <a:effectLst/>
                <a:latin typeface="Segoe UI" pitchFamily="34" charset="0"/>
                <a:ea typeface="+mn-ea"/>
                <a:cs typeface="+mn-cs"/>
              </a:rPr>
              <a:t>2 minutes</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We can make it easier for a scale to tip toward positive outcomes by </a:t>
            </a:r>
            <a:r>
              <a:rPr lang="en-US" sz="1200" b="1" i="0" kern="1200" dirty="0">
                <a:solidFill>
                  <a:schemeClr val="tx1"/>
                </a:solidFill>
                <a:effectLst/>
                <a:latin typeface="Segoe UI" pitchFamily="34" charset="0"/>
                <a:ea typeface="+mn-ea"/>
                <a:cs typeface="+mn-cs"/>
              </a:rPr>
              <a:t>strengthening core life skills. </a:t>
            </a:r>
            <a:r>
              <a:rPr lang="en-US" sz="1200" b="0" i="0" kern="1200" dirty="0">
                <a:solidFill>
                  <a:schemeClr val="tx1"/>
                </a:solidFill>
                <a:effectLst/>
                <a:latin typeface="Segoe UI" pitchFamily="34" charset="0"/>
                <a:ea typeface="+mn-ea"/>
                <a:cs typeface="+mn-cs"/>
              </a:rPr>
              <a:t>All of us need executive function and self-regulation skills to manage daily life, but stress makes it more difficult to use the skills we have. During the COVID-19 pandemic, we need these core life skills for things like planning less frequent trips to the grocery store or market, filling out forms for relief funds or loans, navigating support programs, and for managing work, home, and caring for children. Adults can strengthen these skills with small but helpful supports, like:</a:t>
            </a:r>
          </a:p>
          <a:p>
            <a:r>
              <a:rPr lang="en-US" sz="1200" b="0" i="0" kern="1200" dirty="0">
                <a:solidFill>
                  <a:schemeClr val="tx1"/>
                </a:solidFill>
                <a:effectLst/>
                <a:latin typeface="Segoe UI" pitchFamily="34" charset="0"/>
                <a:ea typeface="+mn-ea"/>
                <a:cs typeface="+mn-cs"/>
              </a:rPr>
              <a:t>Sending or signing up for text reminders of important appointments</a:t>
            </a:r>
          </a:p>
          <a:p>
            <a:r>
              <a:rPr lang="en-US" sz="1200" b="0" i="0" kern="1200" dirty="0">
                <a:solidFill>
                  <a:schemeClr val="tx1"/>
                </a:solidFill>
                <a:effectLst/>
                <a:latin typeface="Segoe UI" pitchFamily="34" charset="0"/>
                <a:ea typeface="+mn-ea"/>
                <a:cs typeface="+mn-cs"/>
              </a:rPr>
              <a:t>Using tools such as grocery list apps, menu planners, and daily schedules (and posting them for the whole family to see)</a:t>
            </a:r>
          </a:p>
          <a:p>
            <a:r>
              <a:rPr lang="en-US" sz="1200" b="0" i="0" kern="1200" dirty="0">
                <a:solidFill>
                  <a:schemeClr val="tx1"/>
                </a:solidFill>
                <a:effectLst/>
                <a:latin typeface="Segoe UI" pitchFamily="34" charset="0"/>
                <a:ea typeface="+mn-ea"/>
                <a:cs typeface="+mn-cs"/>
              </a:rPr>
              <a:t>Creating step-by-step checklists for accessing relief funds and filling out important applications</a:t>
            </a:r>
          </a:p>
          <a:p>
            <a:r>
              <a:rPr lang="en-US" sz="1200" b="0" i="0" kern="1200" dirty="0">
                <a:solidFill>
                  <a:schemeClr val="tx1"/>
                </a:solidFill>
                <a:effectLst/>
                <a:latin typeface="Segoe UI" pitchFamily="34" charset="0"/>
                <a:ea typeface="+mn-ea"/>
                <a:cs typeface="+mn-cs"/>
              </a:rPr>
              <a:t>During a crisis like the COVID-19 outbreak, families need their immediate, basic needs met before they can focus on anything else. But, when the crisis is over, longer-term programs that support adults and children in building and practicing their core life skills will again be necessary and effective.</a:t>
            </a:r>
          </a:p>
          <a:p>
            <a:endParaRPr lang="en-US" sz="1200" b="0" i="0" kern="1200" dirty="0">
              <a:solidFill>
                <a:schemeClr val="tx1"/>
              </a:solidFill>
              <a:effectLst/>
              <a:latin typeface="Segoe UI" pitchFamily="34" charset="0"/>
              <a:ea typeface="+mn-ea"/>
              <a:cs typeface="+mn-cs"/>
            </a:endParaRPr>
          </a:p>
          <a:p>
            <a:r>
              <a:rPr lang="en-US" dirty="0">
                <a:hlinkClick r:id="rId3"/>
              </a:rPr>
              <a:t>https://developingchild.harvard.edu/resources/how-to-help-families-and-staff-build-resilience-during-the-covid-19-outbreak/</a:t>
            </a:r>
            <a:endParaRPr lang="en-US" sz="1200" b="0" i="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11</a:t>
            </a:fld>
            <a:endParaRPr lang="en-US" dirty="0"/>
          </a:p>
        </p:txBody>
      </p:sp>
    </p:spTree>
    <p:extLst>
      <p:ext uri="{BB962C8B-B14F-4D97-AF65-F5344CB8AC3E}">
        <p14:creationId xmlns:p14="http://schemas.microsoft.com/office/powerpoint/2010/main" val="1390385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3 mins.</a:t>
            </a:r>
          </a:p>
          <a:p>
            <a:r>
              <a:rPr lang="en-US" dirty="0"/>
              <a:t>Independent reflection</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12</a:t>
            </a:fld>
            <a:endParaRPr lang="en-US" dirty="0"/>
          </a:p>
        </p:txBody>
      </p:sp>
    </p:spTree>
    <p:extLst>
      <p:ext uri="{BB962C8B-B14F-4D97-AF65-F5344CB8AC3E}">
        <p14:creationId xmlns:p14="http://schemas.microsoft.com/office/powerpoint/2010/main" val="4235485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13</a:t>
            </a:fld>
            <a:endParaRPr lang="en-US" dirty="0">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701863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3 minutes</a:t>
            </a:r>
          </a:p>
          <a:p>
            <a:endParaRPr lang="en-US" dirty="0"/>
          </a:p>
          <a:p>
            <a:r>
              <a:rPr lang="en-US" sz="1200" b="0" i="0" kern="1200" dirty="0">
                <a:solidFill>
                  <a:schemeClr val="tx1"/>
                </a:solidFill>
                <a:effectLst/>
                <a:latin typeface="Segoe UI" pitchFamily="34" charset="0"/>
                <a:ea typeface="+mn-ea"/>
                <a:cs typeface="+mn-cs"/>
              </a:rPr>
              <a:t>Being an early childhood educator can be both physically and mentally exhausting. Young children are whirlwinds of energy, exploring, experimenting, and making discoveries. They depend on you to put them first, meet their needs and help them attain their aspirations. At the same time, they bring joy as you see them mastering tasks, learning new concepts, and appreciating you for being such an important part of their lives. But there is no denying that they can drain you of energy and leave you feeling spent.</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When you add trauma to the situation, the chances that you will sometimes feel overwhelmed and find it difficult to go on increase dramatically. Children who have experienced trauma often respond to it in ways that test your patience and push you to the limit. Children who are in survival mode can be aggressive, rude, uncooperative, and inattentive. And until you are able to help children feel calm and safe and learn to self-regulate, you cannot focus on other kinds of learning.</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If you have endured the same traumatic experiences as the children—a natural disaster, school violence, or a national crisis such as the COVID-19 pandemic—you share similar fight-flight-freeze responses in your life. You may be dealing with issues like the loss of personal property or you may even be grieving the death or injury of a loved one.</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In addition, like a number of early childhood educators, you may also be a survivor of your own childhood traumas, which may or may not have been resolved. Hearing of children’s experiences and fears can bring back unhappy memories that temporarily paralyze or haunt you.</a:t>
            </a:r>
          </a:p>
          <a:p>
            <a:endParaRPr lang="en-US" dirty="0"/>
          </a:p>
          <a:p>
            <a:endParaRPr lang="en-US" dirty="0"/>
          </a:p>
          <a:p>
            <a:r>
              <a:rPr lang="en-US" dirty="0">
                <a:hlinkClick r:id="rId3"/>
              </a:rPr>
              <a:t>https://emergency.cdc.gov/coping/selfcare.asp</a:t>
            </a:r>
            <a:endParaRPr lang="en-US" dirty="0"/>
          </a:p>
          <a:p>
            <a:endParaRPr lang="en-US" dirty="0"/>
          </a:p>
          <a:p>
            <a:r>
              <a:rPr lang="en-US" dirty="0">
                <a:hlinkClick r:id="rId4"/>
              </a:rPr>
              <a:t>https://www.cdc.gov/coronavirus/2019-ncov/community/mental-health-non-healthcare.html</a:t>
            </a:r>
            <a:endParaRPr lang="en-US" dirty="0"/>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14</a:t>
            </a:fld>
            <a:endParaRPr lang="en-US" dirty="0"/>
          </a:p>
        </p:txBody>
      </p:sp>
    </p:spTree>
    <p:extLst>
      <p:ext uri="{BB962C8B-B14F-4D97-AF65-F5344CB8AC3E}">
        <p14:creationId xmlns:p14="http://schemas.microsoft.com/office/powerpoint/2010/main" val="2500640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mins</a:t>
            </a:r>
          </a:p>
          <a:p>
            <a:endParaRPr lang="en-US" dirty="0"/>
          </a:p>
          <a:p>
            <a:r>
              <a:rPr lang="en-US" dirty="0"/>
              <a:t>Support yourself and your colleagues in practicing self-care. </a:t>
            </a:r>
            <a:r>
              <a:rPr lang="en-US" sz="1200" b="0" i="0" kern="1200" dirty="0">
                <a:solidFill>
                  <a:schemeClr val="tx1"/>
                </a:solidFill>
                <a:effectLst/>
                <a:latin typeface="Segoe UI" pitchFamily="34" charset="0"/>
                <a:ea typeface="+mn-ea"/>
                <a:cs typeface="+mn-cs"/>
              </a:rPr>
              <a:t>Regularly using the ideas suggested here will help you and your staff heal from secondary stress and fortify you for the future.</a:t>
            </a:r>
          </a:p>
          <a:p>
            <a:endParaRPr lang="en-US" sz="1200" b="0" i="0" kern="1200" dirty="0">
              <a:solidFill>
                <a:schemeClr val="tx1"/>
              </a:solidFill>
              <a:effectLst/>
              <a:latin typeface="Segoe UI" pitchFamily="34" charset="0"/>
              <a:ea typeface="+mn-ea"/>
              <a:cs typeface="+mn-cs"/>
            </a:endParaRPr>
          </a:p>
          <a:p>
            <a:r>
              <a:rPr lang="en-US" dirty="0">
                <a:hlinkClick r:id="rId3"/>
              </a:rPr>
              <a:t>https://emergency.cdc.gov/coping/selfcare.asp</a:t>
            </a:r>
            <a:endParaRPr lang="en-US" dirty="0"/>
          </a:p>
          <a:p>
            <a:endParaRPr lang="en-US" dirty="0"/>
          </a:p>
          <a:p>
            <a:r>
              <a:rPr lang="en-US" dirty="0">
                <a:hlinkClick r:id="rId4"/>
              </a:rPr>
              <a:t>https://www.cdc.gov/coronavirus/2019-ncov/community/mental-health-non-healthcare.html</a:t>
            </a:r>
            <a:endParaRPr lang="en-US" dirty="0"/>
          </a:p>
          <a:p>
            <a:endParaRPr lang="en-US" sz="1200" b="0" i="0" kern="1200" dirty="0">
              <a:solidFill>
                <a:schemeClr val="tx1"/>
              </a:solidFill>
              <a:effectLst/>
              <a:latin typeface="Segoe UI" pitchFamily="34" charset="0"/>
              <a:ea typeface="+mn-ea"/>
              <a:cs typeface="+mn-cs"/>
            </a:endParaRPr>
          </a:p>
          <a:p>
            <a:r>
              <a:rPr lang="en-US" dirty="0">
                <a:hlinkClick r:id="rId5"/>
              </a:rPr>
              <a:t>https://www.naeyc.org/resources/pubs/yc/jul2020/preventing-compassion-fatigue</a:t>
            </a:r>
            <a:endParaRPr lang="en-US" sz="1200" b="0" i="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15</a:t>
            </a:fld>
            <a:endParaRPr lang="en-US" dirty="0"/>
          </a:p>
        </p:txBody>
      </p:sp>
    </p:spTree>
    <p:extLst>
      <p:ext uri="{BB962C8B-B14F-4D97-AF65-F5344CB8AC3E}">
        <p14:creationId xmlns:p14="http://schemas.microsoft.com/office/powerpoint/2010/main" val="1057153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16</a:t>
            </a:fld>
            <a:endParaRPr lang="en-US" dirty="0">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baseline="0" dirty="0"/>
          </a:p>
        </p:txBody>
      </p:sp>
    </p:spTree>
    <p:extLst>
      <p:ext uri="{BB962C8B-B14F-4D97-AF65-F5344CB8AC3E}">
        <p14:creationId xmlns:p14="http://schemas.microsoft.com/office/powerpoint/2010/main" val="772662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minutes</a:t>
            </a: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17</a:t>
            </a:fld>
            <a:endParaRPr lang="en-US" dirty="0"/>
          </a:p>
        </p:txBody>
      </p:sp>
    </p:spTree>
    <p:extLst>
      <p:ext uri="{BB962C8B-B14F-4D97-AF65-F5344CB8AC3E}">
        <p14:creationId xmlns:p14="http://schemas.microsoft.com/office/powerpoint/2010/main" val="119288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minute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3761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endParaRPr lang="en-US" dirty="0"/>
          </a:p>
          <a:p>
            <a:r>
              <a:rPr lang="en-US" dirty="0"/>
              <a:t>Review</a:t>
            </a:r>
            <a:r>
              <a:rPr lang="en-US" baseline="0" dirty="0"/>
              <a:t> the objectives and make additional connections about how today’s session will help participants in their schools and centers. </a:t>
            </a:r>
          </a:p>
          <a:p>
            <a:r>
              <a:rPr lang="en-US" b="1" baseline="0" dirty="0"/>
              <a:t>COLD CALL </a:t>
            </a:r>
            <a:r>
              <a:rPr lang="en-US" baseline="0" dirty="0"/>
              <a:t>participants to read each of the objectives aloud.</a:t>
            </a:r>
            <a:endParaRPr lang="en-US" dirty="0"/>
          </a:p>
        </p:txBody>
      </p:sp>
      <p:sp>
        <p:nvSpPr>
          <p:cNvPr id="4" name="Slide Number Placeholder 3"/>
          <p:cNvSpPr>
            <a:spLocks noGrp="1"/>
          </p:cNvSpPr>
          <p:nvPr>
            <p:ph type="sldNum" sz="quarter" idx="10"/>
          </p:nvPr>
        </p:nvSpPr>
        <p:spPr/>
        <p:txBody>
          <a:bodyPr/>
          <a:lstStyle/>
          <a:p>
            <a:pPr>
              <a:defRPr/>
            </a:pPr>
            <a:fld id="{D8833439-D7E6-4DC1-A886-DD276C1C25A7}" type="slidenum">
              <a:rPr lang="en-US" smtClean="0"/>
              <a:pPr>
                <a:defRPr/>
              </a:pPr>
              <a:t>3</a:t>
            </a:fld>
            <a:endParaRPr lang="en-US" dirty="0"/>
          </a:p>
        </p:txBody>
      </p:sp>
    </p:spTree>
    <p:extLst>
      <p:ext uri="{BB962C8B-B14F-4D97-AF65-F5344CB8AC3E}">
        <p14:creationId xmlns:p14="http://schemas.microsoft.com/office/powerpoint/2010/main" val="3407195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4</a:t>
            </a:fld>
            <a:endParaRPr lang="en-US" dirty="0">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minute</a:t>
            </a:r>
          </a:p>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2264033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4 mins.</a:t>
            </a:r>
          </a:p>
          <a:p>
            <a:endParaRPr lang="en-US" dirty="0"/>
          </a:p>
          <a:p>
            <a:r>
              <a:rPr lang="en-US" dirty="0"/>
              <a:t>Whole group discussion</a:t>
            </a:r>
          </a:p>
        </p:txBody>
      </p:sp>
    </p:spTree>
    <p:extLst>
      <p:ext uri="{BB962C8B-B14F-4D97-AF65-F5344CB8AC3E}">
        <p14:creationId xmlns:p14="http://schemas.microsoft.com/office/powerpoint/2010/main" val="267157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9FDFC-FEB1-4AF5-9288-F78087EB08A2}" type="slidenum">
              <a:rPr lang="en-US">
                <a:cs typeface="Arial" pitchFamily="34" charset="0"/>
              </a:rPr>
              <a:pPr fontAlgn="base">
                <a:spcBef>
                  <a:spcPct val="0"/>
                </a:spcBef>
                <a:spcAft>
                  <a:spcPct val="0"/>
                </a:spcAft>
              </a:pPr>
              <a:t>6</a:t>
            </a:fld>
            <a:endParaRPr lang="en-US" dirty="0">
              <a:cs typeface="Arial" pitchFamily="34" charset="0"/>
            </a:endParaRPr>
          </a:p>
        </p:txBody>
      </p:sp>
      <p:sp>
        <p:nvSpPr>
          <p:cNvPr id="1157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57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1 minute</a:t>
            </a:r>
          </a:p>
          <a:p>
            <a:pPr>
              <a:spcBef>
                <a:spcPct val="0"/>
              </a:spcBef>
            </a:pPr>
            <a:endParaRPr lang="en-US" dirty="0"/>
          </a:p>
          <a:p>
            <a:pPr>
              <a:spcBef>
                <a:spcPct val="0"/>
              </a:spcBef>
            </a:pPr>
            <a:r>
              <a:rPr lang="en-US" dirty="0"/>
              <a:t>Provide an overview</a:t>
            </a:r>
            <a:r>
              <a:rPr lang="en-US" baseline="0" dirty="0"/>
              <a:t> of the agenda, describing how you will meet the session objectives over the course of the session.</a:t>
            </a:r>
          </a:p>
          <a:p>
            <a:pPr>
              <a:spcBef>
                <a:spcPct val="0"/>
              </a:spcBef>
            </a:pPr>
            <a:endParaRPr lang="en-US" baseline="0" dirty="0"/>
          </a:p>
        </p:txBody>
      </p:sp>
    </p:spTree>
    <p:extLst>
      <p:ext uri="{BB962C8B-B14F-4D97-AF65-F5344CB8AC3E}">
        <p14:creationId xmlns:p14="http://schemas.microsoft.com/office/powerpoint/2010/main" val="4034776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dirty="0"/>
              <a:t>3 minutes</a:t>
            </a:r>
          </a:p>
          <a:p>
            <a:endParaRPr lang="en-US" dirty="0"/>
          </a:p>
          <a:p>
            <a:r>
              <a:rPr lang="en-US" dirty="0"/>
              <a:t>Play podcast (2 mins): </a:t>
            </a:r>
            <a:r>
              <a:rPr lang="en-US" dirty="0">
                <a:hlinkClick r:id="rId3"/>
              </a:rPr>
              <a:t>https://tools.cdc.gov/podcasts/media/mp4/CopingTraumaticEvents_Pod.mp4</a:t>
            </a:r>
            <a:endParaRPr lang="en-US" dirty="0"/>
          </a:p>
          <a:p>
            <a:endParaRPr lang="en-US" dirty="0"/>
          </a:p>
          <a:p>
            <a:r>
              <a:rPr lang="en-US" sz="1200" b="0" i="0" kern="1200" dirty="0">
                <a:solidFill>
                  <a:schemeClr val="tx1"/>
                </a:solidFill>
                <a:effectLst/>
                <a:latin typeface="Segoe UI" pitchFamily="34" charset="0"/>
                <a:ea typeface="+mn-ea"/>
                <a:cs typeface="+mn-cs"/>
              </a:rPr>
              <a:t>Supporting children who have experienced trauma and loss can be emotionally exhausting. Young children may not filter graphic details of their traumatic experiences and their expressions of grief can be particularly poignant. The empathy and genuine concern of early childhood educators may lead them to be more likely to experience vicarious traumatization or compassion fatigue. Early childhood educators often live in the same community as the children they care for and may be equally or more personally impacted by the crisis than the children. </a:t>
            </a:r>
          </a:p>
          <a:p>
            <a:endParaRPr lang="en-US" sz="1200" b="0" i="0" kern="1200" dirty="0">
              <a:solidFill>
                <a:schemeClr val="tx1"/>
              </a:solidFill>
              <a:effectLst/>
              <a:latin typeface="Segoe UI" pitchFamily="34" charset="0"/>
              <a:ea typeface="+mn-ea"/>
              <a:cs typeface="+mn-cs"/>
            </a:endParaRPr>
          </a:p>
          <a:p>
            <a:r>
              <a:rPr lang="en-US" dirty="0">
                <a:hlinkClick r:id="rId4"/>
              </a:rPr>
              <a:t>https://developingchild.harvard.edu/resources/how-to-help-families-and-staff-build-resilience-during-the-covid-19-outbreak/</a:t>
            </a:r>
            <a:endParaRPr lang="en-US" dirty="0"/>
          </a:p>
        </p:txBody>
      </p:sp>
    </p:spTree>
    <p:extLst>
      <p:ext uri="{BB962C8B-B14F-4D97-AF65-F5344CB8AC3E}">
        <p14:creationId xmlns:p14="http://schemas.microsoft.com/office/powerpoint/2010/main" val="1814949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i="0" u="none" strike="noStrike" kern="1200" dirty="0">
                <a:solidFill>
                  <a:schemeClr val="tx1"/>
                </a:solidFill>
                <a:effectLst/>
                <a:latin typeface="Segoe UI" pitchFamily="34" charset="0"/>
                <a:ea typeface="+mn-ea"/>
                <a:cs typeface="+mn-cs"/>
                <a:hlinkClick r:id="rId3"/>
              </a:rPr>
              <a:t>2 mins</a:t>
            </a:r>
          </a:p>
          <a:p>
            <a:endParaRPr lang="en-US" sz="1200" b="1" i="0" u="none" strike="noStrike" kern="1200" dirty="0">
              <a:solidFill>
                <a:schemeClr val="tx1"/>
              </a:solidFill>
              <a:effectLst/>
              <a:latin typeface="Segoe UI" pitchFamily="34" charset="0"/>
              <a:ea typeface="+mn-ea"/>
              <a:cs typeface="+mn-cs"/>
              <a:hlinkClick r:id="rId3"/>
            </a:endParaRPr>
          </a:p>
          <a:p>
            <a:r>
              <a:rPr lang="en-US" sz="1200" b="1" i="0" u="none" strike="noStrike" kern="1200" dirty="0">
                <a:solidFill>
                  <a:schemeClr val="tx1"/>
                </a:solidFill>
                <a:effectLst/>
                <a:latin typeface="Segoe UI" pitchFamily="34" charset="0"/>
                <a:ea typeface="+mn-ea"/>
                <a:cs typeface="+mn-cs"/>
                <a:hlinkClick r:id="rId3"/>
              </a:rPr>
              <a:t>Resilience</a:t>
            </a:r>
            <a:r>
              <a:rPr lang="en-US" sz="1200" b="0" i="0" kern="1200" dirty="0">
                <a:solidFill>
                  <a:schemeClr val="tx1"/>
                </a:solidFill>
                <a:effectLst/>
                <a:latin typeface="Segoe UI" pitchFamily="34" charset="0"/>
                <a:ea typeface="+mn-ea"/>
                <a:cs typeface="+mn-cs"/>
              </a:rPr>
              <a:t> can help us get through and overcome hardship. But resilience is not something we’re born with—it’s built over time as the experiences we have interact with our unique, individual genetic makeup. That’s why we all respond to stress and adversity—like that from the COVID-19 pandemic—differently.</a:t>
            </a:r>
          </a:p>
          <a:p>
            <a:r>
              <a:rPr lang="en-US" sz="1200" b="0" i="0" kern="1200" dirty="0">
                <a:solidFill>
                  <a:schemeClr val="tx1"/>
                </a:solidFill>
                <a:effectLst/>
                <a:latin typeface="Segoe UI" pitchFamily="34" charset="0"/>
                <a:ea typeface="+mn-ea"/>
                <a:cs typeface="+mn-cs"/>
              </a:rPr>
              <a:t>Think of resilience as a seesaw or balance scale, where negative experiences tip the scale toward bad outcomes, and positive experiences tip it toward good outcomes. For some people during the COVID-19 outbreak, the resilience scale may look like this.</a:t>
            </a:r>
          </a:p>
          <a:p>
            <a:endParaRPr lang="en-US" sz="1200" b="0" i="0" kern="1200" dirty="0">
              <a:solidFill>
                <a:schemeClr val="tx1"/>
              </a:solidFill>
              <a:effectLst/>
              <a:latin typeface="Segoe UI" pitchFamily="34" charset="0"/>
              <a:ea typeface="+mn-ea"/>
              <a:cs typeface="+mn-cs"/>
            </a:endParaRPr>
          </a:p>
          <a:p>
            <a:r>
              <a:rPr lang="en-US" sz="1200" b="0" i="0" kern="1200" dirty="0">
                <a:solidFill>
                  <a:schemeClr val="tx1"/>
                </a:solidFill>
                <a:effectLst/>
                <a:latin typeface="Segoe UI" pitchFamily="34" charset="0"/>
                <a:ea typeface="+mn-ea"/>
                <a:cs typeface="+mn-cs"/>
              </a:rPr>
              <a:t>The point where the scale balances is called the “fulcrum,” and if it is more to one side or the other, it can make it harder or easier to tip the resilience scale to the positive. Everyone’s fulcrum is in a different spot—which explains why each person is different in how easily we can counterbalance hardships in life. The good news is that the fulcrum can be moved by developing a toolkit of skills you can use to adapt and find solutions. (More on that later.)</a:t>
            </a:r>
          </a:p>
          <a:p>
            <a:endParaRPr lang="en-US" dirty="0"/>
          </a:p>
          <a:p>
            <a:r>
              <a:rPr lang="en-US" dirty="0">
                <a:hlinkClick r:id="rId4"/>
              </a:rPr>
              <a:t>https://developingchild.harvard.edu/resources/how-to-help-families-and-staff-build-resilience-during-the-covid-19-outbreak/</a:t>
            </a:r>
            <a:endParaRPr lang="en-US" dirty="0"/>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8</a:t>
            </a:fld>
            <a:endParaRPr lang="en-US" dirty="0"/>
          </a:p>
        </p:txBody>
      </p:sp>
    </p:spTree>
    <p:extLst>
      <p:ext uri="{BB962C8B-B14F-4D97-AF65-F5344CB8AC3E}">
        <p14:creationId xmlns:p14="http://schemas.microsoft.com/office/powerpoint/2010/main" val="109346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1" i="0" kern="1200" dirty="0">
                <a:solidFill>
                  <a:schemeClr val="tx1"/>
                </a:solidFill>
                <a:effectLst/>
                <a:latin typeface="Segoe UI" pitchFamily="34" charset="0"/>
                <a:ea typeface="+mn-ea"/>
                <a:cs typeface="+mn-cs"/>
              </a:rPr>
              <a:t>2 minutes</a:t>
            </a:r>
          </a:p>
          <a:p>
            <a:endParaRPr lang="en-US" sz="1200" b="1" i="0" kern="1200" dirty="0">
              <a:solidFill>
                <a:schemeClr val="tx1"/>
              </a:solidFill>
              <a:effectLst/>
              <a:latin typeface="Segoe UI" pitchFamily="34" charset="0"/>
              <a:ea typeface="+mn-ea"/>
              <a:cs typeface="+mn-cs"/>
            </a:endParaRPr>
          </a:p>
          <a:p>
            <a:r>
              <a:rPr lang="en-US" sz="1200" b="1" i="0" kern="1200" dirty="0">
                <a:solidFill>
                  <a:schemeClr val="tx1"/>
                </a:solidFill>
                <a:effectLst/>
                <a:latin typeface="Segoe UI" pitchFamily="34" charset="0"/>
                <a:ea typeface="+mn-ea"/>
                <a:cs typeface="+mn-cs"/>
              </a:rPr>
              <a:t>So, what can we do to build up and strengthen resilience right now during the COVID-19 outbreak?</a:t>
            </a:r>
            <a:r>
              <a:rPr lang="en-US" sz="1200" b="0" i="0" kern="1200" dirty="0">
                <a:solidFill>
                  <a:schemeClr val="tx1"/>
                </a:solidFill>
                <a:effectLst/>
                <a:latin typeface="Segoe UI" pitchFamily="34" charset="0"/>
                <a:ea typeface="+mn-ea"/>
                <a:cs typeface="+mn-cs"/>
              </a:rPr>
              <a:t> And how can we build resilience to plan ahead for future times of crisis?</a:t>
            </a:r>
          </a:p>
          <a:p>
            <a:r>
              <a:rPr lang="en-US" sz="1200" b="0" i="0" kern="1200" dirty="0">
                <a:solidFill>
                  <a:schemeClr val="tx1"/>
                </a:solidFill>
                <a:effectLst/>
                <a:latin typeface="Segoe UI" pitchFamily="34" charset="0"/>
                <a:ea typeface="+mn-ea"/>
                <a:cs typeface="+mn-cs"/>
              </a:rPr>
              <a:t>The science of child development points to </a:t>
            </a:r>
            <a:r>
              <a:rPr lang="en-US" sz="1200" b="1" i="0" kern="1200" dirty="0">
                <a:solidFill>
                  <a:schemeClr val="tx1"/>
                </a:solidFill>
                <a:effectLst/>
                <a:latin typeface="Segoe UI" pitchFamily="34" charset="0"/>
                <a:ea typeface="+mn-ea"/>
                <a:cs typeface="+mn-cs"/>
              </a:rPr>
              <a:t>three ways</a:t>
            </a:r>
            <a:r>
              <a:rPr lang="en-US" sz="1200" b="0" i="0" kern="1200" dirty="0">
                <a:solidFill>
                  <a:schemeClr val="tx1"/>
                </a:solidFill>
                <a:effectLst/>
                <a:latin typeface="Segoe UI" pitchFamily="34" charset="0"/>
                <a:ea typeface="+mn-ea"/>
                <a:cs typeface="+mn-cs"/>
              </a:rPr>
              <a:t> we can affect experiences and the balance of the resilience scale:</a:t>
            </a:r>
          </a:p>
          <a:p>
            <a:endParaRPr lang="en-US" dirty="0"/>
          </a:p>
          <a:p>
            <a:r>
              <a:rPr lang="en-US" sz="1200" b="0" i="0" kern="1200" dirty="0">
                <a:solidFill>
                  <a:schemeClr val="tx1"/>
                </a:solidFill>
                <a:effectLst/>
                <a:latin typeface="Segoe UI" pitchFamily="34" charset="0"/>
                <a:ea typeface="+mn-ea"/>
                <a:cs typeface="+mn-cs"/>
              </a:rPr>
              <a:t>We can lighten the load on the negative side of the resilience scale by </a:t>
            </a:r>
            <a:r>
              <a:rPr lang="en-US" sz="1200" b="1" i="0" kern="1200" dirty="0">
                <a:solidFill>
                  <a:schemeClr val="tx1"/>
                </a:solidFill>
                <a:effectLst/>
                <a:latin typeface="Segoe UI" pitchFamily="34" charset="0"/>
                <a:ea typeface="+mn-ea"/>
                <a:cs typeface="+mn-cs"/>
              </a:rPr>
              <a:t>reducing sources of stress</a:t>
            </a:r>
            <a:r>
              <a:rPr lang="en-US" sz="1200" b="0" i="0" kern="1200" dirty="0">
                <a:solidFill>
                  <a:schemeClr val="tx1"/>
                </a:solidFill>
                <a:effectLst/>
                <a:latin typeface="Segoe UI" pitchFamily="34" charset="0"/>
                <a:ea typeface="+mn-ea"/>
                <a:cs typeface="+mn-cs"/>
              </a:rPr>
              <a:t> for families and program staff. Reducing sources of stress may include:</a:t>
            </a:r>
          </a:p>
          <a:p>
            <a:pPr marL="171450" indent="-171450">
              <a:buFont typeface="Arial" panose="020B0604020202020204" pitchFamily="34" charset="0"/>
              <a:buChar char="•"/>
            </a:pPr>
            <a:r>
              <a:rPr lang="en-US" sz="1200" b="0" i="0" kern="1200" dirty="0">
                <a:solidFill>
                  <a:schemeClr val="tx1"/>
                </a:solidFill>
                <a:effectLst/>
                <a:latin typeface="Segoe UI" pitchFamily="34" charset="0"/>
                <a:ea typeface="+mn-ea"/>
                <a:cs typeface="+mn-cs"/>
              </a:rPr>
              <a:t>Helping families </a:t>
            </a:r>
            <a:r>
              <a:rPr lang="en-US" sz="1200" b="1" i="0" kern="1200" dirty="0">
                <a:solidFill>
                  <a:schemeClr val="tx1"/>
                </a:solidFill>
                <a:effectLst/>
                <a:latin typeface="Segoe UI" pitchFamily="34" charset="0"/>
                <a:ea typeface="+mn-ea"/>
                <a:cs typeface="+mn-cs"/>
              </a:rPr>
              <a:t>meet basic needs like food, shelter, diapers, health care, child care, and internet access</a:t>
            </a:r>
            <a:r>
              <a:rPr lang="en-US" sz="1200" b="0" i="0" kern="1200" dirty="0">
                <a:solidFill>
                  <a:schemeClr val="tx1"/>
                </a:solidFill>
                <a:effectLst/>
                <a:latin typeface="Segoe UI" pitchFamily="34" charset="0"/>
                <a:ea typeface="+mn-ea"/>
                <a:cs typeface="+mn-cs"/>
              </a:rPr>
              <a:t> or connecting them with programs that can help</a:t>
            </a:r>
          </a:p>
          <a:p>
            <a:pPr marL="171450" indent="-171450">
              <a:buFont typeface="Arial" panose="020B0604020202020204" pitchFamily="34" charset="0"/>
              <a:buChar char="•"/>
            </a:pPr>
            <a:r>
              <a:rPr lang="en-US" sz="1200" b="0" i="0" kern="1200" dirty="0">
                <a:solidFill>
                  <a:schemeClr val="tx1"/>
                </a:solidFill>
                <a:effectLst/>
                <a:latin typeface="Segoe UI" pitchFamily="34" charset="0"/>
                <a:ea typeface="+mn-ea"/>
                <a:cs typeface="+mn-cs"/>
              </a:rPr>
              <a:t>Give </a:t>
            </a:r>
            <a:r>
              <a:rPr lang="en-US" sz="1200" b="1" i="0" kern="1200" dirty="0">
                <a:solidFill>
                  <a:schemeClr val="tx1"/>
                </a:solidFill>
                <a:effectLst/>
                <a:latin typeface="Segoe UI" pitchFamily="34" charset="0"/>
                <a:ea typeface="+mn-ea"/>
                <a:cs typeface="+mn-cs"/>
              </a:rPr>
              <a:t>teachers a break, </a:t>
            </a:r>
            <a:r>
              <a:rPr lang="en-US" sz="1200" b="0" i="0" kern="1200" dirty="0">
                <a:solidFill>
                  <a:schemeClr val="tx1"/>
                </a:solidFill>
                <a:effectLst/>
                <a:latin typeface="Segoe UI" pitchFamily="34" charset="0"/>
                <a:ea typeface="+mn-ea"/>
                <a:cs typeface="+mn-cs"/>
              </a:rPr>
              <a:t>even for a few minutes at a time</a:t>
            </a:r>
          </a:p>
          <a:p>
            <a:pPr marL="171450" indent="-171450">
              <a:buFont typeface="Arial" panose="020B0604020202020204" pitchFamily="34" charset="0"/>
              <a:buChar char="•"/>
            </a:pPr>
            <a:r>
              <a:rPr lang="en-US" sz="1200" b="1" i="0" kern="1200" dirty="0">
                <a:solidFill>
                  <a:schemeClr val="tx1"/>
                </a:solidFill>
                <a:effectLst/>
                <a:latin typeface="Segoe UI" pitchFamily="34" charset="0"/>
                <a:ea typeface="+mn-ea"/>
                <a:cs typeface="+mn-cs"/>
              </a:rPr>
              <a:t>Encouraging parents, program staff, and co-workers to practice self-care—</a:t>
            </a:r>
            <a:r>
              <a:rPr lang="en-US" sz="1200" b="0" i="0" kern="1200" dirty="0">
                <a:solidFill>
                  <a:schemeClr val="tx1"/>
                </a:solidFill>
                <a:effectLst/>
                <a:latin typeface="Segoe UI" pitchFamily="34" charset="0"/>
                <a:ea typeface="+mn-ea"/>
                <a:cs typeface="+mn-cs"/>
              </a:rPr>
              <a:t>even if it’s just taking a few minutes to themselves, going for a walk, or getting plenty of rest. Make sure staff are aware of and taking advantage of employee benefits such as employee assistance programs, mental health counseling, and paid time off.</a:t>
            </a:r>
          </a:p>
          <a:p>
            <a:endParaRPr lang="en-US" sz="1200" b="0" i="0" kern="1200" dirty="0">
              <a:solidFill>
                <a:schemeClr val="tx1"/>
              </a:solidFill>
              <a:effectLst/>
              <a:latin typeface="Segoe UI" pitchFamily="34" charset="0"/>
              <a:ea typeface="+mn-ea"/>
              <a:cs typeface="+mn-cs"/>
            </a:endParaRPr>
          </a:p>
          <a:p>
            <a:r>
              <a:rPr lang="en-US" dirty="0">
                <a:hlinkClick r:id="rId3"/>
              </a:rPr>
              <a:t>https://developingchild.harvard.edu/resources/how-to-help-families-and-staff-build-resilience-during-the-covid-19-outbreak/</a:t>
            </a:r>
            <a:endParaRPr lang="en-US" sz="1200" b="0" i="0" kern="1200" dirty="0">
              <a:solidFill>
                <a:schemeClr val="tx1"/>
              </a:solidFill>
              <a:effectLst/>
              <a:latin typeface="Segoe UI" pitchFamily="34" charset="0"/>
              <a:ea typeface="+mn-ea"/>
              <a:cs typeface="+mn-cs"/>
            </a:endParaRPr>
          </a:p>
        </p:txBody>
      </p:sp>
      <p:sp>
        <p:nvSpPr>
          <p:cNvPr id="4" name="Slide Number Placeholder 3"/>
          <p:cNvSpPr>
            <a:spLocks noGrp="1"/>
          </p:cNvSpPr>
          <p:nvPr>
            <p:ph type="sldNum" sz="quarter" idx="5"/>
          </p:nvPr>
        </p:nvSpPr>
        <p:spPr/>
        <p:txBody>
          <a:bodyPr/>
          <a:lstStyle/>
          <a:p>
            <a:pPr>
              <a:defRPr/>
            </a:pPr>
            <a:fld id="{D8833439-D7E6-4DC1-A886-DD276C1C25A7}" type="slidenum">
              <a:rPr lang="en-US" smtClean="0"/>
              <a:pPr>
                <a:defRPr/>
              </a:pPr>
              <a:t>9</a:t>
            </a:fld>
            <a:endParaRPr lang="en-US" dirty="0"/>
          </a:p>
        </p:txBody>
      </p:sp>
    </p:spTree>
    <p:extLst>
      <p:ext uri="{BB962C8B-B14F-4D97-AF65-F5344CB8AC3E}">
        <p14:creationId xmlns:p14="http://schemas.microsoft.com/office/powerpoint/2010/main" val="388620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95300" y="2514600"/>
            <a:ext cx="81534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495300" y="4572000"/>
            <a:ext cx="81534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495301" y="5791200"/>
            <a:ext cx="8153400" cy="609600"/>
          </a:xfrm>
        </p:spPr>
        <p:txBody>
          <a:bodyPr/>
          <a:lstStyle>
            <a:lvl1pPr marL="0" indent="0">
              <a:buNone/>
              <a:defRPr sz="1800" baseline="0">
                <a:solidFill>
                  <a:schemeClr val="tx1"/>
                </a:solidFill>
              </a:defRPr>
            </a:lvl1pPr>
          </a:lstStyle>
          <a:p>
            <a:pPr lvl="0"/>
            <a:r>
              <a:rPr lang="en-US"/>
              <a:t>Click to insert group, date, client, etc.</a:t>
            </a:r>
          </a:p>
        </p:txBody>
      </p:sp>
      <p:sp>
        <p:nvSpPr>
          <p:cNvPr id="2" name="Rectangle 1">
            <a:extLst>
              <a:ext uri="{FF2B5EF4-FFF2-40B4-BE49-F238E27FC236}">
                <a16:creationId xmlns:a16="http://schemas.microsoft.com/office/drawing/2014/main" id="{215F83FD-E5BC-48B3-9CCF-043DE6ED7C16}"/>
              </a:ext>
            </a:extLst>
          </p:cNvPr>
          <p:cNvSpPr/>
          <p:nvPr userDrawn="1"/>
        </p:nvSpPr>
        <p:spPr bwMode="auto">
          <a:xfrm>
            <a:off x="342900" y="609600"/>
            <a:ext cx="8458200" cy="5791200"/>
          </a:xfrm>
          <a:prstGeom prst="rect">
            <a:avLst/>
          </a:prstGeom>
          <a:noFill/>
          <a:ln w="50800" cap="sq" algn="ctr">
            <a:solidFill>
              <a:srgbClr val="126DB6"/>
            </a:solidFill>
            <a:miter lim="800000"/>
            <a:headEnd/>
            <a:tailEnd type="triangle" w="med" len="med"/>
          </a:ln>
        </p:spPr>
        <p:txBody>
          <a:bodyPr wrap="none" rtlCol="0" anchor="ctr"/>
          <a:lstStyle/>
          <a:p>
            <a:pPr algn="ctr"/>
            <a:endParaRPr lang="en-US" dirty="0">
              <a:latin typeface="Book Antiqua" pitchFamily="18" charset="0"/>
            </a:endParaRPr>
          </a:p>
        </p:txBody>
      </p:sp>
      <p:pic>
        <p:nvPicPr>
          <p:cNvPr id="7" name="Picture 6">
            <a:extLst>
              <a:ext uri="{FF2B5EF4-FFF2-40B4-BE49-F238E27FC236}">
                <a16:creationId xmlns:a16="http://schemas.microsoft.com/office/drawing/2014/main" id="{FF0F2F8E-188B-49AD-BED4-DEABDC9154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0" y="0"/>
            <a:ext cx="4343400" cy="13296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Alternativ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04800" y="2514600"/>
            <a:ext cx="8610600" cy="2057400"/>
          </a:xfrm>
        </p:spPr>
        <p:txBody>
          <a:bodyPr anchor="b" anchorCtr="0"/>
          <a:lstStyle>
            <a:lvl1pPr>
              <a:defRPr sz="4000" b="1">
                <a:solidFill>
                  <a:schemeClr val="tx1"/>
                </a:solidFill>
                <a:latin typeface="Gill Sans MT" panose="020B0502020104020203" pitchFamily="34" charset="0"/>
              </a:defRPr>
            </a:lvl1pPr>
          </a:lstStyle>
          <a:p>
            <a:r>
              <a:rPr lang="en-US"/>
              <a:t>Click to edit Master title style</a:t>
            </a:r>
          </a:p>
        </p:txBody>
      </p:sp>
      <p:sp>
        <p:nvSpPr>
          <p:cNvPr id="4099" name="Rectangle 3"/>
          <p:cNvSpPr>
            <a:spLocks noGrp="1" noChangeArrowheads="1"/>
          </p:cNvSpPr>
          <p:nvPr>
            <p:ph type="subTitle" idx="1"/>
          </p:nvPr>
        </p:nvSpPr>
        <p:spPr>
          <a:xfrm>
            <a:off x="304800" y="4572000"/>
            <a:ext cx="8610600" cy="914400"/>
          </a:xfrm>
        </p:spPr>
        <p:txBody>
          <a:bodyPr/>
          <a:lstStyle>
            <a:lvl1pPr marL="0" indent="0">
              <a:buFontTx/>
              <a:buNone/>
              <a:defRPr sz="2800">
                <a:solidFill>
                  <a:schemeClr val="tx1"/>
                </a:solidFill>
                <a:latin typeface="Gill Sans MT" panose="020B0502020104020203" pitchFamily="34" charset="0"/>
              </a:defRPr>
            </a:lvl1pPr>
          </a:lstStyle>
          <a:p>
            <a:r>
              <a:rPr lang="en-US"/>
              <a:t>Click to edit Master subtitle style</a:t>
            </a:r>
          </a:p>
        </p:txBody>
      </p:sp>
      <p:sp>
        <p:nvSpPr>
          <p:cNvPr id="6" name="Text Placeholder 5"/>
          <p:cNvSpPr>
            <a:spLocks noGrp="1"/>
          </p:cNvSpPr>
          <p:nvPr>
            <p:ph type="body" sz="quarter" idx="10" hasCustomPrompt="1"/>
          </p:nvPr>
        </p:nvSpPr>
        <p:spPr>
          <a:xfrm>
            <a:off x="304800" y="5791200"/>
            <a:ext cx="8637181" cy="609600"/>
          </a:xfrm>
        </p:spPr>
        <p:txBody>
          <a:bodyPr/>
          <a:lstStyle>
            <a:lvl1pPr marL="0" indent="0">
              <a:buNone/>
              <a:defRPr sz="1800" baseline="0">
                <a:solidFill>
                  <a:schemeClr val="tx1"/>
                </a:solidFill>
              </a:defRPr>
            </a:lvl1pPr>
          </a:lstStyle>
          <a:p>
            <a:pPr lvl="0"/>
            <a:r>
              <a:rPr lang="en-US"/>
              <a:t>Click to insert group, date, client, etc.</a:t>
            </a:r>
          </a:p>
        </p:txBody>
      </p:sp>
      <p:pic>
        <p:nvPicPr>
          <p:cNvPr id="8" name="Picture 7">
            <a:extLst>
              <a:ext uri="{FF2B5EF4-FFF2-40B4-BE49-F238E27FC236}">
                <a16:creationId xmlns:a16="http://schemas.microsoft.com/office/drawing/2014/main" id="{4FDD27D8-238E-4995-9CF1-24502E17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51690" y="1046206"/>
            <a:ext cx="4343400" cy="1329612"/>
          </a:xfrm>
          <a:prstGeom prst="rect">
            <a:avLst/>
          </a:prstGeom>
        </p:spPr>
      </p:pic>
    </p:spTree>
    <p:extLst>
      <p:ext uri="{BB962C8B-B14F-4D97-AF65-F5344CB8AC3E}">
        <p14:creationId xmlns:p14="http://schemas.microsoft.com/office/powerpoint/2010/main" val="1883064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Objec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4340" y="1231392"/>
            <a:ext cx="8275320" cy="5093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6" name="Text Placeholder 14"/>
          <p:cNvSpPr>
            <a:spLocks noGrp="1"/>
          </p:cNvSpPr>
          <p:nvPr>
            <p:ph type="body" sz="quarter" idx="11" hasCustomPrompt="1"/>
          </p:nvPr>
        </p:nvSpPr>
        <p:spPr>
          <a:xfrm>
            <a:off x="312718" y="6432514"/>
            <a:ext cx="6934200" cy="304800"/>
          </a:xfrm>
        </p:spPr>
        <p:txBody>
          <a:bodyPr lIns="0" tIns="0" rIns="0" bIns="0" anchor="b" anchorCtr="0"/>
          <a:lstStyle>
            <a:lvl1pPr marL="0" indent="0">
              <a:buNone/>
              <a:defRPr sz="800" baseline="0"/>
            </a:lvl1pPr>
          </a:lstStyle>
          <a:p>
            <a:pPr lvl="0"/>
            <a:r>
              <a:rPr lang="en-US"/>
              <a:t>Click to edit source information</a:t>
            </a:r>
          </a:p>
        </p:txBody>
      </p:sp>
    </p:spTree>
    <p:extLst>
      <p:ext uri="{BB962C8B-B14F-4D97-AF65-F5344CB8AC3E}">
        <p14:creationId xmlns:p14="http://schemas.microsoft.com/office/powerpoint/2010/main" val="84677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609600" y="6489700"/>
            <a:ext cx="1981200" cy="231775"/>
          </a:xfrm>
          <a:prstGeom prst="rect">
            <a:avLst/>
          </a:prstGeom>
          <a:ln/>
        </p:spPr>
        <p:txBody>
          <a:bodyPr/>
          <a:lstStyle>
            <a:lvl1pPr>
              <a:defRPr/>
            </a:lvl1pPr>
          </a:lstStyle>
          <a:p>
            <a:pPr>
              <a:defRPr/>
            </a:pPr>
            <a:fld id="{18B9D3A6-7D05-49AE-83CD-83F6AF5D0119}" type="datetimeFigureOut">
              <a:rPr lang="en-US"/>
              <a:pPr>
                <a:defRPr/>
              </a:pPr>
              <a:t>11/18/2020</a:t>
            </a:fld>
            <a:endParaRPr lang="en-US" dirty="0"/>
          </a:p>
        </p:txBody>
      </p:sp>
      <p:sp>
        <p:nvSpPr>
          <p:cNvPr id="5" name="Rectangle 6"/>
          <p:cNvSpPr>
            <a:spLocks noGrp="1" noChangeArrowheads="1"/>
          </p:cNvSpPr>
          <p:nvPr>
            <p:ph type="ftr" sz="quarter" idx="11"/>
          </p:nvPr>
        </p:nvSpPr>
        <p:spPr>
          <a:xfrm>
            <a:off x="3124200" y="6489700"/>
            <a:ext cx="2895600" cy="231775"/>
          </a:xfrm>
          <a:prstGeom prst="rect">
            <a:avLst/>
          </a:prstGeom>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xfrm>
            <a:off x="6553200" y="6453188"/>
            <a:ext cx="1981200" cy="268287"/>
          </a:xfrm>
          <a:prstGeom prst="rect">
            <a:avLst/>
          </a:prstGeom>
          <a:ln/>
        </p:spPr>
        <p:txBody>
          <a:bodyPr/>
          <a:lstStyle>
            <a:lvl1pPr>
              <a:defRPr/>
            </a:lvl1pPr>
          </a:lstStyle>
          <a:p>
            <a:pPr>
              <a:defRPr/>
            </a:pPr>
            <a:fld id="{2F5FCD13-7F3D-4505-95EB-56996EC83EF2}" type="slidenum">
              <a:rPr lang="en-US"/>
              <a:pPr>
                <a:defRPr/>
              </a:pPr>
              <a:t>‹#›</a:t>
            </a:fld>
            <a:endParaRPr lang="en-US" dirty="0"/>
          </a:p>
        </p:txBody>
      </p:sp>
    </p:spTree>
    <p:extLst>
      <p:ext uri="{BB962C8B-B14F-4D97-AF65-F5344CB8AC3E}">
        <p14:creationId xmlns:p14="http://schemas.microsoft.com/office/powerpoint/2010/main" val="720318576"/>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312718" y="228600"/>
            <a:ext cx="851856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123" name="Rectangle 4"/>
          <p:cNvSpPr>
            <a:spLocks noGrp="1" noChangeArrowheads="1"/>
          </p:cNvSpPr>
          <p:nvPr>
            <p:ph type="body" idx="1"/>
          </p:nvPr>
        </p:nvSpPr>
        <p:spPr bwMode="auto">
          <a:xfrm>
            <a:off x="428306" y="1219200"/>
            <a:ext cx="8278483" cy="5094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81" name="Text Box 9"/>
          <p:cNvSpPr txBox="1">
            <a:spLocks noChangeArrowheads="1"/>
          </p:cNvSpPr>
          <p:nvPr/>
        </p:nvSpPr>
        <p:spPr bwMode="auto">
          <a:xfrm>
            <a:off x="8572014" y="6492226"/>
            <a:ext cx="606865" cy="153888"/>
          </a:xfrm>
          <a:prstGeom prst="rect">
            <a:avLst/>
          </a:prstGeom>
          <a:noFill/>
          <a:ln w="9525">
            <a:noFill/>
            <a:miter lim="800000"/>
            <a:headEnd/>
            <a:tailEnd/>
          </a:ln>
          <a:effectLst/>
        </p:spPr>
        <p:txBody>
          <a:bodyPr wrap="square" lIns="0" tIns="0" rIns="0" bIns="0">
            <a:spAutoFit/>
          </a:bodyPr>
          <a:lstStyle/>
          <a:p>
            <a:pPr algn="l" fontAlgn="auto">
              <a:spcBef>
                <a:spcPct val="50000"/>
              </a:spcBef>
              <a:spcAft>
                <a:spcPts val="0"/>
              </a:spcAft>
              <a:defRPr/>
            </a:pPr>
            <a:r>
              <a:rPr lang="en-US" sz="1000" b="0" dirty="0">
                <a:solidFill>
                  <a:schemeClr val="tx1">
                    <a:lumMod val="65000"/>
                    <a:lumOff val="35000"/>
                  </a:schemeClr>
                </a:solidFill>
                <a:latin typeface="Gill Sans MT" panose="020B0502020104020203" pitchFamily="34" charset="0"/>
                <a:cs typeface="+mn-cs"/>
              </a:rPr>
              <a:t> / </a:t>
            </a:r>
            <a:fld id="{5DDCB601-9600-49A6-96AB-4947D10BB9BA}" type="slidenum">
              <a:rPr lang="en-US" sz="1000" b="0" smtClean="0">
                <a:solidFill>
                  <a:schemeClr val="tx1">
                    <a:lumMod val="65000"/>
                    <a:lumOff val="35000"/>
                  </a:schemeClr>
                </a:solidFill>
                <a:latin typeface="Gill Sans MT" panose="020B0502020104020203" pitchFamily="34" charset="0"/>
                <a:cs typeface="+mn-cs"/>
              </a:rPr>
              <a:pPr algn="l" fontAlgn="auto">
                <a:spcBef>
                  <a:spcPct val="50000"/>
                </a:spcBef>
                <a:spcAft>
                  <a:spcPts val="0"/>
                </a:spcAft>
                <a:defRPr/>
              </a:pPr>
              <a:t>‹#›</a:t>
            </a:fld>
            <a:endParaRPr lang="en-US" sz="1000" b="0" dirty="0">
              <a:solidFill>
                <a:schemeClr val="tx1">
                  <a:lumMod val="65000"/>
                  <a:lumOff val="35000"/>
                </a:schemeClr>
              </a:solidFill>
              <a:latin typeface="Gill Sans MT" panose="020B0502020104020203" pitchFamily="34" charset="0"/>
              <a:cs typeface="+mn-cs"/>
            </a:endParaRPr>
          </a:p>
        </p:txBody>
      </p:sp>
      <p:sp>
        <p:nvSpPr>
          <p:cNvPr id="14" name="Line 8"/>
          <p:cNvSpPr>
            <a:spLocks noChangeShapeType="1"/>
          </p:cNvSpPr>
          <p:nvPr userDrawn="1"/>
        </p:nvSpPr>
        <p:spPr bwMode="auto">
          <a:xfrm>
            <a:off x="304800" y="228600"/>
            <a:ext cx="8534400" cy="0"/>
          </a:xfrm>
          <a:prstGeom prst="line">
            <a:avLst/>
          </a:prstGeom>
          <a:noFill/>
          <a:ln w="25400" cap="sq">
            <a:solidFill>
              <a:srgbClr val="969696"/>
            </a:solidFill>
            <a:round/>
            <a:headEnd type="none" w="sm" len="sm"/>
            <a:tailEnd type="none" w="sm" len="sm"/>
          </a:ln>
          <a:effectLst/>
        </p:spPr>
        <p:txBody>
          <a:bodyPr/>
          <a:lstStyle/>
          <a:p>
            <a:pPr algn="ctr" fontAlgn="auto">
              <a:spcBef>
                <a:spcPts val="0"/>
              </a:spcBef>
              <a:spcAft>
                <a:spcPts val="0"/>
              </a:spcAft>
              <a:defRPr/>
            </a:pPr>
            <a:endParaRPr lang="en-US" dirty="0">
              <a:latin typeface="+mn-lt"/>
              <a:cs typeface="+mn-cs"/>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086600" y="6400800"/>
            <a:ext cx="1409214" cy="431392"/>
          </a:xfrm>
          <a:prstGeom prst="rect">
            <a:avLst/>
          </a:prstGeom>
        </p:spPr>
      </p:pic>
    </p:spTree>
  </p:cSld>
  <p:clrMap bg1="lt1" tx1="dk1" bg2="lt2" tx2="dk2" accent1="accent1" accent2="accent2" accent3="accent3" accent4="accent4" accent5="accent5" accent6="accent6" hlink="hlink" folHlink="folHlink"/>
  <p:sldLayoutIdLst>
    <p:sldLayoutId id="2147483730" r:id="rId1"/>
    <p:sldLayoutId id="2147483738" r:id="rId2"/>
    <p:sldLayoutId id="2147483732" r:id="rId3"/>
    <p:sldLayoutId id="2147483734" r:id="rId4"/>
    <p:sldLayoutId id="2147483740" r:id="rId5"/>
  </p:sldLayoutIdLst>
  <p:hf sldNum="0" hdr="0" ftr="0" dt="0"/>
  <p:txStyles>
    <p:titleStyle>
      <a:lvl1pPr algn="l" rtl="0" eaLnBrk="1" fontAlgn="base" hangingPunct="1">
        <a:spcBef>
          <a:spcPct val="0"/>
        </a:spcBef>
        <a:spcAft>
          <a:spcPct val="0"/>
        </a:spcAft>
        <a:defRPr sz="1800" b="1">
          <a:solidFill>
            <a:schemeClr val="tx1"/>
          </a:solidFill>
          <a:latin typeface="Gill Sans MT" panose="020B0502020104020203" pitchFamily="34" charset="0"/>
          <a:ea typeface="+mj-ea"/>
          <a:cs typeface="+mj-cs"/>
        </a:defRPr>
      </a:lvl1pPr>
      <a:lvl2pPr algn="l" rtl="0" eaLnBrk="1" fontAlgn="base" hangingPunct="1">
        <a:spcBef>
          <a:spcPct val="0"/>
        </a:spcBef>
        <a:spcAft>
          <a:spcPct val="0"/>
        </a:spcAft>
        <a:defRPr b="1">
          <a:solidFill>
            <a:schemeClr val="tx2"/>
          </a:solidFill>
          <a:latin typeface="Century Gothic" pitchFamily="34" charset="0"/>
          <a:cs typeface="Arial" pitchFamily="34" charset="0"/>
        </a:defRPr>
      </a:lvl2pPr>
      <a:lvl3pPr algn="l" rtl="0" eaLnBrk="1" fontAlgn="base" hangingPunct="1">
        <a:spcBef>
          <a:spcPct val="0"/>
        </a:spcBef>
        <a:spcAft>
          <a:spcPct val="0"/>
        </a:spcAft>
        <a:defRPr b="1">
          <a:solidFill>
            <a:schemeClr val="tx2"/>
          </a:solidFill>
          <a:latin typeface="Century Gothic" pitchFamily="34" charset="0"/>
          <a:cs typeface="Arial" pitchFamily="34" charset="0"/>
        </a:defRPr>
      </a:lvl3pPr>
      <a:lvl4pPr algn="l" rtl="0" eaLnBrk="1" fontAlgn="base" hangingPunct="1">
        <a:spcBef>
          <a:spcPct val="0"/>
        </a:spcBef>
        <a:spcAft>
          <a:spcPct val="0"/>
        </a:spcAft>
        <a:defRPr b="1">
          <a:solidFill>
            <a:schemeClr val="tx2"/>
          </a:solidFill>
          <a:latin typeface="Century Gothic" pitchFamily="34" charset="0"/>
          <a:cs typeface="Arial" pitchFamily="34" charset="0"/>
        </a:defRPr>
      </a:lvl4pPr>
      <a:lvl5pPr algn="l" rtl="0" eaLnBrk="1" fontAlgn="base" hangingPunct="1">
        <a:spcBef>
          <a:spcPct val="0"/>
        </a:spcBef>
        <a:spcAft>
          <a:spcPct val="0"/>
        </a:spcAft>
        <a:defRPr b="1">
          <a:solidFill>
            <a:schemeClr val="tx2"/>
          </a:solidFill>
          <a:latin typeface="Century Gothic" pitchFamily="34" charset="0"/>
          <a:cs typeface="Arial" pitchFamily="34" charset="0"/>
        </a:defRPr>
      </a:lvl5pPr>
      <a:lvl6pPr marL="457200" algn="l" rtl="0" eaLnBrk="1" fontAlgn="base" hangingPunct="1">
        <a:spcBef>
          <a:spcPct val="0"/>
        </a:spcBef>
        <a:spcAft>
          <a:spcPct val="0"/>
        </a:spcAft>
        <a:defRPr b="1">
          <a:solidFill>
            <a:schemeClr val="tx2"/>
          </a:solidFill>
          <a:latin typeface="Century Gothic" pitchFamily="34" charset="0"/>
          <a:cs typeface="Arial" pitchFamily="34" charset="0"/>
        </a:defRPr>
      </a:lvl6pPr>
      <a:lvl7pPr marL="914400" algn="l" rtl="0" eaLnBrk="1" fontAlgn="base" hangingPunct="1">
        <a:spcBef>
          <a:spcPct val="0"/>
        </a:spcBef>
        <a:spcAft>
          <a:spcPct val="0"/>
        </a:spcAft>
        <a:defRPr b="1">
          <a:solidFill>
            <a:schemeClr val="tx2"/>
          </a:solidFill>
          <a:latin typeface="Century Gothic" pitchFamily="34" charset="0"/>
          <a:cs typeface="Arial" pitchFamily="34" charset="0"/>
        </a:defRPr>
      </a:lvl7pPr>
      <a:lvl8pPr marL="1371600" algn="l" rtl="0" eaLnBrk="1" fontAlgn="base" hangingPunct="1">
        <a:spcBef>
          <a:spcPct val="0"/>
        </a:spcBef>
        <a:spcAft>
          <a:spcPct val="0"/>
        </a:spcAft>
        <a:defRPr b="1">
          <a:solidFill>
            <a:schemeClr val="tx2"/>
          </a:solidFill>
          <a:latin typeface="Century Gothic" pitchFamily="34" charset="0"/>
          <a:cs typeface="Arial" pitchFamily="34" charset="0"/>
        </a:defRPr>
      </a:lvl8pPr>
      <a:lvl9pPr marL="1828800" algn="l" rtl="0" eaLnBrk="1" fontAlgn="base" hangingPunct="1">
        <a:spcBef>
          <a:spcPct val="0"/>
        </a:spcBef>
        <a:spcAft>
          <a:spcPct val="0"/>
        </a:spcAft>
        <a:defRPr b="1">
          <a:solidFill>
            <a:schemeClr val="tx2"/>
          </a:solidFill>
          <a:latin typeface="Century Gothic" pitchFamily="34" charset="0"/>
          <a:cs typeface="Arial" pitchFamily="34" charset="0"/>
        </a:defRPr>
      </a:lvl9pPr>
    </p:titleStyle>
    <p:bodyStyle>
      <a:lvl1pPr marL="2286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ea typeface="+mn-ea"/>
          <a:cs typeface="+mn-cs"/>
        </a:defRPr>
      </a:lvl1pPr>
      <a:lvl2pPr marL="571500" indent="-228600" algn="l" rtl="0" eaLnBrk="1" fontAlgn="base" hangingPunct="1">
        <a:spcBef>
          <a:spcPct val="20000"/>
        </a:spcBef>
        <a:spcAft>
          <a:spcPct val="0"/>
        </a:spcAft>
        <a:buClr>
          <a:schemeClr val="tx1"/>
        </a:buClr>
        <a:buChar char="o"/>
        <a:defRPr sz="1600">
          <a:solidFill>
            <a:schemeClr val="tx1"/>
          </a:solidFill>
          <a:latin typeface="Minion Pro" panose="02040503050306020203" pitchFamily="18" charset="0"/>
          <a:cs typeface="+mn-cs"/>
        </a:defRPr>
      </a:lvl2pPr>
      <a:lvl3pPr marL="914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inion Pro" panose="02040503050306020203" pitchFamily="18" charset="0"/>
          <a:cs typeface="+mn-cs"/>
        </a:defRPr>
      </a:lvl3pPr>
      <a:lvl4pPr marL="1257300" indent="-228600" algn="l" rtl="0" eaLnBrk="1" fontAlgn="base" hangingPunct="1">
        <a:spcBef>
          <a:spcPct val="20000"/>
        </a:spcBef>
        <a:spcAft>
          <a:spcPct val="0"/>
        </a:spcAft>
        <a:buClr>
          <a:schemeClr val="tx1"/>
        </a:buClr>
        <a:buChar char="•"/>
        <a:defRPr sz="1600">
          <a:solidFill>
            <a:schemeClr val="tx1"/>
          </a:solidFill>
          <a:latin typeface="Minion Pro" panose="02040503050306020203" pitchFamily="18" charset="0"/>
          <a:cs typeface="+mn-cs"/>
        </a:defRPr>
      </a:lvl4pPr>
      <a:lvl5pPr marL="1600200" indent="-228600" algn="l" rtl="0" eaLnBrk="1" fontAlgn="base" hangingPunct="1">
        <a:spcBef>
          <a:spcPct val="25000"/>
        </a:spcBef>
        <a:spcAft>
          <a:spcPct val="0"/>
        </a:spcAft>
        <a:buClr>
          <a:schemeClr val="tx1"/>
        </a:buClr>
        <a:buChar char="•"/>
        <a:defRPr sz="1600">
          <a:solidFill>
            <a:schemeClr val="tx1"/>
          </a:solidFill>
          <a:latin typeface="Minion Pro" panose="02040503050306020203" pitchFamily="18" charset="0"/>
          <a:cs typeface="+mn-cs"/>
        </a:defRPr>
      </a:lvl5pPr>
      <a:lvl6pPr marL="2057400" indent="-228600" algn="l" rtl="0" eaLnBrk="1" fontAlgn="base" hangingPunct="1">
        <a:spcBef>
          <a:spcPct val="25000"/>
        </a:spcBef>
        <a:spcAft>
          <a:spcPct val="0"/>
        </a:spcAft>
        <a:buClr>
          <a:schemeClr val="tx1"/>
        </a:buClr>
        <a:buChar char="•"/>
        <a:defRPr sz="1600">
          <a:solidFill>
            <a:schemeClr val="tx1"/>
          </a:solidFill>
          <a:latin typeface="+mn-lt"/>
          <a:cs typeface="+mn-cs"/>
        </a:defRPr>
      </a:lvl6pPr>
      <a:lvl7pPr marL="2514600" indent="-228600" algn="l" rtl="0" eaLnBrk="1" fontAlgn="base" hangingPunct="1">
        <a:spcBef>
          <a:spcPct val="25000"/>
        </a:spcBef>
        <a:spcAft>
          <a:spcPct val="0"/>
        </a:spcAft>
        <a:buClr>
          <a:schemeClr val="tx1"/>
        </a:buClr>
        <a:buChar char="•"/>
        <a:defRPr sz="1600">
          <a:solidFill>
            <a:schemeClr val="tx1"/>
          </a:solidFill>
          <a:latin typeface="+mn-lt"/>
          <a:cs typeface="+mn-cs"/>
        </a:defRPr>
      </a:lvl7pPr>
      <a:lvl8pPr marL="2971800" indent="-228600" algn="l" rtl="0" eaLnBrk="1" fontAlgn="base" hangingPunct="1">
        <a:spcBef>
          <a:spcPct val="25000"/>
        </a:spcBef>
        <a:spcAft>
          <a:spcPct val="0"/>
        </a:spcAft>
        <a:buClr>
          <a:schemeClr val="tx1"/>
        </a:buClr>
        <a:buChar char="•"/>
        <a:defRPr sz="1600">
          <a:solidFill>
            <a:schemeClr val="tx1"/>
          </a:solidFill>
          <a:latin typeface="+mn-lt"/>
          <a:cs typeface="+mn-cs"/>
        </a:defRPr>
      </a:lvl8pPr>
      <a:lvl9pPr marL="3429000" indent="-228600" algn="l" rtl="0" eaLnBrk="1" fontAlgn="base" hangingPunct="1">
        <a:spcBef>
          <a:spcPct val="25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missbsresources.com/teaching-and-learning/planning-ahea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tools.cdc.gov/podcasts/media/mp4/CopingTraumaticEvents_Pod.mp4"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dirty="0"/>
              <a:t>Do Now</a:t>
            </a:r>
          </a:p>
        </p:txBody>
      </p:sp>
      <p:sp>
        <p:nvSpPr>
          <p:cNvPr id="3" name="TextBox 2">
            <a:extLst>
              <a:ext uri="{FF2B5EF4-FFF2-40B4-BE49-F238E27FC236}">
                <a16:creationId xmlns:a16="http://schemas.microsoft.com/office/drawing/2014/main" id="{1FD626C1-E1A5-4E0A-9C79-7B21DE9E99A1}"/>
              </a:ext>
            </a:extLst>
          </p:cNvPr>
          <p:cNvSpPr txBox="1"/>
          <p:nvPr/>
        </p:nvSpPr>
        <p:spPr>
          <a:xfrm>
            <a:off x="4889500" y="1582340"/>
            <a:ext cx="3683000"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mn-lt"/>
              </a:rPr>
              <a:t>Think about your </a:t>
            </a:r>
            <a:r>
              <a:rPr lang="en-US" dirty="0"/>
              <a:t>own </a:t>
            </a:r>
            <a:r>
              <a:rPr lang="en-US" dirty="0">
                <a:latin typeface="+mn-lt"/>
              </a:rPr>
              <a:t>experience in coping with the new realities that have come with th</a:t>
            </a:r>
            <a:r>
              <a:rPr lang="en-US" dirty="0"/>
              <a:t>e coronavirus pandemic.</a:t>
            </a:r>
            <a:endParaRPr lang="en-US" dirty="0">
              <a:latin typeface="+mn-lt"/>
            </a:endParaRPr>
          </a:p>
          <a:p>
            <a:endParaRPr lang="en-US" dirty="0"/>
          </a:p>
          <a:p>
            <a:pPr marL="285750" indent="-285750">
              <a:buFont typeface="Arial" panose="020B0604020202020204" pitchFamily="34" charset="0"/>
              <a:buChar char="•"/>
            </a:pPr>
            <a:r>
              <a:rPr lang="en-US" dirty="0">
                <a:latin typeface="+mn-lt"/>
              </a:rPr>
              <a:t>What emotional and physical responses have you experienced in the past four months?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t>How have you managed those responses? How have you relied on others to help you?</a:t>
            </a:r>
            <a:endParaRPr lang="en-US" dirty="0">
              <a:latin typeface="+mn-lt"/>
            </a:endParaRPr>
          </a:p>
        </p:txBody>
      </p:sp>
      <p:pic>
        <p:nvPicPr>
          <p:cNvPr id="5" name="Picture 4">
            <a:extLst>
              <a:ext uri="{FF2B5EF4-FFF2-40B4-BE49-F238E27FC236}">
                <a16:creationId xmlns:a16="http://schemas.microsoft.com/office/drawing/2014/main" id="{B2EAA6EA-6738-4483-8E73-C5A75010E46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918" y="1582340"/>
            <a:ext cx="4523322" cy="3391525"/>
          </a:xfrm>
          <a:prstGeom prst="rect">
            <a:avLst/>
          </a:prstGeom>
          <a:noFill/>
          <a:ln>
            <a:noFill/>
          </a:ln>
        </p:spPr>
      </p:pic>
    </p:spTree>
    <p:extLst>
      <p:ext uri="{BB962C8B-B14F-4D97-AF65-F5344CB8AC3E}">
        <p14:creationId xmlns:p14="http://schemas.microsoft.com/office/powerpoint/2010/main" val="10989781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0013-B52D-4A13-9C20-48611EAFF733}"/>
              </a:ext>
            </a:extLst>
          </p:cNvPr>
          <p:cNvSpPr>
            <a:spLocks noGrp="1"/>
          </p:cNvSpPr>
          <p:nvPr>
            <p:ph type="title"/>
          </p:nvPr>
        </p:nvSpPr>
        <p:spPr/>
        <p:txBody>
          <a:bodyPr/>
          <a:lstStyle/>
          <a:p>
            <a:r>
              <a:rPr lang="en-US" dirty="0"/>
              <a:t>Load Up the Positive Side</a:t>
            </a:r>
          </a:p>
        </p:txBody>
      </p:sp>
      <p:pic>
        <p:nvPicPr>
          <p:cNvPr id="3" name="Picture 2">
            <a:extLst>
              <a:ext uri="{FF2B5EF4-FFF2-40B4-BE49-F238E27FC236}">
                <a16:creationId xmlns:a16="http://schemas.microsoft.com/office/drawing/2014/main" id="{CEA8236B-AED7-47F5-8181-1158D094ABA9}"/>
              </a:ext>
            </a:extLst>
          </p:cNvPr>
          <p:cNvPicPr>
            <a:picLocks noChangeAspect="1"/>
          </p:cNvPicPr>
          <p:nvPr/>
        </p:nvPicPr>
        <p:blipFill rotWithShape="1">
          <a:blip r:embed="rId3"/>
          <a:srcRect l="21944" t="21605" r="25973" b="15678"/>
          <a:stretch/>
        </p:blipFill>
        <p:spPr>
          <a:xfrm>
            <a:off x="1412624" y="787400"/>
            <a:ext cx="6318751" cy="4279900"/>
          </a:xfrm>
          <a:prstGeom prst="rect">
            <a:avLst/>
          </a:prstGeom>
          <a:ln w="19050">
            <a:solidFill>
              <a:schemeClr val="tx1"/>
            </a:solidFill>
          </a:ln>
        </p:spPr>
      </p:pic>
      <p:sp>
        <p:nvSpPr>
          <p:cNvPr id="4" name="TextBox 3">
            <a:extLst>
              <a:ext uri="{FF2B5EF4-FFF2-40B4-BE49-F238E27FC236}">
                <a16:creationId xmlns:a16="http://schemas.microsoft.com/office/drawing/2014/main" id="{EB944E96-C6B7-4607-874C-573582E1A6CD}"/>
              </a:ext>
            </a:extLst>
          </p:cNvPr>
          <p:cNvSpPr txBox="1"/>
          <p:nvPr/>
        </p:nvSpPr>
        <p:spPr>
          <a:xfrm>
            <a:off x="1231900" y="5295900"/>
            <a:ext cx="6985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Build </a:t>
            </a:r>
            <a:r>
              <a:rPr lang="en-US" b="1" dirty="0">
                <a:latin typeface="+mn-lt"/>
              </a:rPr>
              <a:t>responsive relationships </a:t>
            </a:r>
            <a:r>
              <a:rPr lang="en-US" dirty="0">
                <a:latin typeface="+mn-lt"/>
              </a:rPr>
              <a:t>with all staff and families</a:t>
            </a:r>
          </a:p>
          <a:p>
            <a:pPr marL="285750" indent="-285750">
              <a:buFont typeface="Arial" panose="020B0604020202020204" pitchFamily="34" charset="0"/>
              <a:buChar char="•"/>
            </a:pPr>
            <a:r>
              <a:rPr lang="en-US" dirty="0">
                <a:latin typeface="+mn-lt"/>
              </a:rPr>
              <a:t>Maintain and encourage </a:t>
            </a:r>
            <a:r>
              <a:rPr lang="en-US" b="1" dirty="0">
                <a:latin typeface="+mn-lt"/>
              </a:rPr>
              <a:t>connections with family and friends</a:t>
            </a:r>
          </a:p>
          <a:p>
            <a:pPr marL="285750" indent="-285750">
              <a:buFont typeface="Arial" panose="020B0604020202020204" pitchFamily="34" charset="0"/>
              <a:buChar char="•"/>
            </a:pPr>
            <a:r>
              <a:rPr lang="en-US" dirty="0">
                <a:latin typeface="+mn-lt"/>
              </a:rPr>
              <a:t>Continue to practice </a:t>
            </a:r>
            <a:r>
              <a:rPr lang="en-US" b="1" dirty="0">
                <a:latin typeface="+mn-lt"/>
              </a:rPr>
              <a:t>serve-and-return interactions</a:t>
            </a:r>
          </a:p>
          <a:p>
            <a:pPr marL="285750" indent="-285750">
              <a:buFont typeface="Arial" panose="020B0604020202020204" pitchFamily="34" charset="0"/>
              <a:buChar char="•"/>
            </a:pPr>
            <a:r>
              <a:rPr lang="en-US" b="1" dirty="0">
                <a:latin typeface="+mn-lt"/>
              </a:rPr>
              <a:t>Provide and expect grace </a:t>
            </a:r>
            <a:r>
              <a:rPr lang="en-US" dirty="0">
                <a:latin typeface="+mn-lt"/>
              </a:rPr>
              <a:t>from one another</a:t>
            </a:r>
            <a:endParaRPr lang="en-US" b="1" dirty="0">
              <a:latin typeface="+mn-lt"/>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9502359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0013-B52D-4A13-9C20-48611EAFF733}"/>
              </a:ext>
            </a:extLst>
          </p:cNvPr>
          <p:cNvSpPr>
            <a:spLocks noGrp="1"/>
          </p:cNvSpPr>
          <p:nvPr>
            <p:ph type="title"/>
          </p:nvPr>
        </p:nvSpPr>
        <p:spPr/>
        <p:txBody>
          <a:bodyPr/>
          <a:lstStyle/>
          <a:p>
            <a:r>
              <a:rPr lang="en-US" dirty="0"/>
              <a:t>Move the Fulcrum</a:t>
            </a:r>
          </a:p>
        </p:txBody>
      </p:sp>
      <p:pic>
        <p:nvPicPr>
          <p:cNvPr id="4" name="Picture 3">
            <a:extLst>
              <a:ext uri="{FF2B5EF4-FFF2-40B4-BE49-F238E27FC236}">
                <a16:creationId xmlns:a16="http://schemas.microsoft.com/office/drawing/2014/main" id="{379981E7-EF5E-4BE2-BC75-A9DB14CCE4A6}"/>
              </a:ext>
            </a:extLst>
          </p:cNvPr>
          <p:cNvPicPr>
            <a:picLocks noChangeAspect="1"/>
          </p:cNvPicPr>
          <p:nvPr/>
        </p:nvPicPr>
        <p:blipFill rotWithShape="1">
          <a:blip r:embed="rId3"/>
          <a:srcRect l="25833" t="21605" r="26528" b="9013"/>
          <a:stretch/>
        </p:blipFill>
        <p:spPr>
          <a:xfrm>
            <a:off x="2021899" y="647700"/>
            <a:ext cx="5100202" cy="4178300"/>
          </a:xfrm>
          <a:prstGeom prst="rect">
            <a:avLst/>
          </a:prstGeom>
          <a:ln w="19050">
            <a:solidFill>
              <a:schemeClr val="tx1"/>
            </a:solidFill>
          </a:ln>
        </p:spPr>
      </p:pic>
      <p:sp>
        <p:nvSpPr>
          <p:cNvPr id="3" name="TextBox 2">
            <a:extLst>
              <a:ext uri="{FF2B5EF4-FFF2-40B4-BE49-F238E27FC236}">
                <a16:creationId xmlns:a16="http://schemas.microsoft.com/office/drawing/2014/main" id="{BD25AAC4-A017-463F-A20D-6963A7A6B4C9}"/>
              </a:ext>
            </a:extLst>
          </p:cNvPr>
          <p:cNvSpPr txBox="1"/>
          <p:nvPr/>
        </p:nvSpPr>
        <p:spPr>
          <a:xfrm>
            <a:off x="1181100" y="5029200"/>
            <a:ext cx="6870700"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n-lt"/>
              </a:rPr>
              <a:t>Provide tools to support staff in </a:t>
            </a:r>
            <a:r>
              <a:rPr lang="en-US" b="1" dirty="0">
                <a:latin typeface="+mn-lt"/>
              </a:rPr>
              <a:t>managing executive function and self-regulation skills</a:t>
            </a:r>
          </a:p>
          <a:p>
            <a:pPr marL="285750" indent="-285750">
              <a:buFont typeface="Arial" panose="020B0604020202020204" pitchFamily="34" charset="0"/>
              <a:buChar char="•"/>
            </a:pPr>
            <a:r>
              <a:rPr lang="en-US" dirty="0">
                <a:latin typeface="+mn-lt"/>
              </a:rPr>
              <a:t>Create </a:t>
            </a:r>
            <a:r>
              <a:rPr lang="en-US" b="1" dirty="0">
                <a:latin typeface="+mn-lt"/>
              </a:rPr>
              <a:t>step-by-step checklists </a:t>
            </a:r>
            <a:r>
              <a:rPr lang="en-US" dirty="0">
                <a:latin typeface="+mn-lt"/>
              </a:rPr>
              <a:t>for new school- or center-wide procedures, expectations, etc.</a:t>
            </a:r>
          </a:p>
          <a:p>
            <a:pPr marL="285750" indent="-285750">
              <a:buFont typeface="Arial" panose="020B0604020202020204" pitchFamily="34" charset="0"/>
              <a:buChar char="•"/>
            </a:pPr>
            <a:r>
              <a:rPr lang="en-US" dirty="0">
                <a:latin typeface="+mn-lt"/>
              </a:rPr>
              <a:t>Connect with programs that support </a:t>
            </a:r>
            <a:r>
              <a:rPr lang="en-US" b="1" dirty="0">
                <a:latin typeface="+mn-lt"/>
              </a:rPr>
              <a:t>core life skills</a:t>
            </a:r>
          </a:p>
        </p:txBody>
      </p:sp>
    </p:spTree>
    <p:extLst>
      <p:ext uri="{BB962C8B-B14F-4D97-AF65-F5344CB8AC3E}">
        <p14:creationId xmlns:p14="http://schemas.microsoft.com/office/powerpoint/2010/main" val="337569242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78A81-2848-427F-93C0-8CA16B45AD2F}"/>
              </a:ext>
            </a:extLst>
          </p:cNvPr>
          <p:cNvSpPr>
            <a:spLocks noGrp="1"/>
          </p:cNvSpPr>
          <p:nvPr>
            <p:ph type="title"/>
          </p:nvPr>
        </p:nvSpPr>
        <p:spPr/>
        <p:txBody>
          <a:bodyPr/>
          <a:lstStyle/>
          <a:p>
            <a:r>
              <a:rPr lang="en-US" dirty="0"/>
              <a:t>Reflection</a:t>
            </a:r>
          </a:p>
        </p:txBody>
      </p:sp>
      <p:sp>
        <p:nvSpPr>
          <p:cNvPr id="6" name="TextBox 5">
            <a:extLst>
              <a:ext uri="{FF2B5EF4-FFF2-40B4-BE49-F238E27FC236}">
                <a16:creationId xmlns:a16="http://schemas.microsoft.com/office/drawing/2014/main" id="{D1581415-C24D-4843-A736-7EEC5BB9A9D0}"/>
              </a:ext>
            </a:extLst>
          </p:cNvPr>
          <p:cNvSpPr txBox="1"/>
          <p:nvPr/>
        </p:nvSpPr>
        <p:spPr>
          <a:xfrm>
            <a:off x="1460500" y="1485900"/>
            <a:ext cx="5308600" cy="2670512"/>
          </a:xfrm>
          <a:prstGeom prst="cloudCallout">
            <a:avLst/>
          </a:prstGeom>
          <a:noFill/>
          <a:ln>
            <a:solidFill>
              <a:schemeClr val="accent2"/>
            </a:solidFill>
          </a:ln>
        </p:spPr>
        <p:txBody>
          <a:bodyPr wrap="square" rtlCol="0">
            <a:spAutoFit/>
          </a:bodyPr>
          <a:lstStyle/>
          <a:p>
            <a:endParaRPr lang="en-US" dirty="0"/>
          </a:p>
          <a:p>
            <a:r>
              <a:rPr lang="en-US" dirty="0">
                <a:latin typeface="+mn-lt"/>
              </a:rPr>
              <a:t>How can you apply the three previous principles to support yourself and your colleagues in managing hardship?</a:t>
            </a:r>
          </a:p>
          <a:p>
            <a:endParaRPr lang="en-US" dirty="0"/>
          </a:p>
        </p:txBody>
      </p:sp>
    </p:spTree>
    <p:extLst>
      <p:ext uri="{BB962C8B-B14F-4D97-AF65-F5344CB8AC3E}">
        <p14:creationId xmlns:p14="http://schemas.microsoft.com/office/powerpoint/2010/main" val="41248722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dirty="0"/>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kern="0" dirty="0">
                <a:latin typeface="Myriad Pro"/>
                <a:cs typeface="Arial"/>
              </a:rPr>
              <a:t>Understanding Trauma in Adults</a:t>
            </a:r>
          </a:p>
          <a:p>
            <a:pPr marL="228600" indent="-228600">
              <a:spcAft>
                <a:spcPts val="2800"/>
              </a:spcAft>
              <a:buClr>
                <a:srgbClr val="000000"/>
              </a:buClr>
            </a:pPr>
            <a:r>
              <a:rPr lang="en-US" sz="1600" b="1" kern="0" dirty="0">
                <a:solidFill>
                  <a:schemeClr val="accent1"/>
                </a:solidFill>
                <a:latin typeface="+mn-lt"/>
                <a:cs typeface="Arial"/>
              </a:rPr>
              <a:t>Supporting Your Staff and Yourself</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298373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6424-1AAD-4B01-B6FC-A4190FE84397}"/>
              </a:ext>
            </a:extLst>
          </p:cNvPr>
          <p:cNvSpPr>
            <a:spLocks noGrp="1"/>
          </p:cNvSpPr>
          <p:nvPr>
            <p:ph type="title"/>
          </p:nvPr>
        </p:nvSpPr>
        <p:spPr/>
        <p:txBody>
          <a:bodyPr/>
          <a:lstStyle/>
          <a:p>
            <a:r>
              <a:rPr lang="en-US" dirty="0"/>
              <a:t>Recognizing Common Symptoms of Stress</a:t>
            </a:r>
          </a:p>
        </p:txBody>
      </p:sp>
      <p:graphicFrame>
        <p:nvGraphicFramePr>
          <p:cNvPr id="3" name="Diagram 2">
            <a:extLst>
              <a:ext uri="{FF2B5EF4-FFF2-40B4-BE49-F238E27FC236}">
                <a16:creationId xmlns:a16="http://schemas.microsoft.com/office/drawing/2014/main" id="{27929FF6-F82C-4B51-A076-EB71BF9DB3E0}"/>
              </a:ext>
            </a:extLst>
          </p:cNvPr>
          <p:cNvGraphicFramePr/>
          <p:nvPr>
            <p:extLst>
              <p:ext uri="{D42A27DB-BD31-4B8C-83A1-F6EECF244321}">
                <p14:modId xmlns:p14="http://schemas.microsoft.com/office/powerpoint/2010/main" val="3143998393"/>
              </p:ext>
            </p:extLst>
          </p:nvPr>
        </p:nvGraphicFramePr>
        <p:xfrm>
          <a:off x="519647" y="736600"/>
          <a:ext cx="7931305"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1894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26911-6572-4FD8-9F1F-8ACCABCAADF3}"/>
              </a:ext>
            </a:extLst>
          </p:cNvPr>
          <p:cNvSpPr>
            <a:spLocks noGrp="1"/>
          </p:cNvSpPr>
          <p:nvPr>
            <p:ph type="title"/>
          </p:nvPr>
        </p:nvSpPr>
        <p:spPr/>
        <p:txBody>
          <a:bodyPr/>
          <a:lstStyle/>
          <a:p>
            <a:r>
              <a:rPr lang="en-US" dirty="0"/>
              <a:t>Concrete Support Strategies</a:t>
            </a:r>
          </a:p>
        </p:txBody>
      </p:sp>
      <p:graphicFrame>
        <p:nvGraphicFramePr>
          <p:cNvPr id="4" name="Table 4">
            <a:extLst>
              <a:ext uri="{FF2B5EF4-FFF2-40B4-BE49-F238E27FC236}">
                <a16:creationId xmlns:a16="http://schemas.microsoft.com/office/drawing/2014/main" id="{20234167-192A-40B0-8E7A-D67AF70CE299}"/>
              </a:ext>
            </a:extLst>
          </p:cNvPr>
          <p:cNvGraphicFramePr>
            <a:graphicFrameLocks noGrp="1"/>
          </p:cNvGraphicFramePr>
          <p:nvPr>
            <p:extLst>
              <p:ext uri="{D42A27DB-BD31-4B8C-83A1-F6EECF244321}">
                <p14:modId xmlns:p14="http://schemas.microsoft.com/office/powerpoint/2010/main" val="3540620739"/>
              </p:ext>
            </p:extLst>
          </p:nvPr>
        </p:nvGraphicFramePr>
        <p:xfrm>
          <a:off x="800100" y="1460500"/>
          <a:ext cx="7543800" cy="3754120"/>
        </p:xfrm>
        <a:graphic>
          <a:graphicData uri="http://schemas.openxmlformats.org/drawingml/2006/table">
            <a:tbl>
              <a:tblPr firstRow="1" bandRow="1">
                <a:tableStyleId>{284E427A-3D55-4303-BF80-6455036E1DE7}</a:tableStyleId>
              </a:tblPr>
              <a:tblGrid>
                <a:gridCol w="3657600">
                  <a:extLst>
                    <a:ext uri="{9D8B030D-6E8A-4147-A177-3AD203B41FA5}">
                      <a16:colId xmlns:a16="http://schemas.microsoft.com/office/drawing/2014/main" val="3023684410"/>
                    </a:ext>
                  </a:extLst>
                </a:gridCol>
                <a:gridCol w="3886200">
                  <a:extLst>
                    <a:ext uri="{9D8B030D-6E8A-4147-A177-3AD203B41FA5}">
                      <a16:colId xmlns:a16="http://schemas.microsoft.com/office/drawing/2014/main" val="3163974502"/>
                    </a:ext>
                  </a:extLst>
                </a:gridCol>
              </a:tblGrid>
              <a:tr h="370840">
                <a:tc>
                  <a:txBody>
                    <a:bodyPr/>
                    <a:lstStyle/>
                    <a:p>
                      <a:r>
                        <a:rPr lang="en-US" dirty="0"/>
                        <a:t>SOCIAL</a:t>
                      </a:r>
                    </a:p>
                  </a:txBody>
                  <a:tcPr/>
                </a:tc>
                <a:tc>
                  <a:txBody>
                    <a:bodyPr/>
                    <a:lstStyle/>
                    <a:p>
                      <a:r>
                        <a:rPr lang="en-US" dirty="0"/>
                        <a:t>EMOTIONAL</a:t>
                      </a:r>
                    </a:p>
                  </a:txBody>
                  <a:tcPr/>
                </a:tc>
                <a:extLst>
                  <a:ext uri="{0D108BD9-81ED-4DB2-BD59-A6C34878D82A}">
                    <a16:rowId xmlns:a16="http://schemas.microsoft.com/office/drawing/2014/main" val="1859636971"/>
                  </a:ext>
                </a:extLst>
              </a:tr>
              <a:tr h="370840">
                <a:tc>
                  <a:txBody>
                    <a:bodyPr/>
                    <a:lstStyle/>
                    <a:p>
                      <a:pPr marL="285750" indent="-285750">
                        <a:buFont typeface="Arial" panose="020B0604020202020204" pitchFamily="34" charset="0"/>
                        <a:buChar char="•"/>
                      </a:pPr>
                      <a:r>
                        <a:rPr lang="en-US" dirty="0"/>
                        <a:t>Cultivate and maintain </a:t>
                      </a:r>
                      <a:r>
                        <a:rPr lang="en-US" b="1" dirty="0"/>
                        <a:t>supportive relationships</a:t>
                      </a:r>
                      <a:r>
                        <a:rPr lang="en-US" dirty="0"/>
                        <a:t> with all staff members</a:t>
                      </a:r>
                    </a:p>
                    <a:p>
                      <a:pPr marL="285750" indent="-285750">
                        <a:buFont typeface="Arial" panose="020B0604020202020204" pitchFamily="34" charset="0"/>
                        <a:buChar char="•"/>
                      </a:pPr>
                      <a:r>
                        <a:rPr lang="en-US" dirty="0"/>
                        <a:t>Plan for safe, socially-distanced </a:t>
                      </a:r>
                      <a:r>
                        <a:rPr lang="en-US" b="1" dirty="0"/>
                        <a:t>face-to-face time</a:t>
                      </a:r>
                    </a:p>
                    <a:p>
                      <a:pPr marL="285750" indent="-285750">
                        <a:buFont typeface="Arial" panose="020B0604020202020204" pitchFamily="34" charset="0"/>
                        <a:buChar char="•"/>
                      </a:pPr>
                      <a:r>
                        <a:rPr lang="en-US" dirty="0"/>
                        <a:t>Support </a:t>
                      </a:r>
                      <a:r>
                        <a:rPr lang="en-US" b="1" dirty="0"/>
                        <a:t>managing personal and professional </a:t>
                      </a:r>
                      <a:r>
                        <a:rPr lang="en-US" dirty="0"/>
                        <a:t>needs</a:t>
                      </a:r>
                    </a:p>
                    <a:p>
                      <a:pPr marL="285750" indent="-285750">
                        <a:buFont typeface="Arial" panose="020B0604020202020204" pitchFamily="34" charset="0"/>
                        <a:buChar char="•"/>
                      </a:pPr>
                      <a:r>
                        <a:rPr lang="en-US" dirty="0"/>
                        <a:t>Find ways to </a:t>
                      </a:r>
                      <a:r>
                        <a:rPr lang="en-US" b="1" dirty="0"/>
                        <a:t>stay connected </a:t>
                      </a:r>
                      <a:r>
                        <a:rPr lang="en-US" dirty="0"/>
                        <a:t>to the community</a:t>
                      </a:r>
                    </a:p>
                    <a:p>
                      <a:pPr marL="285750" indent="-285750">
                        <a:buFont typeface="Arial" panose="020B0604020202020204" pitchFamily="34" charset="0"/>
                        <a:buChar char="•"/>
                      </a:pPr>
                      <a:r>
                        <a:rPr lang="en-US" dirty="0"/>
                        <a:t>Connect staff to </a:t>
                      </a:r>
                      <a:r>
                        <a:rPr lang="en-US" b="1" dirty="0"/>
                        <a:t>resources</a:t>
                      </a:r>
                    </a:p>
                  </a:txBody>
                  <a:tcPr/>
                </a:tc>
                <a:tc>
                  <a:txBody>
                    <a:bodyPr/>
                    <a:lstStyle/>
                    <a:p>
                      <a:pPr marL="285750" indent="-285750">
                        <a:buFont typeface="Arial" panose="020B0604020202020204" pitchFamily="34" charset="0"/>
                        <a:buChar char="•"/>
                      </a:pPr>
                      <a:r>
                        <a:rPr lang="en-US" dirty="0"/>
                        <a:t>Allow </a:t>
                      </a:r>
                      <a:r>
                        <a:rPr lang="en-US" b="1" dirty="0"/>
                        <a:t>safe places </a:t>
                      </a:r>
                      <a:r>
                        <a:rPr lang="en-US" dirty="0"/>
                        <a:t>to process emotions</a:t>
                      </a:r>
                    </a:p>
                    <a:p>
                      <a:pPr marL="285750" indent="-285750">
                        <a:buFont typeface="Arial" panose="020B0604020202020204" pitchFamily="34" charset="0"/>
                        <a:buChar char="•"/>
                      </a:pPr>
                      <a:r>
                        <a:rPr lang="en-US" b="1" dirty="0"/>
                        <a:t>Air feelings </a:t>
                      </a:r>
                      <a:r>
                        <a:rPr lang="en-US" dirty="0"/>
                        <a:t>and talk through problems</a:t>
                      </a:r>
                    </a:p>
                    <a:p>
                      <a:pPr marL="285750" indent="-285750">
                        <a:buFont typeface="Arial" panose="020B0604020202020204" pitchFamily="34" charset="0"/>
                        <a:buChar char="•"/>
                      </a:pPr>
                      <a:r>
                        <a:rPr lang="en-US" dirty="0"/>
                        <a:t>Build in time for </a:t>
                      </a:r>
                      <a:r>
                        <a:rPr lang="en-US" b="1" dirty="0"/>
                        <a:t>breaks</a:t>
                      </a:r>
                    </a:p>
                    <a:p>
                      <a:pPr marL="285750" indent="-285750">
                        <a:buFont typeface="Arial" panose="020B0604020202020204" pitchFamily="34" charset="0"/>
                        <a:buChar char="•"/>
                      </a:pPr>
                      <a:r>
                        <a:rPr lang="en-US" dirty="0"/>
                        <a:t>Develop a </a:t>
                      </a:r>
                      <a:r>
                        <a:rPr lang="en-US" b="1" dirty="0"/>
                        <a:t>professional support system</a:t>
                      </a:r>
                    </a:p>
                    <a:p>
                      <a:pPr marL="285750" indent="-285750">
                        <a:buFont typeface="Arial" panose="020B0604020202020204" pitchFamily="34" charset="0"/>
                        <a:buChar char="•"/>
                      </a:pPr>
                      <a:r>
                        <a:rPr lang="en-US" dirty="0"/>
                        <a:t>Support </a:t>
                      </a:r>
                      <a:r>
                        <a:rPr lang="en-US" b="1" dirty="0"/>
                        <a:t>practicing mindfulness </a:t>
                      </a:r>
                      <a:r>
                        <a:rPr lang="en-US" dirty="0"/>
                        <a:t>across your school or center</a:t>
                      </a:r>
                    </a:p>
                    <a:p>
                      <a:pPr marL="285750" indent="-285750">
                        <a:buFont typeface="Arial" panose="020B0604020202020204" pitchFamily="34" charset="0"/>
                        <a:buChar char="•"/>
                      </a:pPr>
                      <a:r>
                        <a:rPr lang="en-US" b="1" dirty="0"/>
                        <a:t>Give your staff (and yourself) grace </a:t>
                      </a:r>
                      <a:r>
                        <a:rPr lang="en-US" dirty="0"/>
                        <a:t>as you move through this complex time</a:t>
                      </a:r>
                    </a:p>
                  </a:txBody>
                  <a:tcPr/>
                </a:tc>
                <a:extLst>
                  <a:ext uri="{0D108BD9-81ED-4DB2-BD59-A6C34878D82A}">
                    <a16:rowId xmlns:a16="http://schemas.microsoft.com/office/drawing/2014/main" val="1832695218"/>
                  </a:ext>
                </a:extLst>
              </a:tr>
            </a:tbl>
          </a:graphicData>
        </a:graphic>
      </p:graphicFrame>
    </p:spTree>
    <p:extLst>
      <p:ext uri="{BB962C8B-B14F-4D97-AF65-F5344CB8AC3E}">
        <p14:creationId xmlns:p14="http://schemas.microsoft.com/office/powerpoint/2010/main" val="1218650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dirty="0"/>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kern="0" dirty="0">
                <a:latin typeface="Myriad Pro"/>
                <a:cs typeface="Arial"/>
              </a:rPr>
              <a:t>Understanding Trauma in Adults</a:t>
            </a:r>
          </a:p>
          <a:p>
            <a:pPr marL="228600" indent="-228600">
              <a:spcAft>
                <a:spcPts val="2800"/>
              </a:spcAft>
              <a:buClr>
                <a:srgbClr val="000000"/>
              </a:buClr>
            </a:pPr>
            <a:r>
              <a:rPr lang="en-US" sz="1600" kern="0" dirty="0">
                <a:latin typeface="+mn-lt"/>
                <a:cs typeface="Arial"/>
              </a:rPr>
              <a:t>Supporting Your Staff and Yourself</a:t>
            </a:r>
          </a:p>
          <a:p>
            <a:pPr marL="228600" indent="-228600">
              <a:spcAft>
                <a:spcPts val="2800"/>
              </a:spcAft>
              <a:buClr>
                <a:srgbClr val="000000"/>
              </a:buClr>
            </a:pPr>
            <a:r>
              <a:rPr lang="en-US" sz="1600" b="1" kern="0" dirty="0">
                <a:solidFill>
                  <a:schemeClr val="accent1"/>
                </a:solidFill>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4000884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663C-9A1C-4220-8883-38A5DB88B0DA}"/>
              </a:ext>
            </a:extLst>
          </p:cNvPr>
          <p:cNvSpPr>
            <a:spLocks noGrp="1"/>
          </p:cNvSpPr>
          <p:nvPr>
            <p:ph type="title"/>
          </p:nvPr>
        </p:nvSpPr>
        <p:spPr/>
        <p:txBody>
          <a:bodyPr/>
          <a:lstStyle/>
          <a:p>
            <a:r>
              <a:rPr lang="en-US" dirty="0"/>
              <a:t>Planning to Support Your Staff and Yourself</a:t>
            </a:r>
          </a:p>
        </p:txBody>
      </p:sp>
      <p:sp>
        <p:nvSpPr>
          <p:cNvPr id="3" name="TextBox 2">
            <a:extLst>
              <a:ext uri="{FF2B5EF4-FFF2-40B4-BE49-F238E27FC236}">
                <a16:creationId xmlns:a16="http://schemas.microsoft.com/office/drawing/2014/main" id="{BEA5FD35-A770-4A09-8A30-A4DACE7823EA}"/>
              </a:ext>
            </a:extLst>
          </p:cNvPr>
          <p:cNvSpPr txBox="1"/>
          <p:nvPr/>
        </p:nvSpPr>
        <p:spPr>
          <a:xfrm>
            <a:off x="1320800" y="1803400"/>
            <a:ext cx="61976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a:p>
            <a:r>
              <a:rPr lang="en-US" dirty="0"/>
              <a:t>Spend the remainder of this session putting together a plan for how to support yourself in the midst of this crisis. </a:t>
            </a:r>
          </a:p>
          <a:p>
            <a:endParaRPr lang="en-US" dirty="0"/>
          </a:p>
        </p:txBody>
      </p:sp>
      <p:grpSp>
        <p:nvGrpSpPr>
          <p:cNvPr id="4" name="Group 3">
            <a:extLst>
              <a:ext uri="{FF2B5EF4-FFF2-40B4-BE49-F238E27FC236}">
                <a16:creationId xmlns:a16="http://schemas.microsoft.com/office/drawing/2014/main" id="{4715DE5D-AA24-4B00-B97F-D8AD143715EE}"/>
              </a:ext>
            </a:extLst>
          </p:cNvPr>
          <p:cNvGrpSpPr>
            <a:grpSpLocks noChangeAspect="1"/>
          </p:cNvGrpSpPr>
          <p:nvPr/>
        </p:nvGrpSpPr>
        <p:grpSpPr>
          <a:xfrm>
            <a:off x="4155967" y="1380608"/>
            <a:ext cx="670033" cy="672215"/>
            <a:chOff x="3619266" y="2362912"/>
            <a:chExt cx="2194560" cy="2194560"/>
          </a:xfrm>
        </p:grpSpPr>
        <p:sp>
          <p:nvSpPr>
            <p:cNvPr id="5" name="Oval 4">
              <a:extLst>
                <a:ext uri="{FF2B5EF4-FFF2-40B4-BE49-F238E27FC236}">
                  <a16:creationId xmlns:a16="http://schemas.microsoft.com/office/drawing/2014/main" id="{36B9F700-D707-49E7-A138-9E5A9F1E0B14}"/>
                </a:ext>
              </a:extLst>
            </p:cNvPr>
            <p:cNvSpPr/>
            <p:nvPr/>
          </p:nvSpPr>
          <p:spPr bwMode="auto">
            <a:xfrm>
              <a:off x="3619266" y="2362912"/>
              <a:ext cx="2194560" cy="2194560"/>
            </a:xfrm>
            <a:prstGeom prst="ellipse">
              <a:avLst/>
            </a:prstGeom>
            <a:solidFill>
              <a:schemeClr val="accent2"/>
            </a:solidFill>
            <a:ln w="19050" algn="ctr">
              <a:solidFill>
                <a:schemeClr val="accent2"/>
              </a:solidFill>
              <a:round/>
              <a:headEnd/>
              <a:tailEnd type="triangle" w="med" len="med"/>
            </a:ln>
          </p:spPr>
          <p:txBody>
            <a:bodyPr wrap="none"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Book Antiqua" pitchFamily="18" charset="0"/>
                <a:ea typeface="+mn-ea"/>
                <a:cs typeface="Arial" pitchFamily="34" charset="0"/>
              </a:endParaRPr>
            </a:p>
          </p:txBody>
        </p:sp>
        <p:grpSp>
          <p:nvGrpSpPr>
            <p:cNvPr id="6" name="Group 5">
              <a:extLst>
                <a:ext uri="{FF2B5EF4-FFF2-40B4-BE49-F238E27FC236}">
                  <a16:creationId xmlns:a16="http://schemas.microsoft.com/office/drawing/2014/main" id="{29EB14CF-FA31-4226-BEE0-3B0325B83866}"/>
                </a:ext>
              </a:extLst>
            </p:cNvPr>
            <p:cNvGrpSpPr>
              <a:grpSpLocks noChangeAspect="1"/>
            </p:cNvGrpSpPr>
            <p:nvPr/>
          </p:nvGrpSpPr>
          <p:grpSpPr bwMode="auto">
            <a:xfrm rot="10800000">
              <a:off x="3992561" y="2801937"/>
              <a:ext cx="1357313" cy="1406525"/>
              <a:chOff x="2442" y="1722"/>
              <a:chExt cx="855" cy="886"/>
            </a:xfrm>
          </p:grpSpPr>
          <p:sp>
            <p:nvSpPr>
              <p:cNvPr id="7" name="Freeform 8">
                <a:extLst>
                  <a:ext uri="{FF2B5EF4-FFF2-40B4-BE49-F238E27FC236}">
                    <a16:creationId xmlns:a16="http://schemas.microsoft.com/office/drawing/2014/main" id="{02664044-9771-4C6B-A69A-79C61410914E}"/>
                  </a:ext>
                </a:extLst>
              </p:cNvPr>
              <p:cNvSpPr>
                <a:spLocks/>
              </p:cNvSpPr>
              <p:nvPr/>
            </p:nvSpPr>
            <p:spPr bwMode="auto">
              <a:xfrm>
                <a:off x="3046" y="1799"/>
                <a:ext cx="177" cy="173"/>
              </a:xfrm>
              <a:custGeom>
                <a:avLst/>
                <a:gdLst>
                  <a:gd name="T0" fmla="*/ 183 w 355"/>
                  <a:gd name="T1" fmla="*/ 0 h 347"/>
                  <a:gd name="T2" fmla="*/ 4 w 355"/>
                  <a:gd name="T3" fmla="*/ 87 h 347"/>
                  <a:gd name="T4" fmla="*/ 1 w 355"/>
                  <a:gd name="T5" fmla="*/ 103 h 347"/>
                  <a:gd name="T6" fmla="*/ 0 w 355"/>
                  <a:gd name="T7" fmla="*/ 120 h 347"/>
                  <a:gd name="T8" fmla="*/ 0 w 355"/>
                  <a:gd name="T9" fmla="*/ 138 h 347"/>
                  <a:gd name="T10" fmla="*/ 1 w 355"/>
                  <a:gd name="T11" fmla="*/ 154 h 347"/>
                  <a:gd name="T12" fmla="*/ 5 w 355"/>
                  <a:gd name="T13" fmla="*/ 172 h 347"/>
                  <a:gd name="T14" fmla="*/ 8 w 355"/>
                  <a:gd name="T15" fmla="*/ 191 h 347"/>
                  <a:gd name="T16" fmla="*/ 15 w 355"/>
                  <a:gd name="T17" fmla="*/ 208 h 347"/>
                  <a:gd name="T18" fmla="*/ 22 w 355"/>
                  <a:gd name="T19" fmla="*/ 225 h 347"/>
                  <a:gd name="T20" fmla="*/ 31 w 355"/>
                  <a:gd name="T21" fmla="*/ 242 h 347"/>
                  <a:gd name="T22" fmla="*/ 42 w 355"/>
                  <a:gd name="T23" fmla="*/ 257 h 347"/>
                  <a:gd name="T24" fmla="*/ 54 w 355"/>
                  <a:gd name="T25" fmla="*/ 274 h 347"/>
                  <a:gd name="T26" fmla="*/ 68 w 355"/>
                  <a:gd name="T27" fmla="*/ 287 h 347"/>
                  <a:gd name="T28" fmla="*/ 83 w 355"/>
                  <a:gd name="T29" fmla="*/ 300 h 347"/>
                  <a:gd name="T30" fmla="*/ 98 w 355"/>
                  <a:gd name="T31" fmla="*/ 312 h 347"/>
                  <a:gd name="T32" fmla="*/ 115 w 355"/>
                  <a:gd name="T33" fmla="*/ 322 h 347"/>
                  <a:gd name="T34" fmla="*/ 133 w 355"/>
                  <a:gd name="T35" fmla="*/ 330 h 347"/>
                  <a:gd name="T36" fmla="*/ 150 w 355"/>
                  <a:gd name="T37" fmla="*/ 337 h 347"/>
                  <a:gd name="T38" fmla="*/ 167 w 355"/>
                  <a:gd name="T39" fmla="*/ 342 h 347"/>
                  <a:gd name="T40" fmla="*/ 186 w 355"/>
                  <a:gd name="T41" fmla="*/ 345 h 347"/>
                  <a:gd name="T42" fmla="*/ 204 w 355"/>
                  <a:gd name="T43" fmla="*/ 347 h 347"/>
                  <a:gd name="T44" fmla="*/ 213 w 355"/>
                  <a:gd name="T45" fmla="*/ 347 h 347"/>
                  <a:gd name="T46" fmla="*/ 222 w 355"/>
                  <a:gd name="T47" fmla="*/ 347 h 347"/>
                  <a:gd name="T48" fmla="*/ 232 w 355"/>
                  <a:gd name="T49" fmla="*/ 347 h 347"/>
                  <a:gd name="T50" fmla="*/ 241 w 355"/>
                  <a:gd name="T51" fmla="*/ 346 h 347"/>
                  <a:gd name="T52" fmla="*/ 250 w 355"/>
                  <a:gd name="T53" fmla="*/ 345 h 347"/>
                  <a:gd name="T54" fmla="*/ 259 w 355"/>
                  <a:gd name="T55" fmla="*/ 344 h 347"/>
                  <a:gd name="T56" fmla="*/ 267 w 355"/>
                  <a:gd name="T57" fmla="*/ 342 h 347"/>
                  <a:gd name="T58" fmla="*/ 277 w 355"/>
                  <a:gd name="T59" fmla="*/ 339 h 347"/>
                  <a:gd name="T60" fmla="*/ 355 w 355"/>
                  <a:gd name="T61" fmla="*/ 168 h 347"/>
                  <a:gd name="T62" fmla="*/ 340 w 355"/>
                  <a:gd name="T63" fmla="*/ 164 h 347"/>
                  <a:gd name="T64" fmla="*/ 326 w 355"/>
                  <a:gd name="T65" fmla="*/ 161 h 347"/>
                  <a:gd name="T66" fmla="*/ 311 w 355"/>
                  <a:gd name="T67" fmla="*/ 155 h 347"/>
                  <a:gd name="T68" fmla="*/ 297 w 355"/>
                  <a:gd name="T69" fmla="*/ 148 h 347"/>
                  <a:gd name="T70" fmla="*/ 285 w 355"/>
                  <a:gd name="T71" fmla="*/ 141 h 347"/>
                  <a:gd name="T72" fmla="*/ 271 w 355"/>
                  <a:gd name="T73" fmla="*/ 133 h 347"/>
                  <a:gd name="T74" fmla="*/ 258 w 355"/>
                  <a:gd name="T75" fmla="*/ 123 h 347"/>
                  <a:gd name="T76" fmla="*/ 247 w 355"/>
                  <a:gd name="T77" fmla="*/ 112 h 347"/>
                  <a:gd name="T78" fmla="*/ 235 w 355"/>
                  <a:gd name="T79" fmla="*/ 101 h 347"/>
                  <a:gd name="T80" fmla="*/ 224 w 355"/>
                  <a:gd name="T81" fmla="*/ 88 h 347"/>
                  <a:gd name="T82" fmla="*/ 214 w 355"/>
                  <a:gd name="T83" fmla="*/ 74 h 347"/>
                  <a:gd name="T84" fmla="*/ 206 w 355"/>
                  <a:gd name="T85" fmla="*/ 60 h 347"/>
                  <a:gd name="T86" fmla="*/ 198 w 355"/>
                  <a:gd name="T87" fmla="*/ 45 h 347"/>
                  <a:gd name="T88" fmla="*/ 193 w 355"/>
                  <a:gd name="T89" fmla="*/ 32 h 347"/>
                  <a:gd name="T90" fmla="*/ 187 w 355"/>
                  <a:gd name="T91" fmla="*/ 15 h 347"/>
                  <a:gd name="T92" fmla="*/ 183 w 355"/>
                  <a:gd name="T93" fmla="*/ 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5" h="347">
                    <a:moveTo>
                      <a:pt x="183" y="0"/>
                    </a:moveTo>
                    <a:lnTo>
                      <a:pt x="4" y="87"/>
                    </a:lnTo>
                    <a:lnTo>
                      <a:pt x="1" y="103"/>
                    </a:lnTo>
                    <a:lnTo>
                      <a:pt x="0" y="120"/>
                    </a:lnTo>
                    <a:lnTo>
                      <a:pt x="0" y="138"/>
                    </a:lnTo>
                    <a:lnTo>
                      <a:pt x="1" y="154"/>
                    </a:lnTo>
                    <a:lnTo>
                      <a:pt x="5" y="172"/>
                    </a:lnTo>
                    <a:lnTo>
                      <a:pt x="8" y="191"/>
                    </a:lnTo>
                    <a:lnTo>
                      <a:pt x="15" y="208"/>
                    </a:lnTo>
                    <a:lnTo>
                      <a:pt x="22" y="225"/>
                    </a:lnTo>
                    <a:lnTo>
                      <a:pt x="31" y="242"/>
                    </a:lnTo>
                    <a:lnTo>
                      <a:pt x="42" y="257"/>
                    </a:lnTo>
                    <a:lnTo>
                      <a:pt x="54" y="274"/>
                    </a:lnTo>
                    <a:lnTo>
                      <a:pt x="68" y="287"/>
                    </a:lnTo>
                    <a:lnTo>
                      <a:pt x="83" y="300"/>
                    </a:lnTo>
                    <a:lnTo>
                      <a:pt x="98" y="312"/>
                    </a:lnTo>
                    <a:lnTo>
                      <a:pt x="115" y="322"/>
                    </a:lnTo>
                    <a:lnTo>
                      <a:pt x="133" y="330"/>
                    </a:lnTo>
                    <a:lnTo>
                      <a:pt x="150" y="337"/>
                    </a:lnTo>
                    <a:lnTo>
                      <a:pt x="167" y="342"/>
                    </a:lnTo>
                    <a:lnTo>
                      <a:pt x="186" y="345"/>
                    </a:lnTo>
                    <a:lnTo>
                      <a:pt x="204" y="347"/>
                    </a:lnTo>
                    <a:lnTo>
                      <a:pt x="213" y="347"/>
                    </a:lnTo>
                    <a:lnTo>
                      <a:pt x="222" y="347"/>
                    </a:lnTo>
                    <a:lnTo>
                      <a:pt x="232" y="347"/>
                    </a:lnTo>
                    <a:lnTo>
                      <a:pt x="241" y="346"/>
                    </a:lnTo>
                    <a:lnTo>
                      <a:pt x="250" y="345"/>
                    </a:lnTo>
                    <a:lnTo>
                      <a:pt x="259" y="344"/>
                    </a:lnTo>
                    <a:lnTo>
                      <a:pt x="267" y="342"/>
                    </a:lnTo>
                    <a:lnTo>
                      <a:pt x="277" y="339"/>
                    </a:lnTo>
                    <a:lnTo>
                      <a:pt x="355" y="168"/>
                    </a:lnTo>
                    <a:lnTo>
                      <a:pt x="340" y="164"/>
                    </a:lnTo>
                    <a:lnTo>
                      <a:pt x="326" y="161"/>
                    </a:lnTo>
                    <a:lnTo>
                      <a:pt x="311" y="155"/>
                    </a:lnTo>
                    <a:lnTo>
                      <a:pt x="297" y="148"/>
                    </a:lnTo>
                    <a:lnTo>
                      <a:pt x="285" y="141"/>
                    </a:lnTo>
                    <a:lnTo>
                      <a:pt x="271" y="133"/>
                    </a:lnTo>
                    <a:lnTo>
                      <a:pt x="258" y="123"/>
                    </a:lnTo>
                    <a:lnTo>
                      <a:pt x="247" y="112"/>
                    </a:lnTo>
                    <a:lnTo>
                      <a:pt x="235" y="101"/>
                    </a:lnTo>
                    <a:lnTo>
                      <a:pt x="224" y="88"/>
                    </a:lnTo>
                    <a:lnTo>
                      <a:pt x="214" y="74"/>
                    </a:lnTo>
                    <a:lnTo>
                      <a:pt x="206" y="60"/>
                    </a:lnTo>
                    <a:lnTo>
                      <a:pt x="198" y="45"/>
                    </a:lnTo>
                    <a:lnTo>
                      <a:pt x="193" y="32"/>
                    </a:lnTo>
                    <a:lnTo>
                      <a:pt x="187" y="15"/>
                    </a:lnTo>
                    <a:lnTo>
                      <a:pt x="183"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8" name="Freeform 9">
                <a:extLst>
                  <a:ext uri="{FF2B5EF4-FFF2-40B4-BE49-F238E27FC236}">
                    <a16:creationId xmlns:a16="http://schemas.microsoft.com/office/drawing/2014/main" id="{8E15C747-965B-410F-892D-F13A66B68763}"/>
                  </a:ext>
                </a:extLst>
              </p:cNvPr>
              <p:cNvSpPr>
                <a:spLocks/>
              </p:cNvSpPr>
              <p:nvPr/>
            </p:nvSpPr>
            <p:spPr bwMode="auto">
              <a:xfrm>
                <a:off x="3167" y="1722"/>
                <a:ext cx="130" cy="134"/>
              </a:xfrm>
              <a:custGeom>
                <a:avLst/>
                <a:gdLst>
                  <a:gd name="T0" fmla="*/ 137 w 260"/>
                  <a:gd name="T1" fmla="*/ 269 h 269"/>
                  <a:gd name="T2" fmla="*/ 260 w 260"/>
                  <a:gd name="T3" fmla="*/ 0 h 269"/>
                  <a:gd name="T4" fmla="*/ 0 w 260"/>
                  <a:gd name="T5" fmla="*/ 128 h 269"/>
                  <a:gd name="T6" fmla="*/ 5 w 260"/>
                  <a:gd name="T7" fmla="*/ 141 h 269"/>
                  <a:gd name="T8" fmla="*/ 9 w 260"/>
                  <a:gd name="T9" fmla="*/ 152 h 269"/>
                  <a:gd name="T10" fmla="*/ 14 w 260"/>
                  <a:gd name="T11" fmla="*/ 164 h 269"/>
                  <a:gd name="T12" fmla="*/ 20 w 260"/>
                  <a:gd name="T13" fmla="*/ 175 h 269"/>
                  <a:gd name="T14" fmla="*/ 25 w 260"/>
                  <a:gd name="T15" fmla="*/ 187 h 269"/>
                  <a:gd name="T16" fmla="*/ 32 w 260"/>
                  <a:gd name="T17" fmla="*/ 197 h 269"/>
                  <a:gd name="T18" fmla="*/ 41 w 260"/>
                  <a:gd name="T19" fmla="*/ 208 h 269"/>
                  <a:gd name="T20" fmla="*/ 51 w 260"/>
                  <a:gd name="T21" fmla="*/ 218 h 269"/>
                  <a:gd name="T22" fmla="*/ 60 w 260"/>
                  <a:gd name="T23" fmla="*/ 227 h 269"/>
                  <a:gd name="T24" fmla="*/ 70 w 260"/>
                  <a:gd name="T25" fmla="*/ 234 h 269"/>
                  <a:gd name="T26" fmla="*/ 81 w 260"/>
                  <a:gd name="T27" fmla="*/ 242 h 269"/>
                  <a:gd name="T28" fmla="*/ 92 w 260"/>
                  <a:gd name="T29" fmla="*/ 248 h 269"/>
                  <a:gd name="T30" fmla="*/ 102 w 260"/>
                  <a:gd name="T31" fmla="*/ 255 h 269"/>
                  <a:gd name="T32" fmla="*/ 114 w 260"/>
                  <a:gd name="T33" fmla="*/ 259 h 269"/>
                  <a:gd name="T34" fmla="*/ 126 w 260"/>
                  <a:gd name="T35" fmla="*/ 264 h 269"/>
                  <a:gd name="T36" fmla="*/ 137 w 260"/>
                  <a:gd name="T3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0" h="269">
                    <a:moveTo>
                      <a:pt x="137" y="269"/>
                    </a:moveTo>
                    <a:lnTo>
                      <a:pt x="260" y="0"/>
                    </a:lnTo>
                    <a:lnTo>
                      <a:pt x="0" y="128"/>
                    </a:lnTo>
                    <a:lnTo>
                      <a:pt x="5" y="141"/>
                    </a:lnTo>
                    <a:lnTo>
                      <a:pt x="9" y="152"/>
                    </a:lnTo>
                    <a:lnTo>
                      <a:pt x="14" y="164"/>
                    </a:lnTo>
                    <a:lnTo>
                      <a:pt x="20" y="175"/>
                    </a:lnTo>
                    <a:lnTo>
                      <a:pt x="25" y="187"/>
                    </a:lnTo>
                    <a:lnTo>
                      <a:pt x="32" y="197"/>
                    </a:lnTo>
                    <a:lnTo>
                      <a:pt x="41" y="208"/>
                    </a:lnTo>
                    <a:lnTo>
                      <a:pt x="51" y="218"/>
                    </a:lnTo>
                    <a:lnTo>
                      <a:pt x="60" y="227"/>
                    </a:lnTo>
                    <a:lnTo>
                      <a:pt x="70" y="234"/>
                    </a:lnTo>
                    <a:lnTo>
                      <a:pt x="81" y="242"/>
                    </a:lnTo>
                    <a:lnTo>
                      <a:pt x="92" y="248"/>
                    </a:lnTo>
                    <a:lnTo>
                      <a:pt x="102" y="255"/>
                    </a:lnTo>
                    <a:lnTo>
                      <a:pt x="114" y="259"/>
                    </a:lnTo>
                    <a:lnTo>
                      <a:pt x="126" y="264"/>
                    </a:lnTo>
                    <a:lnTo>
                      <a:pt x="137" y="26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9" name="Freeform 10">
                <a:extLst>
                  <a:ext uri="{FF2B5EF4-FFF2-40B4-BE49-F238E27FC236}">
                    <a16:creationId xmlns:a16="http://schemas.microsoft.com/office/drawing/2014/main" id="{0F7BB421-3790-45BA-BA07-BBD9B6E99364}"/>
                  </a:ext>
                </a:extLst>
              </p:cNvPr>
              <p:cNvSpPr>
                <a:spLocks/>
              </p:cNvSpPr>
              <p:nvPr/>
            </p:nvSpPr>
            <p:spPr bwMode="auto">
              <a:xfrm>
                <a:off x="2442" y="2386"/>
                <a:ext cx="223" cy="222"/>
              </a:xfrm>
              <a:custGeom>
                <a:avLst/>
                <a:gdLst>
                  <a:gd name="T0" fmla="*/ 446 w 446"/>
                  <a:gd name="T1" fmla="*/ 261 h 445"/>
                  <a:gd name="T2" fmla="*/ 437 w 446"/>
                  <a:gd name="T3" fmla="*/ 264 h 445"/>
                  <a:gd name="T4" fmla="*/ 427 w 446"/>
                  <a:gd name="T5" fmla="*/ 266 h 445"/>
                  <a:gd name="T6" fmla="*/ 418 w 446"/>
                  <a:gd name="T7" fmla="*/ 267 h 445"/>
                  <a:gd name="T8" fmla="*/ 410 w 446"/>
                  <a:gd name="T9" fmla="*/ 267 h 445"/>
                  <a:gd name="T10" fmla="*/ 401 w 446"/>
                  <a:gd name="T11" fmla="*/ 268 h 445"/>
                  <a:gd name="T12" fmla="*/ 392 w 446"/>
                  <a:gd name="T13" fmla="*/ 268 h 445"/>
                  <a:gd name="T14" fmla="*/ 383 w 446"/>
                  <a:gd name="T15" fmla="*/ 267 h 445"/>
                  <a:gd name="T16" fmla="*/ 373 w 446"/>
                  <a:gd name="T17" fmla="*/ 267 h 445"/>
                  <a:gd name="T18" fmla="*/ 355 w 446"/>
                  <a:gd name="T19" fmla="*/ 265 h 445"/>
                  <a:gd name="T20" fmla="*/ 338 w 446"/>
                  <a:gd name="T21" fmla="*/ 260 h 445"/>
                  <a:gd name="T22" fmla="*/ 320 w 446"/>
                  <a:gd name="T23" fmla="*/ 254 h 445"/>
                  <a:gd name="T24" fmla="*/ 304 w 446"/>
                  <a:gd name="T25" fmla="*/ 246 h 445"/>
                  <a:gd name="T26" fmla="*/ 288 w 446"/>
                  <a:gd name="T27" fmla="*/ 237 h 445"/>
                  <a:gd name="T28" fmla="*/ 273 w 446"/>
                  <a:gd name="T29" fmla="*/ 226 h 445"/>
                  <a:gd name="T30" fmla="*/ 258 w 446"/>
                  <a:gd name="T31" fmla="*/ 214 h 445"/>
                  <a:gd name="T32" fmla="*/ 243 w 446"/>
                  <a:gd name="T33" fmla="*/ 200 h 445"/>
                  <a:gd name="T34" fmla="*/ 229 w 446"/>
                  <a:gd name="T35" fmla="*/ 186 h 445"/>
                  <a:gd name="T36" fmla="*/ 217 w 446"/>
                  <a:gd name="T37" fmla="*/ 170 h 445"/>
                  <a:gd name="T38" fmla="*/ 206 w 446"/>
                  <a:gd name="T39" fmla="*/ 155 h 445"/>
                  <a:gd name="T40" fmla="*/ 197 w 446"/>
                  <a:gd name="T41" fmla="*/ 138 h 445"/>
                  <a:gd name="T42" fmla="*/ 190 w 446"/>
                  <a:gd name="T43" fmla="*/ 121 h 445"/>
                  <a:gd name="T44" fmla="*/ 183 w 446"/>
                  <a:gd name="T45" fmla="*/ 103 h 445"/>
                  <a:gd name="T46" fmla="*/ 180 w 446"/>
                  <a:gd name="T47" fmla="*/ 85 h 445"/>
                  <a:gd name="T48" fmla="*/ 176 w 446"/>
                  <a:gd name="T49" fmla="*/ 67 h 445"/>
                  <a:gd name="T50" fmla="*/ 175 w 446"/>
                  <a:gd name="T51" fmla="*/ 50 h 445"/>
                  <a:gd name="T52" fmla="*/ 175 w 446"/>
                  <a:gd name="T53" fmla="*/ 33 h 445"/>
                  <a:gd name="T54" fmla="*/ 176 w 446"/>
                  <a:gd name="T55" fmla="*/ 16 h 445"/>
                  <a:gd name="T56" fmla="*/ 179 w 446"/>
                  <a:gd name="T57" fmla="*/ 0 h 445"/>
                  <a:gd name="T58" fmla="*/ 4 w 446"/>
                  <a:gd name="T59" fmla="*/ 184 h 445"/>
                  <a:gd name="T60" fmla="*/ 1 w 446"/>
                  <a:gd name="T61" fmla="*/ 200 h 445"/>
                  <a:gd name="T62" fmla="*/ 0 w 446"/>
                  <a:gd name="T63" fmla="*/ 218 h 445"/>
                  <a:gd name="T64" fmla="*/ 0 w 446"/>
                  <a:gd name="T65" fmla="*/ 235 h 445"/>
                  <a:gd name="T66" fmla="*/ 1 w 446"/>
                  <a:gd name="T67" fmla="*/ 251 h 445"/>
                  <a:gd name="T68" fmla="*/ 5 w 446"/>
                  <a:gd name="T69" fmla="*/ 269 h 445"/>
                  <a:gd name="T70" fmla="*/ 8 w 446"/>
                  <a:gd name="T71" fmla="*/ 288 h 445"/>
                  <a:gd name="T72" fmla="*/ 15 w 446"/>
                  <a:gd name="T73" fmla="*/ 305 h 445"/>
                  <a:gd name="T74" fmla="*/ 22 w 446"/>
                  <a:gd name="T75" fmla="*/ 322 h 445"/>
                  <a:gd name="T76" fmla="*/ 31 w 446"/>
                  <a:gd name="T77" fmla="*/ 340 h 445"/>
                  <a:gd name="T78" fmla="*/ 42 w 446"/>
                  <a:gd name="T79" fmla="*/ 355 h 445"/>
                  <a:gd name="T80" fmla="*/ 54 w 446"/>
                  <a:gd name="T81" fmla="*/ 371 h 445"/>
                  <a:gd name="T82" fmla="*/ 68 w 446"/>
                  <a:gd name="T83" fmla="*/ 385 h 445"/>
                  <a:gd name="T84" fmla="*/ 83 w 446"/>
                  <a:gd name="T85" fmla="*/ 397 h 445"/>
                  <a:gd name="T86" fmla="*/ 98 w 446"/>
                  <a:gd name="T87" fmla="*/ 409 h 445"/>
                  <a:gd name="T88" fmla="*/ 115 w 446"/>
                  <a:gd name="T89" fmla="*/ 419 h 445"/>
                  <a:gd name="T90" fmla="*/ 132 w 446"/>
                  <a:gd name="T91" fmla="*/ 427 h 445"/>
                  <a:gd name="T92" fmla="*/ 149 w 446"/>
                  <a:gd name="T93" fmla="*/ 434 h 445"/>
                  <a:gd name="T94" fmla="*/ 167 w 446"/>
                  <a:gd name="T95" fmla="*/ 439 h 445"/>
                  <a:gd name="T96" fmla="*/ 186 w 446"/>
                  <a:gd name="T97" fmla="*/ 442 h 445"/>
                  <a:gd name="T98" fmla="*/ 204 w 446"/>
                  <a:gd name="T99" fmla="*/ 445 h 445"/>
                  <a:gd name="T100" fmla="*/ 213 w 446"/>
                  <a:gd name="T101" fmla="*/ 445 h 445"/>
                  <a:gd name="T102" fmla="*/ 224 w 446"/>
                  <a:gd name="T103" fmla="*/ 445 h 445"/>
                  <a:gd name="T104" fmla="*/ 233 w 446"/>
                  <a:gd name="T105" fmla="*/ 445 h 445"/>
                  <a:gd name="T106" fmla="*/ 242 w 446"/>
                  <a:gd name="T107" fmla="*/ 443 h 445"/>
                  <a:gd name="T108" fmla="*/ 252 w 446"/>
                  <a:gd name="T109" fmla="*/ 442 h 445"/>
                  <a:gd name="T110" fmla="*/ 262 w 446"/>
                  <a:gd name="T111" fmla="*/ 440 h 445"/>
                  <a:gd name="T112" fmla="*/ 271 w 446"/>
                  <a:gd name="T113" fmla="*/ 438 h 445"/>
                  <a:gd name="T114" fmla="*/ 280 w 446"/>
                  <a:gd name="T115" fmla="*/ 435 h 445"/>
                  <a:gd name="T116" fmla="*/ 446 w 446"/>
                  <a:gd name="T117" fmla="*/ 261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6" h="445">
                    <a:moveTo>
                      <a:pt x="446" y="261"/>
                    </a:moveTo>
                    <a:lnTo>
                      <a:pt x="437" y="264"/>
                    </a:lnTo>
                    <a:lnTo>
                      <a:pt x="427" y="266"/>
                    </a:lnTo>
                    <a:lnTo>
                      <a:pt x="418" y="267"/>
                    </a:lnTo>
                    <a:lnTo>
                      <a:pt x="410" y="267"/>
                    </a:lnTo>
                    <a:lnTo>
                      <a:pt x="401" y="268"/>
                    </a:lnTo>
                    <a:lnTo>
                      <a:pt x="392" y="268"/>
                    </a:lnTo>
                    <a:lnTo>
                      <a:pt x="383" y="267"/>
                    </a:lnTo>
                    <a:lnTo>
                      <a:pt x="373" y="267"/>
                    </a:lnTo>
                    <a:lnTo>
                      <a:pt x="355" y="265"/>
                    </a:lnTo>
                    <a:lnTo>
                      <a:pt x="338" y="260"/>
                    </a:lnTo>
                    <a:lnTo>
                      <a:pt x="320" y="254"/>
                    </a:lnTo>
                    <a:lnTo>
                      <a:pt x="304" y="246"/>
                    </a:lnTo>
                    <a:lnTo>
                      <a:pt x="288" y="237"/>
                    </a:lnTo>
                    <a:lnTo>
                      <a:pt x="273" y="226"/>
                    </a:lnTo>
                    <a:lnTo>
                      <a:pt x="258" y="214"/>
                    </a:lnTo>
                    <a:lnTo>
                      <a:pt x="243" y="200"/>
                    </a:lnTo>
                    <a:lnTo>
                      <a:pt x="229" y="186"/>
                    </a:lnTo>
                    <a:lnTo>
                      <a:pt x="217" y="170"/>
                    </a:lnTo>
                    <a:lnTo>
                      <a:pt x="206" y="155"/>
                    </a:lnTo>
                    <a:lnTo>
                      <a:pt x="197" y="138"/>
                    </a:lnTo>
                    <a:lnTo>
                      <a:pt x="190" y="121"/>
                    </a:lnTo>
                    <a:lnTo>
                      <a:pt x="183" y="103"/>
                    </a:lnTo>
                    <a:lnTo>
                      <a:pt x="180" y="85"/>
                    </a:lnTo>
                    <a:lnTo>
                      <a:pt x="176" y="67"/>
                    </a:lnTo>
                    <a:lnTo>
                      <a:pt x="175" y="50"/>
                    </a:lnTo>
                    <a:lnTo>
                      <a:pt x="175" y="33"/>
                    </a:lnTo>
                    <a:lnTo>
                      <a:pt x="176" y="16"/>
                    </a:lnTo>
                    <a:lnTo>
                      <a:pt x="179" y="0"/>
                    </a:lnTo>
                    <a:lnTo>
                      <a:pt x="4" y="184"/>
                    </a:lnTo>
                    <a:lnTo>
                      <a:pt x="1" y="200"/>
                    </a:lnTo>
                    <a:lnTo>
                      <a:pt x="0" y="218"/>
                    </a:lnTo>
                    <a:lnTo>
                      <a:pt x="0" y="235"/>
                    </a:lnTo>
                    <a:lnTo>
                      <a:pt x="1" y="251"/>
                    </a:lnTo>
                    <a:lnTo>
                      <a:pt x="5" y="269"/>
                    </a:lnTo>
                    <a:lnTo>
                      <a:pt x="8" y="288"/>
                    </a:lnTo>
                    <a:lnTo>
                      <a:pt x="15" y="305"/>
                    </a:lnTo>
                    <a:lnTo>
                      <a:pt x="22" y="322"/>
                    </a:lnTo>
                    <a:lnTo>
                      <a:pt x="31" y="340"/>
                    </a:lnTo>
                    <a:lnTo>
                      <a:pt x="42" y="355"/>
                    </a:lnTo>
                    <a:lnTo>
                      <a:pt x="54" y="371"/>
                    </a:lnTo>
                    <a:lnTo>
                      <a:pt x="68" y="385"/>
                    </a:lnTo>
                    <a:lnTo>
                      <a:pt x="83" y="397"/>
                    </a:lnTo>
                    <a:lnTo>
                      <a:pt x="98" y="409"/>
                    </a:lnTo>
                    <a:lnTo>
                      <a:pt x="115" y="419"/>
                    </a:lnTo>
                    <a:lnTo>
                      <a:pt x="132" y="427"/>
                    </a:lnTo>
                    <a:lnTo>
                      <a:pt x="149" y="434"/>
                    </a:lnTo>
                    <a:lnTo>
                      <a:pt x="167" y="439"/>
                    </a:lnTo>
                    <a:lnTo>
                      <a:pt x="186" y="442"/>
                    </a:lnTo>
                    <a:lnTo>
                      <a:pt x="204" y="445"/>
                    </a:lnTo>
                    <a:lnTo>
                      <a:pt x="213" y="445"/>
                    </a:lnTo>
                    <a:lnTo>
                      <a:pt x="224" y="445"/>
                    </a:lnTo>
                    <a:lnTo>
                      <a:pt x="233" y="445"/>
                    </a:lnTo>
                    <a:lnTo>
                      <a:pt x="242" y="443"/>
                    </a:lnTo>
                    <a:lnTo>
                      <a:pt x="252" y="442"/>
                    </a:lnTo>
                    <a:lnTo>
                      <a:pt x="262" y="440"/>
                    </a:lnTo>
                    <a:lnTo>
                      <a:pt x="271" y="438"/>
                    </a:lnTo>
                    <a:lnTo>
                      <a:pt x="280" y="435"/>
                    </a:lnTo>
                    <a:lnTo>
                      <a:pt x="446" y="26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10" name="Freeform 11">
                <a:extLst>
                  <a:ext uri="{FF2B5EF4-FFF2-40B4-BE49-F238E27FC236}">
                    <a16:creationId xmlns:a16="http://schemas.microsoft.com/office/drawing/2014/main" id="{E1C38C48-9DDE-4E4D-9420-0D0D526EFCA0}"/>
                  </a:ext>
                </a:extLst>
              </p:cNvPr>
              <p:cNvSpPr>
                <a:spLocks/>
              </p:cNvSpPr>
              <p:nvPr/>
            </p:nvSpPr>
            <p:spPr bwMode="auto">
              <a:xfrm>
                <a:off x="2559" y="1870"/>
                <a:ext cx="601" cy="615"/>
              </a:xfrm>
              <a:custGeom>
                <a:avLst/>
                <a:gdLst>
                  <a:gd name="T0" fmla="*/ 2 w 1201"/>
                  <a:gd name="T1" fmla="*/ 1037 h 1231"/>
                  <a:gd name="T2" fmla="*/ 6 w 1201"/>
                  <a:gd name="T3" fmla="*/ 1056 h 1231"/>
                  <a:gd name="T4" fmla="*/ 9 w 1201"/>
                  <a:gd name="T5" fmla="*/ 1074 h 1231"/>
                  <a:gd name="T6" fmla="*/ 16 w 1201"/>
                  <a:gd name="T7" fmla="*/ 1092 h 1231"/>
                  <a:gd name="T8" fmla="*/ 23 w 1201"/>
                  <a:gd name="T9" fmla="*/ 1109 h 1231"/>
                  <a:gd name="T10" fmla="*/ 32 w 1201"/>
                  <a:gd name="T11" fmla="*/ 1126 h 1231"/>
                  <a:gd name="T12" fmla="*/ 43 w 1201"/>
                  <a:gd name="T13" fmla="*/ 1141 h 1231"/>
                  <a:gd name="T14" fmla="*/ 54 w 1201"/>
                  <a:gd name="T15" fmla="*/ 1157 h 1231"/>
                  <a:gd name="T16" fmla="*/ 68 w 1201"/>
                  <a:gd name="T17" fmla="*/ 1171 h 1231"/>
                  <a:gd name="T18" fmla="*/ 83 w 1201"/>
                  <a:gd name="T19" fmla="*/ 1184 h 1231"/>
                  <a:gd name="T20" fmla="*/ 99 w 1201"/>
                  <a:gd name="T21" fmla="*/ 1195 h 1231"/>
                  <a:gd name="T22" fmla="*/ 115 w 1201"/>
                  <a:gd name="T23" fmla="*/ 1206 h 1231"/>
                  <a:gd name="T24" fmla="*/ 132 w 1201"/>
                  <a:gd name="T25" fmla="*/ 1214 h 1231"/>
                  <a:gd name="T26" fmla="*/ 150 w 1201"/>
                  <a:gd name="T27" fmla="*/ 1219 h 1231"/>
                  <a:gd name="T28" fmla="*/ 168 w 1201"/>
                  <a:gd name="T29" fmla="*/ 1225 h 1231"/>
                  <a:gd name="T30" fmla="*/ 187 w 1201"/>
                  <a:gd name="T31" fmla="*/ 1229 h 1231"/>
                  <a:gd name="T32" fmla="*/ 205 w 1201"/>
                  <a:gd name="T33" fmla="*/ 1230 h 1231"/>
                  <a:gd name="T34" fmla="*/ 214 w 1201"/>
                  <a:gd name="T35" fmla="*/ 1231 h 1231"/>
                  <a:gd name="T36" fmla="*/ 225 w 1201"/>
                  <a:gd name="T37" fmla="*/ 1231 h 1231"/>
                  <a:gd name="T38" fmla="*/ 234 w 1201"/>
                  <a:gd name="T39" fmla="*/ 1230 h 1231"/>
                  <a:gd name="T40" fmla="*/ 243 w 1201"/>
                  <a:gd name="T41" fmla="*/ 1229 h 1231"/>
                  <a:gd name="T42" fmla="*/ 252 w 1201"/>
                  <a:gd name="T43" fmla="*/ 1227 h 1231"/>
                  <a:gd name="T44" fmla="*/ 263 w 1201"/>
                  <a:gd name="T45" fmla="*/ 1226 h 1231"/>
                  <a:gd name="T46" fmla="*/ 272 w 1201"/>
                  <a:gd name="T47" fmla="*/ 1224 h 1231"/>
                  <a:gd name="T48" fmla="*/ 281 w 1201"/>
                  <a:gd name="T49" fmla="*/ 1222 h 1231"/>
                  <a:gd name="T50" fmla="*/ 431 w 1201"/>
                  <a:gd name="T51" fmla="*/ 1064 h 1231"/>
                  <a:gd name="T52" fmla="*/ 1201 w 1201"/>
                  <a:gd name="T53" fmla="*/ 256 h 1231"/>
                  <a:gd name="T54" fmla="*/ 1192 w 1201"/>
                  <a:gd name="T55" fmla="*/ 258 h 1231"/>
                  <a:gd name="T56" fmla="*/ 1183 w 1201"/>
                  <a:gd name="T57" fmla="*/ 259 h 1231"/>
                  <a:gd name="T58" fmla="*/ 1173 w 1201"/>
                  <a:gd name="T59" fmla="*/ 259 h 1231"/>
                  <a:gd name="T60" fmla="*/ 1165 w 1201"/>
                  <a:gd name="T61" fmla="*/ 259 h 1231"/>
                  <a:gd name="T62" fmla="*/ 1156 w 1201"/>
                  <a:gd name="T63" fmla="*/ 259 h 1231"/>
                  <a:gd name="T64" fmla="*/ 1147 w 1201"/>
                  <a:gd name="T65" fmla="*/ 258 h 1231"/>
                  <a:gd name="T66" fmla="*/ 1138 w 1201"/>
                  <a:gd name="T67" fmla="*/ 257 h 1231"/>
                  <a:gd name="T68" fmla="*/ 1129 w 1201"/>
                  <a:gd name="T69" fmla="*/ 257 h 1231"/>
                  <a:gd name="T70" fmla="*/ 1110 w 1201"/>
                  <a:gd name="T71" fmla="*/ 255 h 1231"/>
                  <a:gd name="T72" fmla="*/ 1092 w 1201"/>
                  <a:gd name="T73" fmla="*/ 251 h 1231"/>
                  <a:gd name="T74" fmla="*/ 1074 w 1201"/>
                  <a:gd name="T75" fmla="*/ 247 h 1231"/>
                  <a:gd name="T76" fmla="*/ 1057 w 1201"/>
                  <a:gd name="T77" fmla="*/ 240 h 1231"/>
                  <a:gd name="T78" fmla="*/ 1040 w 1201"/>
                  <a:gd name="T79" fmla="*/ 232 h 1231"/>
                  <a:gd name="T80" fmla="*/ 1023 w 1201"/>
                  <a:gd name="T81" fmla="*/ 221 h 1231"/>
                  <a:gd name="T82" fmla="*/ 1008 w 1201"/>
                  <a:gd name="T83" fmla="*/ 210 h 1231"/>
                  <a:gd name="T84" fmla="*/ 993 w 1201"/>
                  <a:gd name="T85" fmla="*/ 197 h 1231"/>
                  <a:gd name="T86" fmla="*/ 979 w 1201"/>
                  <a:gd name="T87" fmla="*/ 183 h 1231"/>
                  <a:gd name="T88" fmla="*/ 966 w 1201"/>
                  <a:gd name="T89" fmla="*/ 167 h 1231"/>
                  <a:gd name="T90" fmla="*/ 956 w 1201"/>
                  <a:gd name="T91" fmla="*/ 152 h 1231"/>
                  <a:gd name="T92" fmla="*/ 947 w 1201"/>
                  <a:gd name="T93" fmla="*/ 135 h 1231"/>
                  <a:gd name="T94" fmla="*/ 940 w 1201"/>
                  <a:gd name="T95" fmla="*/ 118 h 1231"/>
                  <a:gd name="T96" fmla="*/ 933 w 1201"/>
                  <a:gd name="T97" fmla="*/ 100 h 1231"/>
                  <a:gd name="T98" fmla="*/ 929 w 1201"/>
                  <a:gd name="T99" fmla="*/ 82 h 1231"/>
                  <a:gd name="T100" fmla="*/ 926 w 1201"/>
                  <a:gd name="T101" fmla="*/ 64 h 1231"/>
                  <a:gd name="T102" fmla="*/ 925 w 1201"/>
                  <a:gd name="T103" fmla="*/ 47 h 1231"/>
                  <a:gd name="T104" fmla="*/ 924 w 1201"/>
                  <a:gd name="T105" fmla="*/ 31 h 1231"/>
                  <a:gd name="T106" fmla="*/ 924 w 1201"/>
                  <a:gd name="T107" fmla="*/ 16 h 1231"/>
                  <a:gd name="T108" fmla="*/ 926 w 1201"/>
                  <a:gd name="T109" fmla="*/ 0 h 1231"/>
                  <a:gd name="T110" fmla="*/ 166 w 1201"/>
                  <a:gd name="T111" fmla="*/ 800 h 1231"/>
                  <a:gd name="T112" fmla="*/ 5 w 1201"/>
                  <a:gd name="T113" fmla="*/ 971 h 1231"/>
                  <a:gd name="T114" fmla="*/ 2 w 1201"/>
                  <a:gd name="T115" fmla="*/ 987 h 1231"/>
                  <a:gd name="T116" fmla="*/ 0 w 1201"/>
                  <a:gd name="T117" fmla="*/ 1004 h 1231"/>
                  <a:gd name="T118" fmla="*/ 0 w 1201"/>
                  <a:gd name="T119" fmla="*/ 1021 h 1231"/>
                  <a:gd name="T120" fmla="*/ 2 w 1201"/>
                  <a:gd name="T121" fmla="*/ 1037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1" h="1231">
                    <a:moveTo>
                      <a:pt x="2" y="1037"/>
                    </a:moveTo>
                    <a:lnTo>
                      <a:pt x="6" y="1056"/>
                    </a:lnTo>
                    <a:lnTo>
                      <a:pt x="9" y="1074"/>
                    </a:lnTo>
                    <a:lnTo>
                      <a:pt x="16" y="1092"/>
                    </a:lnTo>
                    <a:lnTo>
                      <a:pt x="23" y="1109"/>
                    </a:lnTo>
                    <a:lnTo>
                      <a:pt x="32" y="1126"/>
                    </a:lnTo>
                    <a:lnTo>
                      <a:pt x="43" y="1141"/>
                    </a:lnTo>
                    <a:lnTo>
                      <a:pt x="54" y="1157"/>
                    </a:lnTo>
                    <a:lnTo>
                      <a:pt x="68" y="1171"/>
                    </a:lnTo>
                    <a:lnTo>
                      <a:pt x="83" y="1184"/>
                    </a:lnTo>
                    <a:lnTo>
                      <a:pt x="99" y="1195"/>
                    </a:lnTo>
                    <a:lnTo>
                      <a:pt x="115" y="1206"/>
                    </a:lnTo>
                    <a:lnTo>
                      <a:pt x="132" y="1214"/>
                    </a:lnTo>
                    <a:lnTo>
                      <a:pt x="150" y="1219"/>
                    </a:lnTo>
                    <a:lnTo>
                      <a:pt x="168" y="1225"/>
                    </a:lnTo>
                    <a:lnTo>
                      <a:pt x="187" y="1229"/>
                    </a:lnTo>
                    <a:lnTo>
                      <a:pt x="205" y="1230"/>
                    </a:lnTo>
                    <a:lnTo>
                      <a:pt x="214" y="1231"/>
                    </a:lnTo>
                    <a:lnTo>
                      <a:pt x="225" y="1231"/>
                    </a:lnTo>
                    <a:lnTo>
                      <a:pt x="234" y="1230"/>
                    </a:lnTo>
                    <a:lnTo>
                      <a:pt x="243" y="1229"/>
                    </a:lnTo>
                    <a:lnTo>
                      <a:pt x="252" y="1227"/>
                    </a:lnTo>
                    <a:lnTo>
                      <a:pt x="263" y="1226"/>
                    </a:lnTo>
                    <a:lnTo>
                      <a:pt x="272" y="1224"/>
                    </a:lnTo>
                    <a:lnTo>
                      <a:pt x="281" y="1222"/>
                    </a:lnTo>
                    <a:lnTo>
                      <a:pt x="431" y="1064"/>
                    </a:lnTo>
                    <a:lnTo>
                      <a:pt x="1201" y="256"/>
                    </a:lnTo>
                    <a:lnTo>
                      <a:pt x="1192" y="258"/>
                    </a:lnTo>
                    <a:lnTo>
                      <a:pt x="1183" y="259"/>
                    </a:lnTo>
                    <a:lnTo>
                      <a:pt x="1173" y="259"/>
                    </a:lnTo>
                    <a:lnTo>
                      <a:pt x="1165" y="259"/>
                    </a:lnTo>
                    <a:lnTo>
                      <a:pt x="1156" y="259"/>
                    </a:lnTo>
                    <a:lnTo>
                      <a:pt x="1147" y="258"/>
                    </a:lnTo>
                    <a:lnTo>
                      <a:pt x="1138" y="257"/>
                    </a:lnTo>
                    <a:lnTo>
                      <a:pt x="1129" y="257"/>
                    </a:lnTo>
                    <a:lnTo>
                      <a:pt x="1110" y="255"/>
                    </a:lnTo>
                    <a:lnTo>
                      <a:pt x="1092" y="251"/>
                    </a:lnTo>
                    <a:lnTo>
                      <a:pt x="1074" y="247"/>
                    </a:lnTo>
                    <a:lnTo>
                      <a:pt x="1057" y="240"/>
                    </a:lnTo>
                    <a:lnTo>
                      <a:pt x="1040" y="232"/>
                    </a:lnTo>
                    <a:lnTo>
                      <a:pt x="1023" y="221"/>
                    </a:lnTo>
                    <a:lnTo>
                      <a:pt x="1008" y="210"/>
                    </a:lnTo>
                    <a:lnTo>
                      <a:pt x="993" y="197"/>
                    </a:lnTo>
                    <a:lnTo>
                      <a:pt x="979" y="183"/>
                    </a:lnTo>
                    <a:lnTo>
                      <a:pt x="966" y="167"/>
                    </a:lnTo>
                    <a:lnTo>
                      <a:pt x="956" y="152"/>
                    </a:lnTo>
                    <a:lnTo>
                      <a:pt x="947" y="135"/>
                    </a:lnTo>
                    <a:lnTo>
                      <a:pt x="940" y="118"/>
                    </a:lnTo>
                    <a:lnTo>
                      <a:pt x="933" y="100"/>
                    </a:lnTo>
                    <a:lnTo>
                      <a:pt x="929" y="82"/>
                    </a:lnTo>
                    <a:lnTo>
                      <a:pt x="926" y="64"/>
                    </a:lnTo>
                    <a:lnTo>
                      <a:pt x="925" y="47"/>
                    </a:lnTo>
                    <a:lnTo>
                      <a:pt x="924" y="31"/>
                    </a:lnTo>
                    <a:lnTo>
                      <a:pt x="924" y="16"/>
                    </a:lnTo>
                    <a:lnTo>
                      <a:pt x="926" y="0"/>
                    </a:lnTo>
                    <a:lnTo>
                      <a:pt x="166" y="800"/>
                    </a:lnTo>
                    <a:lnTo>
                      <a:pt x="5" y="971"/>
                    </a:lnTo>
                    <a:lnTo>
                      <a:pt x="2" y="987"/>
                    </a:lnTo>
                    <a:lnTo>
                      <a:pt x="0" y="1004"/>
                    </a:lnTo>
                    <a:lnTo>
                      <a:pt x="0" y="1021"/>
                    </a:lnTo>
                    <a:lnTo>
                      <a:pt x="2" y="10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grpSp>
      <p:pic>
        <p:nvPicPr>
          <p:cNvPr id="12" name="Picture 11" descr="A picture containing object, hand, holding, clock&#10;&#10;Description automatically generated">
            <a:extLst>
              <a:ext uri="{FF2B5EF4-FFF2-40B4-BE49-F238E27FC236}">
                <a16:creationId xmlns:a16="http://schemas.microsoft.com/office/drawing/2014/main" id="{F505EE95-C0A9-4679-A0F4-00204E3BD83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79600" y="3426521"/>
            <a:ext cx="5160118" cy="3431479"/>
          </a:xfrm>
          <a:prstGeom prst="rect">
            <a:avLst/>
          </a:prstGeom>
        </p:spPr>
      </p:pic>
    </p:spTree>
    <p:extLst>
      <p:ext uri="{BB962C8B-B14F-4D97-AF65-F5344CB8AC3E}">
        <p14:creationId xmlns:p14="http://schemas.microsoft.com/office/powerpoint/2010/main" val="1017331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br>
              <a:rPr lang="en-US" dirty="0"/>
            </a:br>
            <a:r>
              <a:rPr lang="en-US" dirty="0"/>
              <a:t>Trauma-Informed Teaching in ECE: Part 3</a:t>
            </a:r>
          </a:p>
        </p:txBody>
      </p:sp>
      <p:sp>
        <p:nvSpPr>
          <p:cNvPr id="4" name="Subtitle 3"/>
          <p:cNvSpPr>
            <a:spLocks noGrp="1"/>
          </p:cNvSpPr>
          <p:nvPr>
            <p:ph type="subTitle" idx="1"/>
          </p:nvPr>
        </p:nvSpPr>
        <p:spPr/>
        <p:txBody>
          <a:bodyPr/>
          <a:lstStyle/>
          <a:p>
            <a:endParaRPr lang="en-US" dirty="0"/>
          </a:p>
          <a:p>
            <a:r>
              <a:rPr lang="en-US" dirty="0"/>
              <a:t>Nevada Early Childhood SEL Series</a:t>
            </a:r>
          </a:p>
        </p:txBody>
      </p:sp>
      <p:sp>
        <p:nvSpPr>
          <p:cNvPr id="5" name="Text Placeholder 4"/>
          <p:cNvSpPr>
            <a:spLocks noGrp="1"/>
          </p:cNvSpPr>
          <p:nvPr>
            <p:ph type="body" sz="quarter" idx="10"/>
          </p:nvPr>
        </p:nvSpPr>
        <p:spPr/>
        <p:txBody>
          <a:bodyPr/>
          <a:lstStyle/>
          <a:p>
            <a:r>
              <a:rPr lang="en-US" dirty="0"/>
              <a:t>Session 3</a:t>
            </a:r>
          </a:p>
        </p:txBody>
      </p:sp>
    </p:spTree>
    <p:extLst>
      <p:ext uri="{BB962C8B-B14F-4D97-AF65-F5344CB8AC3E}">
        <p14:creationId xmlns:p14="http://schemas.microsoft.com/office/powerpoint/2010/main" val="3378894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a:t>
            </a:r>
          </a:p>
        </p:txBody>
      </p:sp>
      <p:sp>
        <p:nvSpPr>
          <p:cNvPr id="3" name="Rectangle 2"/>
          <p:cNvSpPr/>
          <p:nvPr/>
        </p:nvSpPr>
        <p:spPr>
          <a:xfrm>
            <a:off x="762000" y="838200"/>
            <a:ext cx="7620000" cy="271356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solidFill>
                  <a:srgbClr val="000000"/>
                </a:solidFill>
                <a:latin typeface="+mn-lt"/>
                <a:ea typeface="Times New Roman" panose="02020603050405020304" pitchFamily="18" charset="0"/>
              </a:rPr>
              <a:t>Understand how </a:t>
            </a:r>
            <a:r>
              <a:rPr lang="en-US" b="1" dirty="0">
                <a:solidFill>
                  <a:srgbClr val="000000"/>
                </a:solidFill>
                <a:latin typeface="+mn-lt"/>
                <a:ea typeface="Times New Roman" panose="02020603050405020304" pitchFamily="18" charset="0"/>
              </a:rPr>
              <a:t>trauma affects adults</a:t>
            </a:r>
            <a:r>
              <a:rPr lang="en-US" dirty="0">
                <a:solidFill>
                  <a:srgbClr val="000000"/>
                </a:solidFill>
                <a:latin typeface="+mn-lt"/>
                <a:ea typeface="Times New Roman" panose="02020603050405020304" pitchFamily="18" charset="0"/>
              </a:rPr>
              <a:t>, particularly adults who work with children</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mn-lt"/>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000000"/>
                </a:solidFill>
                <a:latin typeface="+mn-lt"/>
                <a:ea typeface="Times New Roman" panose="02020603050405020304" pitchFamily="18" charset="0"/>
              </a:rPr>
              <a:t>Reflect on </a:t>
            </a:r>
            <a:r>
              <a:rPr lang="en-US" b="1" dirty="0">
                <a:solidFill>
                  <a:srgbClr val="000000"/>
                </a:solidFill>
                <a:latin typeface="+mn-lt"/>
                <a:ea typeface="Times New Roman" panose="02020603050405020304" pitchFamily="18" charset="0"/>
              </a:rPr>
              <a:t>how current events will likely affect adults and their behavior,</a:t>
            </a:r>
            <a:r>
              <a:rPr lang="en-US" dirty="0">
                <a:solidFill>
                  <a:srgbClr val="000000"/>
                </a:solidFill>
                <a:latin typeface="+mn-lt"/>
                <a:ea typeface="Times New Roman" panose="02020603050405020304" pitchFamily="18" charset="0"/>
              </a:rPr>
              <a:t> and what that will mean for </a:t>
            </a:r>
            <a:r>
              <a:rPr lang="en-US" b="1" dirty="0">
                <a:solidFill>
                  <a:srgbClr val="000000"/>
                </a:solidFill>
                <a:latin typeface="+mn-lt"/>
                <a:ea typeface="Times New Roman" panose="02020603050405020304" pitchFamily="18" charset="0"/>
              </a:rPr>
              <a:t>your work as a leader</a:t>
            </a: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mn-lt"/>
              <a:ea typeface="Times New Roman" panose="02020603050405020304" pitchFamily="18" charset="0"/>
            </a:endParaRPr>
          </a:p>
          <a:p>
            <a:pPr marL="342900" marR="0" lvl="0" indent="-342900">
              <a:spcBef>
                <a:spcPts val="0"/>
              </a:spcBef>
              <a:spcAft>
                <a:spcPts val="1000"/>
              </a:spcAft>
              <a:buFont typeface="Symbol" panose="05050102010706020507" pitchFamily="18" charset="2"/>
              <a:buChar char=""/>
            </a:pPr>
            <a:r>
              <a:rPr lang="en-US" dirty="0">
                <a:solidFill>
                  <a:srgbClr val="000000"/>
                </a:solidFill>
                <a:latin typeface="+mn-lt"/>
                <a:ea typeface="Times New Roman" panose="02020603050405020304" pitchFamily="18" charset="0"/>
              </a:rPr>
              <a:t>Plan for how to </a:t>
            </a:r>
            <a:r>
              <a:rPr lang="en-US" b="1" dirty="0">
                <a:solidFill>
                  <a:srgbClr val="000000"/>
                </a:solidFill>
                <a:latin typeface="+mn-lt"/>
                <a:ea typeface="Times New Roman" panose="02020603050405020304" pitchFamily="18" charset="0"/>
              </a:rPr>
              <a:t>support the social-emotional health of staff and self</a:t>
            </a:r>
            <a:endParaRPr lang="en-US" b="1" dirty="0">
              <a:solidFill>
                <a:srgbClr val="000000"/>
              </a:solidFill>
              <a:latin typeface="+mn-lt"/>
              <a:ea typeface="Times New Roman" panose="02020603050405020304" pitchFamily="18" charset="0"/>
              <a:cs typeface="Segoe UI" panose="020B0502040204020203" pitchFamily="34" charset="0"/>
            </a:endParaRPr>
          </a:p>
          <a:p>
            <a:pPr marL="342900" marR="0" lvl="0" indent="-342900">
              <a:spcBef>
                <a:spcPts val="0"/>
              </a:spcBef>
              <a:spcAft>
                <a:spcPts val="0"/>
              </a:spcAft>
              <a:buFont typeface="Symbol" panose="05050102010706020507" pitchFamily="18" charset="2"/>
              <a:buChar char=""/>
            </a:pPr>
            <a:endParaRPr lang="en-US" dirty="0">
              <a:solidFill>
                <a:srgbClr val="000000"/>
              </a:solidFill>
              <a:latin typeface="Segoe UI" panose="020B0502040204020203" pitchFamily="34" charset="0"/>
              <a:ea typeface="Times New Roman" panose="02020603050405020304" pitchFamily="18" charset="0"/>
            </a:endParaRPr>
          </a:p>
        </p:txBody>
      </p:sp>
    </p:spTree>
    <p:extLst>
      <p:ext uri="{BB962C8B-B14F-4D97-AF65-F5344CB8AC3E}">
        <p14:creationId xmlns:p14="http://schemas.microsoft.com/office/powerpoint/2010/main" val="49744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dirty="0"/>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b="1" kern="0" dirty="0">
                <a:solidFill>
                  <a:srgbClr val="0070C0"/>
                </a:solidFill>
                <a:latin typeface="+mn-lt"/>
                <a:cs typeface="Arial"/>
              </a:rPr>
              <a:t>Opening</a:t>
            </a:r>
          </a:p>
          <a:p>
            <a:pPr marL="228600" lvl="0" indent="-228600">
              <a:spcAft>
                <a:spcPts val="2800"/>
              </a:spcAft>
              <a:buClr>
                <a:srgbClr val="000000"/>
              </a:buClr>
            </a:pPr>
            <a:r>
              <a:rPr lang="en-US" sz="1600" kern="0" dirty="0">
                <a:latin typeface="Myriad Pro"/>
                <a:cs typeface="Arial"/>
              </a:rPr>
              <a:t>Understanding Trauma in Adults</a:t>
            </a:r>
          </a:p>
          <a:p>
            <a:pPr marL="228600" indent="-228600">
              <a:spcAft>
                <a:spcPts val="2800"/>
              </a:spcAft>
              <a:buClr>
                <a:srgbClr val="000000"/>
              </a:buClr>
            </a:pPr>
            <a:r>
              <a:rPr lang="en-US" sz="1600" kern="0" dirty="0">
                <a:latin typeface="+mn-lt"/>
                <a:cs typeface="Arial"/>
              </a:rPr>
              <a:t>Supporting Your Staff and Yourself</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271401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dirty="0"/>
              <a:t>Revisiting the Do Now</a:t>
            </a:r>
          </a:p>
        </p:txBody>
      </p:sp>
      <p:sp>
        <p:nvSpPr>
          <p:cNvPr id="3" name="TextBox 2">
            <a:extLst>
              <a:ext uri="{FF2B5EF4-FFF2-40B4-BE49-F238E27FC236}">
                <a16:creationId xmlns:a16="http://schemas.microsoft.com/office/drawing/2014/main" id="{1FD626C1-E1A5-4E0A-9C79-7B21DE9E99A1}"/>
              </a:ext>
            </a:extLst>
          </p:cNvPr>
          <p:cNvSpPr txBox="1"/>
          <p:nvPr/>
        </p:nvSpPr>
        <p:spPr>
          <a:xfrm>
            <a:off x="4889500" y="1582340"/>
            <a:ext cx="3683000" cy="369331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latin typeface="+mn-lt"/>
              </a:rPr>
              <a:t>Think about your </a:t>
            </a:r>
            <a:r>
              <a:rPr lang="en-US" dirty="0"/>
              <a:t>own </a:t>
            </a:r>
            <a:r>
              <a:rPr lang="en-US" dirty="0">
                <a:latin typeface="+mn-lt"/>
              </a:rPr>
              <a:t>experience in coping with the new realities that have come with th</a:t>
            </a:r>
            <a:r>
              <a:rPr lang="en-US" dirty="0"/>
              <a:t>e coronavirus pandemic.</a:t>
            </a:r>
            <a:endParaRPr lang="en-US" dirty="0">
              <a:latin typeface="+mn-lt"/>
            </a:endParaRPr>
          </a:p>
          <a:p>
            <a:endParaRPr lang="en-US" dirty="0"/>
          </a:p>
          <a:p>
            <a:pPr marL="285750" indent="-285750">
              <a:buFont typeface="Arial" panose="020B0604020202020204" pitchFamily="34" charset="0"/>
              <a:buChar char="•"/>
            </a:pPr>
            <a:r>
              <a:rPr lang="en-US" dirty="0">
                <a:latin typeface="+mn-lt"/>
              </a:rPr>
              <a:t>What emotional and physical responses have you experienced in the past four months? </a:t>
            </a:r>
          </a:p>
          <a:p>
            <a:pPr marL="285750" indent="-285750">
              <a:buFont typeface="Arial" panose="020B0604020202020204" pitchFamily="34" charset="0"/>
              <a:buChar char="•"/>
            </a:pPr>
            <a:endParaRPr lang="en-US" dirty="0">
              <a:latin typeface="+mn-lt"/>
            </a:endParaRPr>
          </a:p>
          <a:p>
            <a:pPr marL="285750" indent="-285750">
              <a:buFont typeface="Arial" panose="020B0604020202020204" pitchFamily="34" charset="0"/>
              <a:buChar char="•"/>
            </a:pPr>
            <a:r>
              <a:rPr lang="en-US" dirty="0"/>
              <a:t>How have you managed those responses? How have you relied on others to help you?</a:t>
            </a:r>
            <a:endParaRPr lang="en-US" dirty="0">
              <a:latin typeface="+mn-lt"/>
            </a:endParaRPr>
          </a:p>
        </p:txBody>
      </p:sp>
      <p:pic>
        <p:nvPicPr>
          <p:cNvPr id="5" name="Picture 4">
            <a:extLst>
              <a:ext uri="{FF2B5EF4-FFF2-40B4-BE49-F238E27FC236}">
                <a16:creationId xmlns:a16="http://schemas.microsoft.com/office/drawing/2014/main" id="{46704B80-7A3B-4CFF-897C-8AAC88C4E7D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1918" y="1582340"/>
            <a:ext cx="4523322" cy="3391525"/>
          </a:xfrm>
          <a:prstGeom prst="rect">
            <a:avLst/>
          </a:prstGeom>
          <a:noFill/>
          <a:ln>
            <a:noFill/>
          </a:ln>
        </p:spPr>
      </p:pic>
    </p:spTree>
    <p:extLst>
      <p:ext uri="{BB962C8B-B14F-4D97-AF65-F5344CB8AC3E}">
        <p14:creationId xmlns:p14="http://schemas.microsoft.com/office/powerpoint/2010/main" val="42490558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12718" y="228600"/>
            <a:ext cx="8518566" cy="457200"/>
          </a:xfrm>
        </p:spPr>
        <p:txBody>
          <a:bodyPr/>
          <a:lstStyle/>
          <a:p>
            <a:r>
              <a:rPr lang="en-US" dirty="0"/>
              <a:t>Agenda</a:t>
            </a:r>
          </a:p>
        </p:txBody>
      </p:sp>
      <p:sp>
        <p:nvSpPr>
          <p:cNvPr id="4" name="Rectangle 3">
            <a:extLst>
              <a:ext uri="{FF2B5EF4-FFF2-40B4-BE49-F238E27FC236}">
                <a16:creationId xmlns:a16="http://schemas.microsoft.com/office/drawing/2014/main" id="{5CEE6E06-8744-4574-B8F4-E29758D71B09}"/>
              </a:ext>
            </a:extLst>
          </p:cNvPr>
          <p:cNvSpPr/>
          <p:nvPr/>
        </p:nvSpPr>
        <p:spPr>
          <a:xfrm>
            <a:off x="1257300" y="1443841"/>
            <a:ext cx="6629400" cy="3970318"/>
          </a:xfrm>
          <a:prstGeom prst="rect">
            <a:avLst/>
          </a:prstGeom>
        </p:spPr>
        <p:txBody>
          <a:bodyPr wrap="square">
            <a:spAutoFit/>
          </a:bodyPr>
          <a:lstStyle/>
          <a:p>
            <a:pPr marL="228600" indent="-228600">
              <a:spcAft>
                <a:spcPts val="2800"/>
              </a:spcAft>
              <a:buClr>
                <a:srgbClr val="000000"/>
              </a:buClr>
            </a:pPr>
            <a:r>
              <a:rPr lang="en-US" sz="1600" kern="0" dirty="0">
                <a:latin typeface="+mn-lt"/>
                <a:cs typeface="Arial"/>
              </a:rPr>
              <a:t>Opening</a:t>
            </a:r>
          </a:p>
          <a:p>
            <a:pPr marL="228600" lvl="0" indent="-228600">
              <a:spcAft>
                <a:spcPts val="2800"/>
              </a:spcAft>
              <a:buClr>
                <a:srgbClr val="000000"/>
              </a:buClr>
            </a:pPr>
            <a:r>
              <a:rPr lang="en-US" sz="1600" b="1" kern="0" dirty="0">
                <a:solidFill>
                  <a:schemeClr val="accent1"/>
                </a:solidFill>
                <a:latin typeface="Myriad Pro"/>
                <a:cs typeface="Arial"/>
              </a:rPr>
              <a:t>Understanding Trauma in Adults</a:t>
            </a:r>
          </a:p>
          <a:p>
            <a:pPr marL="228600" indent="-228600">
              <a:spcAft>
                <a:spcPts val="2800"/>
              </a:spcAft>
              <a:buClr>
                <a:srgbClr val="000000"/>
              </a:buClr>
            </a:pPr>
            <a:r>
              <a:rPr lang="en-US" sz="1600" kern="0" dirty="0">
                <a:latin typeface="+mn-lt"/>
                <a:cs typeface="Arial"/>
              </a:rPr>
              <a:t>Supporting Your Staff and Yourself</a:t>
            </a:r>
          </a:p>
          <a:p>
            <a:pPr marL="228600" indent="-228600">
              <a:spcAft>
                <a:spcPts val="2800"/>
              </a:spcAft>
              <a:buClr>
                <a:srgbClr val="000000"/>
              </a:buClr>
            </a:pPr>
            <a:r>
              <a:rPr lang="en-US" sz="1600" kern="0" dirty="0">
                <a:latin typeface="+mn-lt"/>
                <a:cs typeface="Arial"/>
              </a:rPr>
              <a:t>Plan and Closing</a:t>
            </a: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a:p>
            <a:pPr marL="228600" indent="-228600">
              <a:spcAft>
                <a:spcPts val="2800"/>
              </a:spcAft>
              <a:buClr>
                <a:srgbClr val="000000"/>
              </a:buClr>
            </a:pPr>
            <a:endParaRPr lang="en-US" sz="1600" kern="0" dirty="0">
              <a:latin typeface="+mn-lt"/>
              <a:cs typeface="Arial"/>
            </a:endParaRPr>
          </a:p>
        </p:txBody>
      </p:sp>
    </p:spTree>
    <p:extLst>
      <p:ext uri="{BB962C8B-B14F-4D97-AF65-F5344CB8AC3E}">
        <p14:creationId xmlns:p14="http://schemas.microsoft.com/office/powerpoint/2010/main" val="359833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2718" y="192290"/>
            <a:ext cx="8518566" cy="645910"/>
          </a:xfrm>
        </p:spPr>
        <p:txBody>
          <a:bodyPr/>
          <a:lstStyle/>
          <a:p>
            <a:r>
              <a:rPr lang="en-US" sz="1800" dirty="0"/>
              <a:t>Understanding Trauma in Adults</a:t>
            </a:r>
          </a:p>
        </p:txBody>
      </p:sp>
      <p:pic>
        <p:nvPicPr>
          <p:cNvPr id="3" name="Picture 2">
            <a:hlinkClick r:id="rId3"/>
            <a:extLst>
              <a:ext uri="{FF2B5EF4-FFF2-40B4-BE49-F238E27FC236}">
                <a16:creationId xmlns:a16="http://schemas.microsoft.com/office/drawing/2014/main" id="{E6581BC9-C84A-4383-9398-F898BF0470D7}"/>
              </a:ext>
            </a:extLst>
          </p:cNvPr>
          <p:cNvPicPr>
            <a:picLocks noChangeAspect="1"/>
          </p:cNvPicPr>
          <p:nvPr/>
        </p:nvPicPr>
        <p:blipFill rotWithShape="1">
          <a:blip r:embed="rId4"/>
          <a:srcRect l="23334" t="27531" r="24444" b="17901"/>
          <a:stretch/>
        </p:blipFill>
        <p:spPr>
          <a:xfrm>
            <a:off x="747518" y="1181100"/>
            <a:ext cx="7648963" cy="4495800"/>
          </a:xfrm>
          <a:prstGeom prst="rect">
            <a:avLst/>
          </a:prstGeom>
          <a:ln w="19050">
            <a:solidFill>
              <a:schemeClr val="tx1"/>
            </a:solidFill>
          </a:ln>
        </p:spPr>
      </p:pic>
    </p:spTree>
    <p:extLst>
      <p:ext uri="{BB962C8B-B14F-4D97-AF65-F5344CB8AC3E}">
        <p14:creationId xmlns:p14="http://schemas.microsoft.com/office/powerpoint/2010/main" val="106779583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3A067-8695-41C7-B55C-4B2FF9EE4B99}"/>
              </a:ext>
            </a:extLst>
          </p:cNvPr>
          <p:cNvSpPr>
            <a:spLocks noGrp="1"/>
          </p:cNvSpPr>
          <p:nvPr>
            <p:ph type="title"/>
          </p:nvPr>
        </p:nvSpPr>
        <p:spPr/>
        <p:txBody>
          <a:bodyPr/>
          <a:lstStyle/>
          <a:p>
            <a:r>
              <a:rPr lang="en-US" dirty="0"/>
              <a:t>Managing Hardship in the Time of COVID</a:t>
            </a:r>
          </a:p>
        </p:txBody>
      </p:sp>
      <p:pic>
        <p:nvPicPr>
          <p:cNvPr id="4" name="Picture 3">
            <a:extLst>
              <a:ext uri="{FF2B5EF4-FFF2-40B4-BE49-F238E27FC236}">
                <a16:creationId xmlns:a16="http://schemas.microsoft.com/office/drawing/2014/main" id="{5D963B14-E947-4CBA-937C-549AA33BAEFF}"/>
              </a:ext>
            </a:extLst>
          </p:cNvPr>
          <p:cNvPicPr>
            <a:picLocks noChangeAspect="1"/>
          </p:cNvPicPr>
          <p:nvPr/>
        </p:nvPicPr>
        <p:blipFill rotWithShape="1">
          <a:blip r:embed="rId3"/>
          <a:srcRect l="23334" t="27531" r="24444" b="17901"/>
          <a:stretch/>
        </p:blipFill>
        <p:spPr>
          <a:xfrm>
            <a:off x="747518" y="1181100"/>
            <a:ext cx="7648963" cy="4495800"/>
          </a:xfrm>
          <a:prstGeom prst="rect">
            <a:avLst/>
          </a:prstGeom>
          <a:ln w="19050">
            <a:solidFill>
              <a:schemeClr val="tx1"/>
            </a:solidFill>
          </a:ln>
        </p:spPr>
      </p:pic>
    </p:spTree>
    <p:extLst>
      <p:ext uri="{BB962C8B-B14F-4D97-AF65-F5344CB8AC3E}">
        <p14:creationId xmlns:p14="http://schemas.microsoft.com/office/powerpoint/2010/main" val="3891599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E0013-B52D-4A13-9C20-48611EAFF733}"/>
              </a:ext>
            </a:extLst>
          </p:cNvPr>
          <p:cNvSpPr>
            <a:spLocks noGrp="1"/>
          </p:cNvSpPr>
          <p:nvPr>
            <p:ph type="title"/>
          </p:nvPr>
        </p:nvSpPr>
        <p:spPr/>
        <p:txBody>
          <a:bodyPr/>
          <a:lstStyle/>
          <a:p>
            <a:r>
              <a:rPr lang="en-US" dirty="0"/>
              <a:t>Unload the Negative Side</a:t>
            </a:r>
          </a:p>
        </p:txBody>
      </p:sp>
      <p:pic>
        <p:nvPicPr>
          <p:cNvPr id="4" name="Picture 3">
            <a:extLst>
              <a:ext uri="{FF2B5EF4-FFF2-40B4-BE49-F238E27FC236}">
                <a16:creationId xmlns:a16="http://schemas.microsoft.com/office/drawing/2014/main" id="{A8954C5E-3344-497B-BEAD-EF1B77EBE9E6}"/>
              </a:ext>
            </a:extLst>
          </p:cNvPr>
          <p:cNvPicPr>
            <a:picLocks noChangeAspect="1"/>
          </p:cNvPicPr>
          <p:nvPr/>
        </p:nvPicPr>
        <p:blipFill rotWithShape="1">
          <a:blip r:embed="rId3"/>
          <a:srcRect l="21250" t="23827" r="24861" b="7037"/>
          <a:stretch/>
        </p:blipFill>
        <p:spPr>
          <a:xfrm>
            <a:off x="1734230" y="812800"/>
            <a:ext cx="5675540" cy="4095750"/>
          </a:xfrm>
          <a:prstGeom prst="rect">
            <a:avLst/>
          </a:prstGeom>
          <a:ln w="19050">
            <a:solidFill>
              <a:schemeClr val="tx1"/>
            </a:solidFill>
          </a:ln>
        </p:spPr>
      </p:pic>
      <p:sp>
        <p:nvSpPr>
          <p:cNvPr id="3" name="TextBox 2">
            <a:extLst>
              <a:ext uri="{FF2B5EF4-FFF2-40B4-BE49-F238E27FC236}">
                <a16:creationId xmlns:a16="http://schemas.microsoft.com/office/drawing/2014/main" id="{AF400737-9F6C-4A24-A610-805E1A4F8183}"/>
              </a:ext>
            </a:extLst>
          </p:cNvPr>
          <p:cNvSpPr txBox="1"/>
          <p:nvPr/>
        </p:nvSpPr>
        <p:spPr>
          <a:xfrm>
            <a:off x="774700" y="5054600"/>
            <a:ext cx="7594600" cy="1200329"/>
          </a:xfrm>
          <a:prstGeom prst="rect">
            <a:avLst/>
          </a:prstGeom>
          <a:noFill/>
        </p:spPr>
        <p:txBody>
          <a:bodyPr wrap="square" rtlCol="0">
            <a:spAutoFit/>
          </a:bodyPr>
          <a:lstStyle/>
          <a:p>
            <a:pPr marL="171450" indent="-171450">
              <a:buFont typeface="Arial" panose="020B0604020202020204" pitchFamily="34" charset="0"/>
              <a:buChar char="•"/>
            </a:pPr>
            <a:r>
              <a:rPr lang="en-US" dirty="0">
                <a:latin typeface="+mn-lt"/>
              </a:rPr>
              <a:t>Helping </a:t>
            </a:r>
            <a:r>
              <a:rPr lang="en-US" b="1" dirty="0">
                <a:latin typeface="+mn-lt"/>
              </a:rPr>
              <a:t>meet basic needs </a:t>
            </a:r>
            <a:r>
              <a:rPr lang="en-US" dirty="0">
                <a:latin typeface="+mn-lt"/>
              </a:rPr>
              <a:t>by connecting them with programs that can help</a:t>
            </a:r>
          </a:p>
          <a:p>
            <a:pPr marL="171450" indent="-171450">
              <a:buFont typeface="Arial" panose="020B0604020202020204" pitchFamily="34" charset="0"/>
              <a:buChar char="•"/>
            </a:pPr>
            <a:r>
              <a:rPr lang="en-US" dirty="0">
                <a:latin typeface="+mn-lt"/>
              </a:rPr>
              <a:t>Give </a:t>
            </a:r>
            <a:r>
              <a:rPr lang="en-US" b="1" dirty="0">
                <a:latin typeface="+mn-lt"/>
              </a:rPr>
              <a:t>teachers a break </a:t>
            </a:r>
            <a:r>
              <a:rPr lang="en-US" dirty="0">
                <a:latin typeface="+mn-lt"/>
              </a:rPr>
              <a:t>as possible</a:t>
            </a:r>
            <a:r>
              <a:rPr lang="en-US" b="1" dirty="0">
                <a:latin typeface="+mn-lt"/>
              </a:rPr>
              <a:t>, </a:t>
            </a:r>
            <a:r>
              <a:rPr lang="en-US" dirty="0">
                <a:latin typeface="+mn-lt"/>
              </a:rPr>
              <a:t>even for a few minutes at a time</a:t>
            </a:r>
          </a:p>
          <a:p>
            <a:pPr marL="171450" indent="-171450">
              <a:buFont typeface="Arial" panose="020B0604020202020204" pitchFamily="34" charset="0"/>
              <a:buChar char="•"/>
            </a:pPr>
            <a:r>
              <a:rPr lang="en-US" b="1" dirty="0">
                <a:latin typeface="+mn-lt"/>
              </a:rPr>
              <a:t>Encouraging staff to practice self-care—</a:t>
            </a:r>
            <a:r>
              <a:rPr lang="en-US" dirty="0">
                <a:latin typeface="+mn-lt"/>
              </a:rPr>
              <a:t>and model it yourself!</a:t>
            </a:r>
          </a:p>
        </p:txBody>
      </p:sp>
    </p:spTree>
    <p:extLst>
      <p:ext uri="{BB962C8B-B14F-4D97-AF65-F5344CB8AC3E}">
        <p14:creationId xmlns:p14="http://schemas.microsoft.com/office/powerpoint/2010/main" val="3248081694"/>
      </p:ext>
    </p:extLst>
  </p:cSld>
  <p:clrMapOvr>
    <a:masterClrMapping/>
  </p:clrMapOvr>
  <p:transition/>
</p:sld>
</file>

<file path=ppt/theme/theme1.xml><?xml version="1.0" encoding="utf-8"?>
<a:theme xmlns:a="http://schemas.openxmlformats.org/drawingml/2006/main" name="TNTP Template 2013">
  <a:themeElements>
    <a:clrScheme name="Custom 10">
      <a:dk1>
        <a:srgbClr val="000000"/>
      </a:dk1>
      <a:lt1>
        <a:srgbClr val="FFFFFF"/>
      </a:lt1>
      <a:dk2>
        <a:srgbClr val="133558"/>
      </a:dk2>
      <a:lt2>
        <a:srgbClr val="414042"/>
      </a:lt2>
      <a:accent1>
        <a:srgbClr val="126DB6"/>
      </a:accent1>
      <a:accent2>
        <a:srgbClr val="33A4FF"/>
      </a:accent2>
      <a:accent3>
        <a:srgbClr val="C22C27"/>
      </a:accent3>
      <a:accent4>
        <a:srgbClr val="E96B2E"/>
      </a:accent4>
      <a:accent5>
        <a:srgbClr val="80831A"/>
      </a:accent5>
      <a:accent6>
        <a:srgbClr val="C0C2C4"/>
      </a:accent6>
      <a:hlink>
        <a:srgbClr val="33A4FF"/>
      </a:hlink>
      <a:folHlink>
        <a:srgbClr val="133558"/>
      </a:folHlink>
    </a:clrScheme>
    <a:fontScheme name="Nevada ECE">
      <a:majorFont>
        <a:latin typeface="Gill Sans MT"/>
        <a:ea typeface=""/>
        <a:cs typeface="Arial"/>
      </a:majorFont>
      <a:minorFont>
        <a:latin typeface="Myriad Pro"/>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9050" algn="ctr">
          <a:solidFill>
            <a:schemeClr val="accent1"/>
          </a:solidFill>
          <a:round/>
          <a:headEnd/>
          <a:tailEnd type="triangle" w="med" len="med"/>
        </a:ln>
      </a:spPr>
      <a:bodyPr wrap="none"/>
      <a:lstStyle>
        <a:defPPr>
          <a:defRPr>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Shell-2014.potx" id="{FB9691D4-E163-422A-8ED2-A65B7CBF1F56}" vid="{0E48FC8E-DE50-466A-BA12-96C187FBD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789F2176AF1E44A3A708BCCCE15D88" ma:contentTypeVersion="12" ma:contentTypeDescription="Create a new document." ma:contentTypeScope="" ma:versionID="0af1741c8c8afd498c8a07b6fd914c08">
  <xsd:schema xmlns:xsd="http://www.w3.org/2001/XMLSchema" xmlns:xs="http://www.w3.org/2001/XMLSchema" xmlns:p="http://schemas.microsoft.com/office/2006/metadata/properties" xmlns:ns2="846b9c67-66c0-4789-8386-1bfb3dd0fbeb" xmlns:ns3="7e6763f5-80b3-468b-b5a9-ab52fef2dcb0" targetNamespace="http://schemas.microsoft.com/office/2006/metadata/properties" ma:root="true" ma:fieldsID="65779ce8eaa3824d695de404f9ee3713" ns2:_="" ns3:_="">
    <xsd:import namespace="846b9c67-66c0-4789-8386-1bfb3dd0fbeb"/>
    <xsd:import namespace="7e6763f5-80b3-468b-b5a9-ab52fef2dc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6b9c67-66c0-4789-8386-1bfb3dd0fb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e6763f5-80b3-468b-b5a9-ab52fef2dcb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3715AF-DC8D-4CCC-8EA7-08749CE47378}">
  <ds:schemaRefs>
    <ds:schemaRef ds:uri="http://schemas.microsoft.com/sharepoint/v3/contenttype/forms"/>
  </ds:schemaRefs>
</ds:datastoreItem>
</file>

<file path=customXml/itemProps2.xml><?xml version="1.0" encoding="utf-8"?>
<ds:datastoreItem xmlns:ds="http://schemas.openxmlformats.org/officeDocument/2006/customXml" ds:itemID="{FCCE0B47-56D0-4B5D-BBCE-24B5270A8140}">
  <ds:schemaRefs>
    <ds:schemaRef ds:uri="7e6763f5-80b3-468b-b5a9-ab52fef2dcb0"/>
    <ds:schemaRef ds:uri="http://purl.org/dc/dcmitype/"/>
    <ds:schemaRef ds:uri="846b9c67-66c0-4789-8386-1bfb3dd0fbeb"/>
    <ds:schemaRef ds:uri="http://schemas.microsoft.com/office/2006/documentManagement/types"/>
    <ds:schemaRef ds:uri="http://purl.org/dc/elements/1.1/"/>
    <ds:schemaRef ds:uri="http://schemas.openxmlformats.org/package/2006/metadata/core-properties"/>
    <ds:schemaRef ds:uri="http://www.w3.org/XML/1998/namespace"/>
    <ds:schemaRef ds:uri="http://purl.org/dc/term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E097C660-E320-4849-AD49-1E84AE6A16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6b9c67-66c0-4789-8386-1bfb3dd0fbeb"/>
    <ds:schemaRef ds:uri="7e6763f5-80b3-468b-b5a9-ab52fef2dc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15073</TotalTime>
  <Words>2212</Words>
  <Application>Microsoft Office PowerPoint</Application>
  <PresentationFormat>On-screen Show (4:3)</PresentationFormat>
  <Paragraphs>196</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Book Antiqua</vt:lpstr>
      <vt:lpstr>Century Gothic</vt:lpstr>
      <vt:lpstr>Gill Sans MT</vt:lpstr>
      <vt:lpstr>Minion Pro</vt:lpstr>
      <vt:lpstr>Myriad Pro</vt:lpstr>
      <vt:lpstr>Segoe UI</vt:lpstr>
      <vt:lpstr>Symbol</vt:lpstr>
      <vt:lpstr>Wingdings</vt:lpstr>
      <vt:lpstr>TNTP Template 2013</vt:lpstr>
      <vt:lpstr>Do Now</vt:lpstr>
      <vt:lpstr> Trauma-Informed Teaching in ECE: Part 3</vt:lpstr>
      <vt:lpstr>Objectives </vt:lpstr>
      <vt:lpstr>Agenda</vt:lpstr>
      <vt:lpstr>Revisiting the Do Now</vt:lpstr>
      <vt:lpstr>Agenda</vt:lpstr>
      <vt:lpstr>Understanding Trauma in Adults</vt:lpstr>
      <vt:lpstr>Managing Hardship in the Time of COVID</vt:lpstr>
      <vt:lpstr>Unload the Negative Side</vt:lpstr>
      <vt:lpstr>Load Up the Positive Side</vt:lpstr>
      <vt:lpstr>Move the Fulcrum</vt:lpstr>
      <vt:lpstr>Reflection</vt:lpstr>
      <vt:lpstr>Agenda</vt:lpstr>
      <vt:lpstr>Recognizing Common Symptoms of Stress</vt:lpstr>
      <vt:lpstr>Concrete Support Strategies</vt:lpstr>
      <vt:lpstr>Agenda</vt:lpstr>
      <vt:lpstr>Planning to Support Your Staff and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 to Facilitators:</dc:title>
  <dc:creator>Maggie Koelbl</dc:creator>
  <cp:lastModifiedBy>Maggie Koelbl</cp:lastModifiedBy>
  <cp:revision>103</cp:revision>
  <dcterms:created xsi:type="dcterms:W3CDTF">2020-06-09T00:36:18Z</dcterms:created>
  <dcterms:modified xsi:type="dcterms:W3CDTF">2020-11-18T21:16:41Z</dcterms:modified>
</cp:coreProperties>
</file>