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4"/>
  </p:notesMasterIdLst>
  <p:handoutMasterIdLst>
    <p:handoutMasterId r:id="rId25"/>
  </p:handoutMasterIdLst>
  <p:sldIdLst>
    <p:sldId id="982" r:id="rId5"/>
    <p:sldId id="757" r:id="rId6"/>
    <p:sldId id="758" r:id="rId7"/>
    <p:sldId id="759" r:id="rId8"/>
    <p:sldId id="1134" r:id="rId9"/>
    <p:sldId id="1135" r:id="rId10"/>
    <p:sldId id="989" r:id="rId11"/>
    <p:sldId id="1055" r:id="rId12"/>
    <p:sldId id="1101" r:id="rId13"/>
    <p:sldId id="1136" r:id="rId14"/>
    <p:sldId id="1057" r:id="rId15"/>
    <p:sldId id="1110" r:id="rId16"/>
    <p:sldId id="1111" r:id="rId17"/>
    <p:sldId id="1104" r:id="rId18"/>
    <p:sldId id="1139" r:id="rId19"/>
    <p:sldId id="1105" r:id="rId20"/>
    <p:sldId id="1137" r:id="rId21"/>
    <p:sldId id="1058" r:id="rId22"/>
    <p:sldId id="1138" r:id="rId2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mon" initials="c" lastIdx="13" clrIdx="0"/>
  <p:cmAuthor id="7" name="Maggie Koelbl" initials="MK" lastIdx="49" clrIdx="7">
    <p:extLst>
      <p:ext uri="{19B8F6BF-5375-455C-9EA6-DF929625EA0E}">
        <p15:presenceInfo xmlns:p15="http://schemas.microsoft.com/office/powerpoint/2012/main" userId="S::maggie.koelbl@tntp.org::a9be8ef9-2520-42a1-9dd4-b51d87476d55" providerId="AD"/>
      </p:ext>
    </p:extLst>
  </p:cmAuthor>
  <p:cmAuthor id="1" name="Jeff Wilson" initials="JW" lastIdx="1" clrIdx="1"/>
  <p:cmAuthor id="2" name="evidyarthi" initials="e" lastIdx="2" clrIdx="2"/>
  <p:cmAuthor id="3" name="evidyarthi" initials="ev" lastIdx="6" clrIdx="3"/>
  <p:cmAuthor id="4" name="Clairelise Rodriguez" initials="CR" lastIdx="3" clrIdx="4">
    <p:extLst>
      <p:ext uri="{19B8F6BF-5375-455C-9EA6-DF929625EA0E}">
        <p15:presenceInfo xmlns:p15="http://schemas.microsoft.com/office/powerpoint/2012/main" userId="S-1-5-21-1767168217-3281307705-1420346298-5065" providerId="AD"/>
      </p:ext>
    </p:extLst>
  </p:cmAuthor>
  <p:cmAuthor id="5" name="Maggie Wilson" initials="MW" lastIdx="46" clrIdx="5">
    <p:extLst>
      <p:ext uri="{19B8F6BF-5375-455C-9EA6-DF929625EA0E}">
        <p15:presenceInfo xmlns:p15="http://schemas.microsoft.com/office/powerpoint/2012/main" userId="S-1-5-21-1767168217-3281307705-1420346298-4936" providerId="AD"/>
      </p:ext>
    </p:extLst>
  </p:cmAuthor>
  <p:cmAuthor id="6" name="Tim Hughes" initials="TH" lastIdx="10" clrIdx="6">
    <p:extLst>
      <p:ext uri="{19B8F6BF-5375-455C-9EA6-DF929625EA0E}">
        <p15:presenceInfo xmlns:p15="http://schemas.microsoft.com/office/powerpoint/2012/main" userId="S-1-5-21-1767168217-3281307705-1420346298-5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DB6"/>
    <a:srgbClr val="133558"/>
    <a:srgbClr val="024873"/>
    <a:srgbClr val="000000"/>
    <a:srgbClr val="E96B2E"/>
    <a:srgbClr val="595959"/>
    <a:srgbClr val="00A4C7"/>
    <a:srgbClr val="BFBFBF"/>
    <a:srgbClr val="F8F8F8"/>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78" autoAdjust="0"/>
  </p:normalViewPr>
  <p:slideViewPr>
    <p:cSldViewPr snapToGrid="0">
      <p:cViewPr varScale="1">
        <p:scale>
          <a:sx n="50" d="100"/>
          <a:sy n="50" d="100"/>
        </p:scale>
        <p:origin x="1764" y="4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509DD0F8-33AF-46C0-83E7-471521A1EE21}" type="datetimeFigureOut">
              <a:rPr lang="en-US" smtClean="0"/>
              <a:pPr/>
              <a:t>10/8/2020</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700D45B-F371-424B-9087-E87EA934A306}" type="slidenum">
              <a:rPr lang="en-US" smtClean="0"/>
              <a:pPr/>
              <a:t>‹#›</a:t>
            </a:fld>
            <a:endParaRPr lang="en-US"/>
          </a:p>
        </p:txBody>
      </p:sp>
    </p:spTree>
    <p:extLst>
      <p:ext uri="{BB962C8B-B14F-4D97-AF65-F5344CB8AC3E}">
        <p14:creationId xmlns:p14="http://schemas.microsoft.com/office/powerpoint/2010/main" val="1416588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Segoe UI" pitchFamily="34" charset="0"/>
                <a:cs typeface="+mn-cs"/>
              </a:defRPr>
            </a:lvl1pPr>
          </a:lstStyle>
          <a:p>
            <a:pPr>
              <a:defRPr/>
            </a:pPr>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smtClean="0">
                <a:latin typeface="Segoe UI" pitchFamily="34" charset="0"/>
                <a:cs typeface="+mn-cs"/>
              </a:defRPr>
            </a:lvl1pPr>
          </a:lstStyle>
          <a:p>
            <a:pPr>
              <a:defRPr/>
            </a:pPr>
            <a:fld id="{64A8FEDE-4F86-4977-9BE3-60DB49C45C8C}" type="datetimeFigureOut">
              <a:rPr lang="en-US" smtClean="0"/>
              <a:pPr>
                <a:defRPr/>
              </a:pPr>
              <a:t>10/8/2020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Segoe UI"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smtClean="0">
                <a:latin typeface="Segoe UI" pitchFamily="34" charset="0"/>
                <a:cs typeface="+mn-cs"/>
              </a:defRPr>
            </a:lvl1pPr>
          </a:lstStyle>
          <a:p>
            <a:pPr>
              <a:defRPr/>
            </a:pPr>
            <a:fld id="{D8833439-D7E6-4DC1-A886-DD276C1C25A7}" type="slidenum">
              <a:rPr lang="en-US" smtClean="0"/>
              <a:pPr>
                <a:defRPr/>
              </a:pPr>
              <a:t>‹#›</a:t>
            </a:fld>
            <a:endParaRPr lang="en-US"/>
          </a:p>
        </p:txBody>
      </p:sp>
    </p:spTree>
    <p:extLst>
      <p:ext uri="{BB962C8B-B14F-4D97-AF65-F5344CB8AC3E}">
        <p14:creationId xmlns:p14="http://schemas.microsoft.com/office/powerpoint/2010/main" val="28450586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egoe UI" pitchFamily="34" charset="0"/>
        <a:ea typeface="+mn-ea"/>
        <a:cs typeface="+mn-cs"/>
      </a:defRPr>
    </a:lvl1pPr>
    <a:lvl2pPr marL="457200" algn="l" rtl="0" fontAlgn="base">
      <a:spcBef>
        <a:spcPct val="30000"/>
      </a:spcBef>
      <a:spcAft>
        <a:spcPct val="0"/>
      </a:spcAft>
      <a:defRPr sz="1200" kern="1200">
        <a:solidFill>
          <a:schemeClr val="tx1"/>
        </a:solidFill>
        <a:latin typeface="Segoe UI" pitchFamily="34" charset="0"/>
        <a:ea typeface="+mn-ea"/>
        <a:cs typeface="+mn-cs"/>
      </a:defRPr>
    </a:lvl2pPr>
    <a:lvl3pPr marL="914400" algn="l" rtl="0" fontAlgn="base">
      <a:spcBef>
        <a:spcPct val="30000"/>
      </a:spcBef>
      <a:spcAft>
        <a:spcPct val="0"/>
      </a:spcAft>
      <a:defRPr sz="1200" kern="1200">
        <a:solidFill>
          <a:schemeClr val="tx1"/>
        </a:solidFill>
        <a:latin typeface="Segoe UI" pitchFamily="34" charset="0"/>
        <a:ea typeface="+mn-ea"/>
        <a:cs typeface="+mn-cs"/>
      </a:defRPr>
    </a:lvl3pPr>
    <a:lvl4pPr marL="1371600" algn="l" rtl="0" fontAlgn="base">
      <a:spcBef>
        <a:spcPct val="30000"/>
      </a:spcBef>
      <a:spcAft>
        <a:spcPct val="0"/>
      </a:spcAft>
      <a:defRPr sz="1200" kern="1200">
        <a:solidFill>
          <a:schemeClr val="tx1"/>
        </a:solidFill>
        <a:latin typeface="Segoe UI" pitchFamily="34" charset="0"/>
        <a:ea typeface="+mn-ea"/>
        <a:cs typeface="+mn-cs"/>
      </a:defRPr>
    </a:lvl4pPr>
    <a:lvl5pPr marL="1828800" algn="l" rtl="0" fontAlgn="base">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ordfocus.com/word-act-blindmen.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evelopingchild.harvard.edu/science/key-concepts/resilienc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kirwaninstitute.osu.edu/research/structural-racialization-a-systems-approach-to-understanding-the-causes-and-consequences-of-racial-inequity/"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harpbrains.com/resources/1-brain-fitness-fundamentals/neuroplasticity-the-potential-for-lifelong-brain-development/" TargetMode="External"/><Relationship Id="rId4" Type="http://schemas.openxmlformats.org/officeDocument/2006/relationships/hyperlink" Target="http://www.reducingstereotypethreat.org/definitio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4 mins.</a:t>
            </a:r>
          </a:p>
          <a:p>
            <a:endParaRPr lang="en-US" dirty="0"/>
          </a:p>
          <a:p>
            <a:r>
              <a:rPr lang="en-US" dirty="0"/>
              <a:t>Direct participants to complete their Do Now independently. Jot down ideas in their notes for now.</a:t>
            </a:r>
          </a:p>
        </p:txBody>
      </p:sp>
    </p:spTree>
    <p:extLst>
      <p:ext uri="{BB962C8B-B14F-4D97-AF65-F5344CB8AC3E}">
        <p14:creationId xmlns:p14="http://schemas.microsoft.com/office/powerpoint/2010/main" val="426544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10</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r>
              <a:rPr lang="en-US" dirty="0"/>
              <a:t>Provide an overview</a:t>
            </a:r>
            <a:r>
              <a:rPr lang="en-US" baseline="0" dirty="0"/>
              <a:t> of the agenda, describing how you will meet the session objectives over the course of the session.</a:t>
            </a:r>
          </a:p>
          <a:p>
            <a:pPr>
              <a:spcBef>
                <a:spcPct val="0"/>
              </a:spcBef>
            </a:pPr>
            <a:endParaRPr lang="en-US" baseline="0" dirty="0"/>
          </a:p>
        </p:txBody>
      </p:sp>
    </p:spTree>
    <p:extLst>
      <p:ext uri="{BB962C8B-B14F-4D97-AF65-F5344CB8AC3E}">
        <p14:creationId xmlns:p14="http://schemas.microsoft.com/office/powerpoint/2010/main" val="271779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5 mins.</a:t>
            </a:r>
          </a:p>
          <a:p>
            <a:endParaRPr lang="en-US" dirty="0"/>
          </a:p>
          <a:p>
            <a:r>
              <a:rPr lang="en-US" dirty="0"/>
              <a:t>Name up front that the next few slides will be a bit of me talking to share information, then we’ll all do some exploration and integration of this content together.</a:t>
            </a:r>
          </a:p>
          <a:p>
            <a:endParaRPr lang="en-US" dirty="0"/>
          </a:p>
          <a:p>
            <a:r>
              <a:rPr lang="en-US" dirty="0"/>
              <a:t>The second practice area of the Ready for Rigor frame is focused on reframing and repositioning child-teacher relationships as the key ingredient in helping culturally and linguistically diverse learners authentically engage.</a:t>
            </a:r>
          </a:p>
          <a:p>
            <a:endParaRPr lang="en-US" dirty="0"/>
          </a:p>
          <a:p>
            <a:r>
              <a:rPr lang="en-US" dirty="0"/>
              <a:t>Why? In a collectivist, community-based culture, relationships are the </a:t>
            </a:r>
            <a:r>
              <a:rPr lang="en-US" dirty="0" err="1"/>
              <a:t>founcation</a:t>
            </a:r>
            <a:r>
              <a:rPr lang="en-US" dirty="0"/>
              <a:t> of all social and cognitive endeavors. All human beings are hardwired for relationships after living in communal, cooperative settings for millions of years.</a:t>
            </a:r>
          </a:p>
          <a:p>
            <a:endParaRPr lang="en-US" dirty="0"/>
          </a:p>
          <a:p>
            <a:r>
              <a:rPr lang="en-US" dirty="0"/>
              <a:t>At the core of positive relationships is trust. Caring is the way that we generate the trust that builds relationships. We have to not only care about children in a general sense, but also care for them in a physical and emotional sense. </a:t>
            </a:r>
          </a:p>
          <a:p>
            <a:endParaRPr lang="en-US" dirty="0"/>
          </a:p>
          <a:p>
            <a:r>
              <a:rPr lang="en-US" dirty="0"/>
              <a:t>Neuroscience tells us the brain feels safest and relaxed when we are connected to others we trust to treat us well. It responds to this connection by secreting oxytocin, called the bonding hormone. Oxytocin makes us want to build a trusting relationship with the other person we are interacting with. Simple gestures (a smile, nod of the head, pat on the back, etc.) from another person stimulates the release of oxytocin in the recipient. </a:t>
            </a:r>
          </a:p>
          <a:p>
            <a:endParaRPr lang="en-US" dirty="0"/>
          </a:p>
          <a:p>
            <a:r>
              <a:rPr lang="en-US" dirty="0"/>
              <a:t>More than that, researchers found that when individuals won the trust of another, their own brains responded by producing oxytocin—to make sure we connect with others, our brains developed “mirror neurons” to keep us in sync with each other. Mirror neurons encourage us to match our body language and facial expressions to the other person’s to signal trust and rapport. This synchronizing dance triggers our relaxation response, and we feel more trusting. The culturally responsive teacher uses </a:t>
            </a:r>
            <a:r>
              <a:rPr lang="en-US" dirty="0" err="1"/>
              <a:t>thi</a:t>
            </a:r>
            <a:r>
              <a:rPr lang="en-US" dirty="0"/>
              <a:t> </a:t>
            </a:r>
            <a:r>
              <a:rPr lang="en-US" dirty="0" err="1"/>
              <a:t>sinformation</a:t>
            </a:r>
            <a:r>
              <a:rPr lang="en-US" dirty="0"/>
              <a:t> to make a more personal and authentic connection with children across differences.</a:t>
            </a: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11</a:t>
            </a:fld>
            <a:endParaRPr lang="en-US"/>
          </a:p>
        </p:txBody>
      </p:sp>
    </p:spTree>
    <p:extLst>
      <p:ext uri="{BB962C8B-B14F-4D97-AF65-F5344CB8AC3E}">
        <p14:creationId xmlns:p14="http://schemas.microsoft.com/office/powerpoint/2010/main" val="105715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4 mins.</a:t>
            </a:r>
          </a:p>
          <a:p>
            <a:endParaRPr lang="en-US" dirty="0"/>
          </a:p>
          <a:p>
            <a:r>
              <a:rPr lang="en-US" dirty="0"/>
              <a:t>The only way to get children to open up to us is to show we authentically care about who they are, what they have to say, and how they feel. Caring within a culturally responsive context automatically places teachers in a different kind of emotional and academic partnership with children. This relationship is anchored in affirmation, mutual respect, and validation that breeds an unshakable belief that all our children, including our most marginalized, not only can but will learn and achieve to their fullest potential. </a:t>
            </a:r>
          </a:p>
          <a:p>
            <a:endParaRPr lang="en-US" dirty="0"/>
          </a:p>
          <a:p>
            <a:r>
              <a:rPr lang="en-US" dirty="0"/>
              <a:t>Rapport is generally defined as a sympathetic connection with another person that results in that warm, friendly feeling you get when you are in sync. In CRT, rapport is connected to the idea of affirmation. </a:t>
            </a:r>
          </a:p>
          <a:p>
            <a:endParaRPr lang="en-US" dirty="0"/>
          </a:p>
          <a:p>
            <a:r>
              <a:rPr lang="en-US" dirty="0"/>
              <a:t>Affirmation simply means that we acknowledge the personhood of our children through words and actions that say to them “I care about you”.  Affirmation and rapport are about building trust. Trust and fear are inversely related; fear activates the amygdala and the release of cortisol, which triggers the fight, flight, or freeze responses, and stops all learning for about 20 minutes. Trust deactivates the amygdala and blocks the release of cortisol, therefore freeing up the brain for other activities like creativity, learning, and problem solving. </a:t>
            </a:r>
          </a:p>
          <a:p>
            <a:endParaRPr lang="en-US" dirty="0"/>
          </a:p>
          <a:p>
            <a:r>
              <a:rPr lang="en-US" dirty="0"/>
              <a:t>In the inner circle of the Ready for Rigor framework, affirmation and validation are two practices that undergird all efforts to operationalize rapport building. Affirming is simply acknowledging the personhood of each child, appreciating all aspects of them especially those culturally specific traits that have been negated by the dominant culture. Validation, on the other hand, is your explicit acknowledgement to children that you are aware of the inequities that impact their lives.</a:t>
            </a: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12</a:t>
            </a:fld>
            <a:endParaRPr lang="en-US"/>
          </a:p>
        </p:txBody>
      </p:sp>
    </p:spTree>
    <p:extLst>
      <p:ext uri="{BB962C8B-B14F-4D97-AF65-F5344CB8AC3E}">
        <p14:creationId xmlns:p14="http://schemas.microsoft.com/office/powerpoint/2010/main" val="45515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4 minutes</a:t>
            </a:r>
          </a:p>
          <a:p>
            <a:endParaRPr lang="en-US" dirty="0"/>
          </a:p>
          <a:p>
            <a:r>
              <a:rPr lang="en-US" dirty="0"/>
              <a:t>Feeling connected grows slowly and requires time for people to get to know each other. It happens in our small day-to-day interactions. Children begin to feel cared for when they recognize and experience familiar forms of affection and nurturing. </a:t>
            </a:r>
          </a:p>
          <a:p>
            <a:endParaRPr lang="en-US" dirty="0"/>
          </a:p>
          <a:p>
            <a:r>
              <a:rPr lang="en-US" dirty="0"/>
              <a:t>Wondering where to start? Trust begins with listening. The most powerful way to build rapport is by practicing what Reggio Emilia practitioners call a pedagogy of listening. Listening communicates a sense of respect for and an interest in the child’s contributions.</a:t>
            </a:r>
          </a:p>
          <a:p>
            <a:endParaRPr lang="en-US" dirty="0"/>
          </a:p>
          <a:p>
            <a:r>
              <a:rPr lang="en-US" dirty="0"/>
              <a:t>Research says that 70% of communication is nonverbal. Consider what this means for our youngest learners who are still making sense of the world! Listening doesn’t just mean hearing words that children are saying, but the emotional quality of the interaction. Even before we try to make a connection with children by being friendlier or sharing of ourselves, effective CRT practitioners start with listening.  We need the kind of empathetic, attentive listening that builds rapport every day. </a:t>
            </a:r>
          </a:p>
          <a:p>
            <a:endParaRPr lang="en-US" dirty="0"/>
          </a:p>
          <a:p>
            <a:r>
              <a:rPr lang="en-US" dirty="0"/>
              <a:t>ASK: Many of us work with children who are not yet using words and sentences. What could empathetic, attentive listening look like with our youngest children? </a:t>
            </a: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13</a:t>
            </a:fld>
            <a:endParaRPr lang="en-US"/>
          </a:p>
        </p:txBody>
      </p:sp>
    </p:spTree>
    <p:extLst>
      <p:ext uri="{BB962C8B-B14F-4D97-AF65-F5344CB8AC3E}">
        <p14:creationId xmlns:p14="http://schemas.microsoft.com/office/powerpoint/2010/main" val="3885300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C2F66D-F8CA-4BC5-8272-89B48E1353E2}"/>
              </a:ext>
            </a:extLst>
          </p:cNvPr>
          <p:cNvSpPr>
            <a:spLocks noGrp="1"/>
          </p:cNvSpPr>
          <p:nvPr>
            <p:ph type="body" idx="1"/>
          </p:nvPr>
        </p:nvSpPr>
        <p:spPr/>
        <p:txBody>
          <a:bodyPr>
            <a:normAutofit/>
          </a:bodyPr>
          <a:lstStyle/>
          <a:p>
            <a:r>
              <a:rPr lang="en-US" dirty="0"/>
              <a:t>9 mins</a:t>
            </a:r>
          </a:p>
          <a:p>
            <a:endParaRPr lang="en-US" dirty="0"/>
          </a:p>
          <a:p>
            <a:r>
              <a:rPr lang="en-US" dirty="0"/>
              <a:t>5 mins—read and annotate</a:t>
            </a:r>
          </a:p>
          <a:p>
            <a:r>
              <a:rPr lang="en-US" dirty="0"/>
              <a:t>4 mins—which of these resonate with you most? Which have you used before? Which would be new to try?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dirty="0"/>
          </a:p>
          <a:p>
            <a:r>
              <a:rPr lang="en-US" dirty="0"/>
              <a:t>3 mins—examples of operationalizing selective vulnerability</a:t>
            </a:r>
          </a:p>
          <a:p>
            <a:r>
              <a:rPr lang="en-US" dirty="0"/>
              <a:t>2 mins—any additional ideas?</a:t>
            </a: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15</a:t>
            </a:fld>
            <a:endParaRPr lang="en-US"/>
          </a:p>
        </p:txBody>
      </p:sp>
    </p:spTree>
    <p:extLst>
      <p:ext uri="{BB962C8B-B14F-4D97-AF65-F5344CB8AC3E}">
        <p14:creationId xmlns:p14="http://schemas.microsoft.com/office/powerpoint/2010/main" val="307326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E81333-4115-45C3-A9B5-3689E01EAE87}"/>
              </a:ext>
            </a:extLst>
          </p:cNvPr>
          <p:cNvSpPr>
            <a:spLocks noGrp="1"/>
          </p:cNvSpPr>
          <p:nvPr>
            <p:ph type="body" idx="1"/>
          </p:nvPr>
        </p:nvSpPr>
        <p:spPr/>
        <p:txBody>
          <a:bodyPr/>
          <a:lstStyle/>
          <a:p>
            <a:r>
              <a:rPr lang="en-US" dirty="0"/>
              <a:t>6 mins.</a:t>
            </a:r>
          </a:p>
          <a:p>
            <a:endParaRPr lang="en-US" dirty="0"/>
          </a:p>
          <a:p>
            <a:r>
              <a:rPr lang="en-US" dirty="0"/>
              <a:t>Individual reflection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17</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Tree>
    <p:extLst>
      <p:ext uri="{BB962C8B-B14F-4D97-AF65-F5344CB8AC3E}">
        <p14:creationId xmlns:p14="http://schemas.microsoft.com/office/powerpoint/2010/main" val="4702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minutes</a:t>
            </a:r>
          </a:p>
          <a:p>
            <a:r>
              <a:rPr lang="en-US" dirty="0"/>
              <a:t>7 mins—individual brainstorm</a:t>
            </a:r>
          </a:p>
          <a:p>
            <a:r>
              <a:rPr lang="en-US" dirty="0"/>
              <a:t>7 mins—partners</a:t>
            </a:r>
          </a:p>
          <a:p>
            <a:r>
              <a:rPr lang="en-US" dirty="0"/>
              <a:t>2 mins—whole group share</a:t>
            </a: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18</a:t>
            </a:fld>
            <a:endParaRPr lang="en-US"/>
          </a:p>
        </p:txBody>
      </p:sp>
    </p:spTree>
    <p:extLst>
      <p:ext uri="{BB962C8B-B14F-4D97-AF65-F5344CB8AC3E}">
        <p14:creationId xmlns:p14="http://schemas.microsoft.com/office/powerpoint/2010/main" val="119288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solidFill>
                  <a:prstClr val="black"/>
                </a:solidFill>
                <a:cs typeface="Arial" pitchFamily="34" charset="0"/>
              </a:rPr>
              <a:pPr fontAlgn="base">
                <a:spcBef>
                  <a:spcPct val="0"/>
                </a:spcBef>
                <a:spcAft>
                  <a:spcPct val="0"/>
                </a:spcAft>
              </a:pPr>
              <a:t>19</a:t>
            </a:fld>
            <a:endParaRPr lang="en-US">
              <a:solidFill>
                <a:prstClr val="black"/>
              </a:solidFill>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4 minutes</a:t>
            </a:r>
          </a:p>
          <a:p>
            <a:pPr>
              <a:spcBef>
                <a:spcPct val="0"/>
              </a:spcBef>
            </a:pPr>
            <a:endParaRPr lang="en-US" dirty="0"/>
          </a:p>
          <a:p>
            <a:pPr>
              <a:spcBef>
                <a:spcPct val="0"/>
              </a:spcBef>
            </a:pPr>
            <a:endParaRPr lang="en-US" baseline="0" dirty="0"/>
          </a:p>
        </p:txBody>
      </p:sp>
    </p:spTree>
    <p:extLst>
      <p:ext uri="{BB962C8B-B14F-4D97-AF65-F5344CB8AC3E}">
        <p14:creationId xmlns:p14="http://schemas.microsoft.com/office/powerpoint/2010/main" val="149641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minute</a:t>
            </a:r>
          </a:p>
          <a:p>
            <a:endParaRPr lang="en-US" dirty="0"/>
          </a:p>
          <a:p>
            <a:r>
              <a:rPr lang="en-US" dirty="0"/>
              <a:t>Welcome participants to our second session on CRT. In our previous session we began to lay the foundation for Awareness, and built our understanding of the roots and levels of culture and how they impact a child’s experience in their classroom. </a:t>
            </a:r>
          </a:p>
          <a:p>
            <a:endParaRPr lang="en-US" dirty="0"/>
          </a:p>
          <a:p>
            <a:r>
              <a:rPr lang="en-US" dirty="0"/>
              <a:t>Today we will be </a:t>
            </a:r>
            <a:r>
              <a:rPr lang="en-US" dirty="0" err="1"/>
              <a:t>regrounding</a:t>
            </a:r>
            <a:r>
              <a:rPr lang="en-US" dirty="0"/>
              <a:t> in that foundation, and digging into building meaningful relationships with children to support them in achieving their fullest potential under less stress.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7617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dirty="0"/>
              <a:t>Review</a:t>
            </a:r>
            <a:r>
              <a:rPr lang="en-US" baseline="0" dirty="0"/>
              <a:t> the objectives and make additional connections about how today’s session will help participants in their centers. </a:t>
            </a:r>
          </a:p>
          <a:p>
            <a:r>
              <a:rPr lang="en-US" b="1" baseline="0" dirty="0"/>
              <a:t>COLD CALL </a:t>
            </a:r>
            <a:r>
              <a:rPr lang="en-US" baseline="0" dirty="0"/>
              <a:t>participants to read each of the objectives aloud.</a:t>
            </a:r>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a:t>
            </a:fld>
            <a:endParaRPr lang="en-US"/>
          </a:p>
        </p:txBody>
      </p:sp>
    </p:spTree>
    <p:extLst>
      <p:ext uri="{BB962C8B-B14F-4D97-AF65-F5344CB8AC3E}">
        <p14:creationId xmlns:p14="http://schemas.microsoft.com/office/powerpoint/2010/main" val="340719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4</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 minute</a:t>
            </a:r>
          </a:p>
          <a:p>
            <a:pPr>
              <a:spcBef>
                <a:spcPct val="0"/>
              </a:spcBef>
            </a:pPr>
            <a:endParaRPr lang="en-US" dirty="0"/>
          </a:p>
          <a:p>
            <a:pPr>
              <a:spcBef>
                <a:spcPct val="0"/>
              </a:spcBef>
            </a:pPr>
            <a:r>
              <a:rPr lang="en-US" dirty="0"/>
              <a:t>Provide an overview</a:t>
            </a:r>
            <a:r>
              <a:rPr lang="en-US" baseline="0" dirty="0"/>
              <a:t> of the agenda, describing how you will meet the session objectives over the course of the session.</a:t>
            </a:r>
          </a:p>
          <a:p>
            <a:pPr>
              <a:spcBef>
                <a:spcPct val="0"/>
              </a:spcBef>
            </a:pPr>
            <a:endParaRPr lang="en-US" baseline="0" dirty="0"/>
          </a:p>
        </p:txBody>
      </p:sp>
    </p:spTree>
    <p:extLst>
      <p:ext uri="{BB962C8B-B14F-4D97-AF65-F5344CB8AC3E}">
        <p14:creationId xmlns:p14="http://schemas.microsoft.com/office/powerpoint/2010/main" val="226403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5 mins.</a:t>
            </a:r>
          </a:p>
          <a:p>
            <a:endParaRPr lang="en-US" dirty="0"/>
          </a:p>
          <a:p>
            <a:r>
              <a:rPr lang="en-US" dirty="0"/>
              <a:t>Whole group share</a:t>
            </a:r>
          </a:p>
        </p:txBody>
      </p:sp>
    </p:spTree>
    <p:extLst>
      <p:ext uri="{BB962C8B-B14F-4D97-AF65-F5344CB8AC3E}">
        <p14:creationId xmlns:p14="http://schemas.microsoft.com/office/powerpoint/2010/main" val="302775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6</a:t>
            </a:fld>
            <a:endParaRPr lang="en-US">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r>
              <a:rPr lang="en-US" dirty="0"/>
              <a:t>Provide an overview</a:t>
            </a:r>
            <a:r>
              <a:rPr lang="en-US" baseline="0" dirty="0"/>
              <a:t> of the agenda, describing how you will meet the session objectives over the course of the session.</a:t>
            </a:r>
          </a:p>
          <a:p>
            <a:pPr>
              <a:spcBef>
                <a:spcPct val="0"/>
              </a:spcBef>
            </a:pPr>
            <a:endParaRPr lang="en-US" baseline="0" dirty="0"/>
          </a:p>
        </p:txBody>
      </p:sp>
    </p:spTree>
    <p:extLst>
      <p:ext uri="{BB962C8B-B14F-4D97-AF65-F5344CB8AC3E}">
        <p14:creationId xmlns:p14="http://schemas.microsoft.com/office/powerpoint/2010/main" val="241080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18 minutes total</a:t>
            </a:r>
          </a:p>
          <a:p>
            <a:r>
              <a:rPr lang="en-US" dirty="0"/>
              <a:t>9 mins: </a:t>
            </a:r>
            <a:r>
              <a:rPr lang="en-US" dirty="0" err="1"/>
              <a:t>blogcast</a:t>
            </a:r>
            <a:endParaRPr lang="en-US" dirty="0"/>
          </a:p>
          <a:p>
            <a:r>
              <a:rPr lang="en-US" dirty="0"/>
              <a:t>6 mins: small group breakouts</a:t>
            </a:r>
          </a:p>
          <a:p>
            <a:r>
              <a:rPr lang="en-US" dirty="0"/>
              <a:t>3 mins: whole group share</a:t>
            </a:r>
          </a:p>
          <a:p>
            <a:endParaRPr lang="en-US" dirty="0"/>
          </a:p>
          <a:p>
            <a:r>
              <a:rPr lang="en-US" dirty="0"/>
              <a:t>Play </a:t>
            </a:r>
            <a:r>
              <a:rPr lang="en-US" dirty="0" err="1"/>
              <a:t>blogcast</a:t>
            </a:r>
            <a:r>
              <a:rPr lang="en-US" dirty="0"/>
              <a:t> 1:00-end</a:t>
            </a:r>
          </a:p>
          <a:p>
            <a:r>
              <a:rPr lang="en-US" dirty="0"/>
              <a:t>https://crtandthebrain.com/start-with-responsive/</a:t>
            </a:r>
          </a:p>
        </p:txBody>
      </p:sp>
    </p:spTree>
    <p:extLst>
      <p:ext uri="{BB962C8B-B14F-4D97-AF65-F5344CB8AC3E}">
        <p14:creationId xmlns:p14="http://schemas.microsoft.com/office/powerpoint/2010/main" val="181494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2 mins</a:t>
            </a:r>
          </a:p>
          <a:p>
            <a:endParaRPr lang="en-US" b="1" dirty="0"/>
          </a:p>
          <a:p>
            <a:r>
              <a:rPr lang="en-US" b="1" dirty="0"/>
              <a:t>Briefly revisit CRT definition from Part 1.</a:t>
            </a:r>
          </a:p>
          <a:p>
            <a:endParaRPr lang="en-US" b="1" dirty="0"/>
          </a:p>
          <a:p>
            <a:r>
              <a:rPr lang="en-US" b="1" dirty="0"/>
              <a:t>(original notes below)</a:t>
            </a:r>
          </a:p>
          <a:p>
            <a:pPr fontAlgn="base"/>
            <a:r>
              <a:rPr lang="en-US" dirty="0"/>
              <a:t>When </a:t>
            </a:r>
            <a:r>
              <a:rPr lang="en-US" dirty="0" err="1"/>
              <a:t>Zaretta</a:t>
            </a:r>
            <a:r>
              <a:rPr lang="en-US" dirty="0"/>
              <a:t> Hammond opens her sessions on CRT, she asks groups to describe what CRT is. More often than not, every group emphasizes a different aspect of culturally responsive teaching that is a mix of truth and misconceptions. It’s like </a:t>
            </a:r>
            <a:r>
              <a:rPr lang="en-US" dirty="0">
                <a:hlinkClick r:id="rId3"/>
              </a:rPr>
              <a:t>the story of the king who asked six blind men</a:t>
            </a:r>
            <a:r>
              <a:rPr lang="en-US" dirty="0"/>
              <a:t> to tell them what an elephant was like. One felt his tail and said it was like a rope. Another had hold of a big floppy ear and likened the elephant to a fan. And so it went.</a:t>
            </a:r>
          </a:p>
          <a:p>
            <a:pPr fontAlgn="base"/>
            <a:endParaRPr lang="en-US" dirty="0"/>
          </a:p>
          <a:p>
            <a:pPr fontAlgn="base"/>
            <a:r>
              <a:rPr lang="en-US" dirty="0"/>
              <a:t>Well, that’s pretty much what it’s like hearing folks talk about culturally responsive teaching. In reality it isn’t a set of best practices, but a process.</a:t>
            </a:r>
            <a:endParaRPr lang="en-US" b="1" dirty="0">
              <a:hlinkClick r:id="rId4"/>
            </a:endParaRPr>
          </a:p>
          <a:p>
            <a:endParaRPr lang="en-US" b="1" dirty="0">
              <a:hlinkClick r:id="rId4"/>
            </a:endParaRPr>
          </a:p>
          <a:p>
            <a:r>
              <a:rPr lang="en-US" dirty="0"/>
              <a:t>Read the definition of CRT aloud. </a:t>
            </a:r>
          </a:p>
          <a:p>
            <a:r>
              <a:rPr lang="en-US" dirty="0"/>
              <a:t>Have participants enter key words/phrases into the chat</a:t>
            </a:r>
            <a:endParaRPr lang="en-US" b="0" dirty="0"/>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8</a:t>
            </a:fld>
            <a:endParaRPr lang="en-US"/>
          </a:p>
        </p:txBody>
      </p:sp>
    </p:spTree>
    <p:extLst>
      <p:ext uri="{BB962C8B-B14F-4D97-AF65-F5344CB8AC3E}">
        <p14:creationId xmlns:p14="http://schemas.microsoft.com/office/powerpoint/2010/main" val="109346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1 minutes</a:t>
            </a:r>
          </a:p>
          <a:p>
            <a:endParaRPr lang="en-US" dirty="0"/>
          </a:p>
          <a:p>
            <a:r>
              <a:rPr lang="en-US" dirty="0"/>
              <a:t>Briefly revisit the framework. Name that today we’ll be digging into the “Learning Partnerships” element.</a:t>
            </a:r>
          </a:p>
          <a:p>
            <a:endParaRPr lang="en-US" dirty="0"/>
          </a:p>
          <a:p>
            <a:r>
              <a:rPr lang="en-US" dirty="0"/>
              <a:t>(original notes below)</a:t>
            </a:r>
          </a:p>
          <a:p>
            <a:r>
              <a:rPr lang="en-US" dirty="0"/>
              <a:t>To best understand CRT, what educators need is a framework for organizing the process. The Ready for Rigor frame takes the key elements of cultural responsiveness and organizes them into four practice areas. Unlike the individual part of the elephant that is mistaken for the whole, each area of the frame is interdependent with the others. The social-emotional and cognitive aspects of teaching and learning show up in each area. At its core is the neuroscience that unifies the frame: the brain’s reaction to living in a </a:t>
            </a:r>
            <a:r>
              <a:rPr lang="en-US" dirty="0">
                <a:hlinkClick r:id="rId3"/>
              </a:rPr>
              <a:t>racialized world </a:t>
            </a:r>
            <a:r>
              <a:rPr lang="en-US" dirty="0"/>
              <a:t>as well as how it programs itself using culture.</a:t>
            </a:r>
          </a:p>
          <a:p>
            <a:endParaRPr lang="en-US" dirty="0"/>
          </a:p>
          <a:p>
            <a:pPr fontAlgn="base"/>
            <a:r>
              <a:rPr lang="en-US" dirty="0"/>
              <a:t>Then there is the inner circle with the four staple practices of every culturally responsive teacher.</a:t>
            </a:r>
          </a:p>
          <a:p>
            <a:pPr fontAlgn="base"/>
            <a:r>
              <a:rPr lang="en-US" b="1" dirty="0"/>
              <a:t>Affirmation</a:t>
            </a:r>
            <a:r>
              <a:rPr lang="en-US" dirty="0"/>
              <a:t> – noticing and naming the unique talents and gifts of each child, especially those culturally grounded ways of being and expressing oneself.</a:t>
            </a:r>
          </a:p>
          <a:p>
            <a:pPr fontAlgn="base"/>
            <a:r>
              <a:rPr lang="en-US" b="1" dirty="0"/>
              <a:t>Validation</a:t>
            </a:r>
            <a:r>
              <a:rPr lang="en-US" dirty="0"/>
              <a:t> – acknowledging to children through word or deed the impact of unearned disadvantage in a racialized society without guilt or excuses.</a:t>
            </a:r>
          </a:p>
          <a:p>
            <a:pPr fontAlgn="base"/>
            <a:r>
              <a:rPr lang="en-US" b="1" dirty="0"/>
              <a:t>Instructional Conversation</a:t>
            </a:r>
            <a:r>
              <a:rPr lang="en-US" dirty="0"/>
              <a:t> — talking with children regularly about their learning process in order to move them safely into their zone of proximal development.</a:t>
            </a:r>
          </a:p>
          <a:p>
            <a:pPr fontAlgn="base"/>
            <a:r>
              <a:rPr lang="en-US" b="1" dirty="0"/>
              <a:t>“Wise” Feedback</a:t>
            </a:r>
            <a:r>
              <a:rPr lang="en-US" dirty="0"/>
              <a:t> – providing children with wise feedback, what Claude Steele says is the anecdote to </a:t>
            </a:r>
            <a:r>
              <a:rPr lang="en-US" dirty="0">
                <a:hlinkClick r:id="rId4"/>
              </a:rPr>
              <a:t>stereotype threat</a:t>
            </a:r>
            <a:r>
              <a:rPr lang="en-US" dirty="0"/>
              <a:t>. It is corrective feedback that first affirms the child‘s capacity to meet the goal or standard, tells him honestly where he missed the mark, gives him actionable steps to improve his learning, and helps him monitor his progress.</a:t>
            </a:r>
          </a:p>
          <a:p>
            <a:endParaRPr lang="en-US" dirty="0"/>
          </a:p>
          <a:p>
            <a:r>
              <a:rPr lang="en-US" dirty="0"/>
              <a:t>There’s no magic to the Ready for Rigor frame and it’s not the only culturally responsive frame out there. The real point is that you have to have some type of framework to make culturally responsiveness operational. The art of cultural responsiveness lies in weaving together these four practices areas into a process that calms the brain and sets the stage for </a:t>
            </a:r>
            <a:r>
              <a:rPr lang="en-US" dirty="0">
                <a:hlinkClick r:id="rId5"/>
              </a:rPr>
              <a:t>neuroplasticity</a:t>
            </a:r>
            <a:r>
              <a:rPr lang="en-US" dirty="0"/>
              <a:t> where the brain can grow itself.</a:t>
            </a: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9</a:t>
            </a:fld>
            <a:endParaRPr lang="en-US"/>
          </a:p>
        </p:txBody>
      </p:sp>
    </p:spTree>
    <p:extLst>
      <p:ext uri="{BB962C8B-B14F-4D97-AF65-F5344CB8AC3E}">
        <p14:creationId xmlns:p14="http://schemas.microsoft.com/office/powerpoint/2010/main" val="2500640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0" y="2514600"/>
            <a:ext cx="81534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495300" y="4572000"/>
            <a:ext cx="81534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495301" y="5791200"/>
            <a:ext cx="8153400" cy="609600"/>
          </a:xfrm>
        </p:spPr>
        <p:txBody>
          <a:bodyPr/>
          <a:lstStyle>
            <a:lvl1pPr marL="0" indent="0">
              <a:buNone/>
              <a:defRPr sz="1800" baseline="0">
                <a:solidFill>
                  <a:schemeClr val="tx1"/>
                </a:solidFill>
              </a:defRPr>
            </a:lvl1pPr>
          </a:lstStyle>
          <a:p>
            <a:pPr lvl="0"/>
            <a:r>
              <a:rPr lang="en-US"/>
              <a:t>Click to insert group, date, client, etc.</a:t>
            </a:r>
          </a:p>
        </p:txBody>
      </p:sp>
      <p:sp>
        <p:nvSpPr>
          <p:cNvPr id="2" name="Rectangle 1">
            <a:extLst>
              <a:ext uri="{FF2B5EF4-FFF2-40B4-BE49-F238E27FC236}">
                <a16:creationId xmlns:a16="http://schemas.microsoft.com/office/drawing/2014/main" id="{215F83FD-E5BC-48B3-9CCF-043DE6ED7C16}"/>
              </a:ext>
            </a:extLst>
          </p:cNvPr>
          <p:cNvSpPr/>
          <p:nvPr userDrawn="1"/>
        </p:nvSpPr>
        <p:spPr bwMode="auto">
          <a:xfrm>
            <a:off x="342900" y="609600"/>
            <a:ext cx="8458200" cy="5791200"/>
          </a:xfrm>
          <a:prstGeom prst="rect">
            <a:avLst/>
          </a:prstGeom>
          <a:noFill/>
          <a:ln w="50800" cap="sq" algn="ctr">
            <a:solidFill>
              <a:srgbClr val="126DB6"/>
            </a:solidFill>
            <a:miter lim="800000"/>
            <a:headEnd/>
            <a:tailEnd type="triangle" w="med" len="med"/>
          </a:ln>
        </p:spPr>
        <p:txBody>
          <a:bodyPr wrap="none" rtlCol="0" anchor="ctr"/>
          <a:lstStyle/>
          <a:p>
            <a:pPr algn="ctr"/>
            <a:endParaRPr lang="en-US">
              <a:latin typeface="Book Antiqua" pitchFamily="18" charset="0"/>
            </a:endParaRPr>
          </a:p>
        </p:txBody>
      </p:sp>
      <p:pic>
        <p:nvPicPr>
          <p:cNvPr id="7" name="Picture 6">
            <a:extLst>
              <a:ext uri="{FF2B5EF4-FFF2-40B4-BE49-F238E27FC236}">
                <a16:creationId xmlns:a16="http://schemas.microsoft.com/office/drawing/2014/main" id="{FF0F2F8E-188B-49AD-BED4-DEABDC915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0"/>
            <a:ext cx="4343400" cy="13296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514600"/>
            <a:ext cx="86106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304800" y="4572000"/>
            <a:ext cx="86106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304800" y="5791200"/>
            <a:ext cx="8637181" cy="609600"/>
          </a:xfrm>
        </p:spPr>
        <p:txBody>
          <a:bodyPr/>
          <a:lstStyle>
            <a:lvl1pPr marL="0" indent="0">
              <a:buNone/>
              <a:defRPr sz="1800" baseline="0">
                <a:solidFill>
                  <a:schemeClr val="tx1"/>
                </a:solidFill>
              </a:defRPr>
            </a:lvl1pPr>
          </a:lstStyle>
          <a:p>
            <a:pPr lvl="0"/>
            <a:r>
              <a:rPr lang="en-US"/>
              <a:t>Click to insert group, date, client, etc.</a:t>
            </a:r>
          </a:p>
        </p:txBody>
      </p:sp>
      <p:pic>
        <p:nvPicPr>
          <p:cNvPr id="8" name="Picture 7">
            <a:extLst>
              <a:ext uri="{FF2B5EF4-FFF2-40B4-BE49-F238E27FC236}">
                <a16:creationId xmlns:a16="http://schemas.microsoft.com/office/drawing/2014/main" id="{4FDD27D8-238E-4995-9CF1-24502E17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690" y="1046206"/>
            <a:ext cx="4343400" cy="1329612"/>
          </a:xfrm>
          <a:prstGeom prst="rect">
            <a:avLst/>
          </a:prstGeom>
        </p:spPr>
      </p:pic>
    </p:spTree>
    <p:extLst>
      <p:ext uri="{BB962C8B-B14F-4D97-AF65-F5344CB8AC3E}">
        <p14:creationId xmlns:p14="http://schemas.microsoft.com/office/powerpoint/2010/main" val="18830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84677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09600" y="6489700"/>
            <a:ext cx="1981200" cy="231775"/>
          </a:xfrm>
          <a:prstGeom prst="rect">
            <a:avLst/>
          </a:prstGeom>
          <a:ln/>
        </p:spPr>
        <p:txBody>
          <a:bodyPr/>
          <a:lstStyle>
            <a:lvl1pPr>
              <a:defRPr/>
            </a:lvl1pPr>
          </a:lstStyle>
          <a:p>
            <a:pPr>
              <a:defRPr/>
            </a:pPr>
            <a:fld id="{18B9D3A6-7D05-49AE-83CD-83F6AF5D0119}" type="datetimeFigureOut">
              <a:rPr lang="en-US"/>
              <a:pPr>
                <a:defRPr/>
              </a:pPr>
              <a:t>10/8/2020</a:t>
            </a:fld>
            <a:endParaRPr lang="en-US"/>
          </a:p>
        </p:txBody>
      </p:sp>
      <p:sp>
        <p:nvSpPr>
          <p:cNvPr id="5" name="Rectangle 6"/>
          <p:cNvSpPr>
            <a:spLocks noGrp="1" noChangeArrowheads="1"/>
          </p:cNvSpPr>
          <p:nvPr>
            <p:ph type="ftr" sz="quarter" idx="11"/>
          </p:nvPr>
        </p:nvSpPr>
        <p:spPr>
          <a:xfrm>
            <a:off x="3124200" y="6489700"/>
            <a:ext cx="2895600" cy="231775"/>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6553200" y="6453188"/>
            <a:ext cx="1981200" cy="268287"/>
          </a:xfrm>
          <a:prstGeom prst="rect">
            <a:avLst/>
          </a:prstGeom>
          <a:ln/>
        </p:spPr>
        <p:txBody>
          <a:bodyPr/>
          <a:lstStyle>
            <a:lvl1pPr>
              <a:defRPr/>
            </a:lvl1pPr>
          </a:lstStyle>
          <a:p>
            <a:pPr>
              <a:defRPr/>
            </a:pPr>
            <a:fld id="{2F5FCD13-7F3D-4505-95EB-56996EC83EF2}" type="slidenum">
              <a:rPr lang="en-US"/>
              <a:pPr>
                <a:defRPr/>
              </a:pPr>
              <a:t>‹#›</a:t>
            </a:fld>
            <a:endParaRPr lang="en-US"/>
          </a:p>
        </p:txBody>
      </p:sp>
    </p:spTree>
    <p:extLst>
      <p:ext uri="{BB962C8B-B14F-4D97-AF65-F5344CB8AC3E}">
        <p14:creationId xmlns:p14="http://schemas.microsoft.com/office/powerpoint/2010/main" val="72031857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428306" y="1219200"/>
            <a:ext cx="8278483" cy="5094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1" name="Text Box 9"/>
          <p:cNvSpPr txBox="1">
            <a:spLocks noChangeArrowheads="1"/>
          </p:cNvSpPr>
          <p:nvPr/>
        </p:nvSpPr>
        <p:spPr bwMode="auto">
          <a:xfrm>
            <a:off x="8572014" y="6492226"/>
            <a:ext cx="606865" cy="153888"/>
          </a:xfrm>
          <a:prstGeom prst="rect">
            <a:avLst/>
          </a:prstGeom>
          <a:noFill/>
          <a:ln w="9525">
            <a:noFill/>
            <a:miter lim="800000"/>
            <a:headEnd/>
            <a:tailEnd/>
          </a:ln>
          <a:effectLst/>
        </p:spPr>
        <p:txBody>
          <a:bodyPr wrap="square" lIns="0" tIns="0" rIns="0" bIns="0">
            <a:spAutoFit/>
          </a:bodyPr>
          <a:lstStyle/>
          <a:p>
            <a:pPr algn="l" fontAlgn="auto">
              <a:spcBef>
                <a:spcPct val="50000"/>
              </a:spcBef>
              <a:spcAft>
                <a:spcPts val="0"/>
              </a:spcAft>
              <a:defRPr/>
            </a:pPr>
            <a:r>
              <a:rPr lang="en-US" sz="1000" b="0">
                <a:solidFill>
                  <a:schemeClr val="tx1">
                    <a:lumMod val="65000"/>
                    <a:lumOff val="35000"/>
                  </a:schemeClr>
                </a:solidFill>
                <a:latin typeface="Gill Sans MT" panose="020B0502020104020203" pitchFamily="34" charset="0"/>
                <a:cs typeface="+mn-cs"/>
              </a:rPr>
              <a:t> / </a:t>
            </a:r>
            <a:fld id="{5DDCB601-9600-49A6-96AB-4947D10BB9BA}" type="slidenum">
              <a:rPr lang="en-US" sz="1000" b="0" smtClean="0">
                <a:solidFill>
                  <a:schemeClr val="tx1">
                    <a:lumMod val="65000"/>
                    <a:lumOff val="35000"/>
                  </a:schemeClr>
                </a:solidFill>
                <a:latin typeface="Gill Sans MT" panose="020B0502020104020203" pitchFamily="34" charset="0"/>
                <a:cs typeface="+mn-cs"/>
              </a:rPr>
              <a:pPr algn="l" fontAlgn="auto">
                <a:spcBef>
                  <a:spcPct val="50000"/>
                </a:spcBef>
                <a:spcAft>
                  <a:spcPts val="0"/>
                </a:spcAft>
                <a:defRPr/>
              </a:pPr>
              <a:t>‹#›</a:t>
            </a:fld>
            <a:endParaRPr lang="en-US" sz="1000" b="0">
              <a:solidFill>
                <a:schemeClr val="tx1">
                  <a:lumMod val="65000"/>
                  <a:lumOff val="35000"/>
                </a:schemeClr>
              </a:solidFill>
              <a:latin typeface="Gill Sans MT" panose="020B0502020104020203" pitchFamily="34" charset="0"/>
              <a:cs typeface="+mn-cs"/>
            </a:endParaRPr>
          </a:p>
        </p:txBody>
      </p:sp>
      <p:sp>
        <p:nvSpPr>
          <p:cNvPr id="14" name="Line 8"/>
          <p:cNvSpPr>
            <a:spLocks noChangeShapeType="1"/>
          </p:cNvSpPr>
          <p:nvPr userDrawn="1"/>
        </p:nvSpPr>
        <p:spPr bwMode="auto">
          <a:xfrm>
            <a:off x="304800" y="228600"/>
            <a:ext cx="8534400" cy="0"/>
          </a:xfrm>
          <a:prstGeom prst="line">
            <a:avLst/>
          </a:prstGeom>
          <a:noFill/>
          <a:ln w="25400" cap="sq">
            <a:solidFill>
              <a:srgbClr val="969696"/>
            </a:solidFill>
            <a:round/>
            <a:headEnd type="none" w="sm" len="sm"/>
            <a:tailEnd type="none" w="sm" len="sm"/>
          </a:ln>
          <a:effectLst/>
        </p:spPr>
        <p:txBody>
          <a:bodyPr/>
          <a:lstStyle/>
          <a:p>
            <a:pPr algn="ctr" fontAlgn="auto">
              <a:spcBef>
                <a:spcPts val="0"/>
              </a:spcBef>
              <a:spcAft>
                <a:spcPts val="0"/>
              </a:spcAft>
              <a:defRPr/>
            </a:pPr>
            <a:endParaRPr lang="en-US">
              <a:latin typeface="+mn-lt"/>
              <a:cs typeface="+mn-cs"/>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86600" y="6400800"/>
            <a:ext cx="1409214" cy="431392"/>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8" r:id="rId2"/>
    <p:sldLayoutId id="2147483732" r:id="rId3"/>
    <p:sldLayoutId id="2147483734" r:id="rId4"/>
    <p:sldLayoutId id="2147483740" r:id="rId5"/>
  </p:sldLayoutIdLst>
  <p:hf sldNum="0" hdr="0" ftr="0" dt="0"/>
  <p:txStyles>
    <p:titleStyle>
      <a:lvl1pPr algn="l" rtl="0" eaLnBrk="1" fontAlgn="base" hangingPunct="1">
        <a:spcBef>
          <a:spcPct val="0"/>
        </a:spcBef>
        <a:spcAft>
          <a:spcPct val="0"/>
        </a:spcAft>
        <a:defRPr sz="1800" b="1">
          <a:solidFill>
            <a:schemeClr val="tx1"/>
          </a:solidFill>
          <a:latin typeface="Gill Sans MT" panose="020B0502020104020203" pitchFamily="34" charset="0"/>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inion Pro" panose="02040503050306020203" pitchFamily="18" charset="0"/>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inion Pro" panose="02040503050306020203" pitchFamily="18" charset="0"/>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inion Pro" panose="02040503050306020203" pitchFamily="18" charset="0"/>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meadowscenter.org/institutes/mathematics-institut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www.thymindoman.com/tag/bra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thymindoman.com/tag/bra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flickr.com/photos/imagengine/624503013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1"/><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rawpixel.com/search/brainstorm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goodfreephotos.com/united-states/idaho/other-idaho/white-clouds-peaks-reflect-into-small-lake.jpg.p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meadowscenter.org/institutes/mathematics-institut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2718" y="192290"/>
            <a:ext cx="8518566" cy="645910"/>
          </a:xfrm>
        </p:spPr>
        <p:txBody>
          <a:bodyPr/>
          <a:lstStyle/>
          <a:p>
            <a:r>
              <a:rPr lang="en-US" sz="1800"/>
              <a:t>Do Now</a:t>
            </a:r>
          </a:p>
        </p:txBody>
      </p:sp>
      <p:sp>
        <p:nvSpPr>
          <p:cNvPr id="3" name="TextBox 2">
            <a:extLst>
              <a:ext uri="{FF2B5EF4-FFF2-40B4-BE49-F238E27FC236}">
                <a16:creationId xmlns:a16="http://schemas.microsoft.com/office/drawing/2014/main" id="{1FD626C1-E1A5-4E0A-9C79-7B21DE9E99A1}"/>
              </a:ext>
            </a:extLst>
          </p:cNvPr>
          <p:cNvSpPr txBox="1"/>
          <p:nvPr/>
        </p:nvSpPr>
        <p:spPr>
          <a:xfrm>
            <a:off x="1177924" y="4813120"/>
            <a:ext cx="678815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dirty="0"/>
              <a:t>Recall an important teacher in your own life. How would you describe the relationship? What made it feel like a partnership? </a:t>
            </a:r>
          </a:p>
          <a:p>
            <a:pPr marL="285750" indent="-285750">
              <a:buFont typeface="Arial" panose="020B0604020202020204" pitchFamily="34" charset="0"/>
              <a:buChar char="•"/>
            </a:pPr>
            <a:r>
              <a:rPr lang="en-US" dirty="0"/>
              <a:t>How do you build relationships across difference?</a:t>
            </a:r>
            <a:endParaRPr lang="en-US" dirty="0">
              <a:latin typeface="+mn-lt"/>
            </a:endParaRPr>
          </a:p>
        </p:txBody>
      </p:sp>
      <p:pic>
        <p:nvPicPr>
          <p:cNvPr id="6" name="Picture 5" descr="A group of people sitting at a table with a birthday cake&#10;&#10;Description automatically generated">
            <a:extLst>
              <a:ext uri="{FF2B5EF4-FFF2-40B4-BE49-F238E27FC236}">
                <a16:creationId xmlns:a16="http://schemas.microsoft.com/office/drawing/2014/main" id="{18A76AF2-079F-4CB8-91BB-762A907CAC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02263" y="996769"/>
            <a:ext cx="5539473" cy="3683001"/>
          </a:xfrm>
          <a:prstGeom prst="rect">
            <a:avLst/>
          </a:prstGeom>
        </p:spPr>
      </p:pic>
    </p:spTree>
    <p:extLst>
      <p:ext uri="{BB962C8B-B14F-4D97-AF65-F5344CB8AC3E}">
        <p14:creationId xmlns:p14="http://schemas.microsoft.com/office/powerpoint/2010/main" val="10989781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4" name="Rectangle 3">
            <a:extLst>
              <a:ext uri="{FF2B5EF4-FFF2-40B4-BE49-F238E27FC236}">
                <a16:creationId xmlns:a16="http://schemas.microsoft.com/office/drawing/2014/main" id="{5CEE6E06-8744-4574-B8F4-E29758D71B09}"/>
              </a:ext>
            </a:extLst>
          </p:cNvPr>
          <p:cNvSpPr/>
          <p:nvPr/>
        </p:nvSpPr>
        <p:spPr>
          <a:xfrm>
            <a:off x="1257300" y="1443841"/>
            <a:ext cx="6629400" cy="3970318"/>
          </a:xfrm>
          <a:prstGeom prst="rect">
            <a:avLst/>
          </a:prstGeom>
        </p:spPr>
        <p:txBody>
          <a:bodyPr wrap="square">
            <a:spAutoFit/>
          </a:bodyPr>
          <a:lstStyle/>
          <a:p>
            <a:pPr marL="228600" indent="-228600">
              <a:spcAft>
                <a:spcPts val="2800"/>
              </a:spcAft>
              <a:buClr>
                <a:srgbClr val="000000"/>
              </a:buClr>
            </a:pPr>
            <a:r>
              <a:rPr lang="en-US" sz="1600" kern="0" dirty="0">
                <a:latin typeface="+mn-lt"/>
                <a:cs typeface="Arial"/>
              </a:rPr>
              <a:t>Opening</a:t>
            </a:r>
          </a:p>
          <a:p>
            <a:pPr marL="228600" lvl="0" indent="-228600">
              <a:spcAft>
                <a:spcPts val="2800"/>
              </a:spcAft>
              <a:buClr>
                <a:srgbClr val="000000"/>
              </a:buClr>
            </a:pPr>
            <a:r>
              <a:rPr lang="en-US" sz="1600" kern="0" dirty="0">
                <a:latin typeface="Myriad Pro"/>
                <a:cs typeface="Arial"/>
              </a:rPr>
              <a:t>Why Culturally-Responsive Teaching?</a:t>
            </a:r>
          </a:p>
          <a:p>
            <a:pPr marL="228600" indent="-228600">
              <a:spcAft>
                <a:spcPts val="2800"/>
              </a:spcAft>
              <a:buClr>
                <a:srgbClr val="000000"/>
              </a:buClr>
            </a:pPr>
            <a:r>
              <a:rPr lang="en-US" sz="1600" b="1" kern="0" dirty="0">
                <a:solidFill>
                  <a:schemeClr val="accent1"/>
                </a:solidFill>
                <a:latin typeface="+mn-lt"/>
                <a:cs typeface="Arial"/>
              </a:rPr>
              <a:t>Beginning with Meaningful Relationships</a:t>
            </a:r>
          </a:p>
          <a:p>
            <a:pPr marL="228600" indent="-228600">
              <a:spcAft>
                <a:spcPts val="2800"/>
              </a:spcAft>
              <a:buClr>
                <a:srgbClr val="000000"/>
              </a:buClr>
            </a:pPr>
            <a:r>
              <a:rPr lang="en-US" sz="1600" kern="0" dirty="0">
                <a:latin typeface="+mn-lt"/>
                <a:cs typeface="Arial"/>
              </a:rPr>
              <a:t>Plan and Closing</a:t>
            </a: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p:txBody>
      </p:sp>
    </p:spTree>
    <p:extLst>
      <p:ext uri="{BB962C8B-B14F-4D97-AF65-F5344CB8AC3E}">
        <p14:creationId xmlns:p14="http://schemas.microsoft.com/office/powerpoint/2010/main" val="9446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What does neuroscience tell us about trust and relationships?</a:t>
            </a:r>
          </a:p>
        </p:txBody>
      </p:sp>
      <p:pic>
        <p:nvPicPr>
          <p:cNvPr id="5" name="Picture 4">
            <a:extLst>
              <a:ext uri="{FF2B5EF4-FFF2-40B4-BE49-F238E27FC236}">
                <a16:creationId xmlns:a16="http://schemas.microsoft.com/office/drawing/2014/main" id="{D0EF10E0-AF31-4B49-A327-BE86BC4742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8667" y="1249494"/>
            <a:ext cx="6166665" cy="4630605"/>
          </a:xfrm>
          <a:prstGeom prst="rect">
            <a:avLst/>
          </a:prstGeom>
        </p:spPr>
      </p:pic>
      <p:sp>
        <p:nvSpPr>
          <p:cNvPr id="8" name="TextBox 7">
            <a:extLst>
              <a:ext uri="{FF2B5EF4-FFF2-40B4-BE49-F238E27FC236}">
                <a16:creationId xmlns:a16="http://schemas.microsoft.com/office/drawing/2014/main" id="{AC75D0C7-E984-44CC-80B3-96DE11187E93}"/>
              </a:ext>
            </a:extLst>
          </p:cNvPr>
          <p:cNvSpPr txBox="1"/>
          <p:nvPr/>
        </p:nvSpPr>
        <p:spPr>
          <a:xfrm>
            <a:off x="5535" y="6858000"/>
            <a:ext cx="9132930" cy="230832"/>
          </a:xfrm>
          <a:prstGeom prst="rect">
            <a:avLst/>
          </a:prstGeom>
          <a:noFill/>
        </p:spPr>
        <p:txBody>
          <a:bodyPr wrap="square" rtlCol="0">
            <a:spAutoFit/>
          </a:bodyPr>
          <a:lstStyle/>
          <a:p>
            <a:r>
              <a:rPr lang="en-US" sz="900">
                <a:hlinkClick r:id="rId4" tooltip="https://www.thymindoman.com/tag/brain/"/>
              </a:rPr>
              <a:t>This Photo</a:t>
            </a:r>
            <a:r>
              <a:rPr lang="en-US" sz="900"/>
              <a:t> by Unknown Author is licensed under </a:t>
            </a:r>
            <a:r>
              <a:rPr lang="en-US" sz="900">
                <a:hlinkClick r:id="rId5" tooltip="https://creativecommons.org/licenses/by-sa/3.0/"/>
              </a:rPr>
              <a:t>CC BY-SA</a:t>
            </a:r>
            <a:endParaRPr lang="en-US" sz="900"/>
          </a:p>
        </p:txBody>
      </p:sp>
      <p:sp>
        <p:nvSpPr>
          <p:cNvPr id="9" name="TextBox 8">
            <a:extLst>
              <a:ext uri="{FF2B5EF4-FFF2-40B4-BE49-F238E27FC236}">
                <a16:creationId xmlns:a16="http://schemas.microsoft.com/office/drawing/2014/main" id="{35CDD9A6-B6D9-403C-ACA7-05A290FCC889}"/>
              </a:ext>
            </a:extLst>
          </p:cNvPr>
          <p:cNvSpPr txBox="1"/>
          <p:nvPr/>
        </p:nvSpPr>
        <p:spPr>
          <a:xfrm>
            <a:off x="1835149" y="5416897"/>
            <a:ext cx="5473700" cy="461665"/>
          </a:xfrm>
          <a:prstGeom prst="rect">
            <a:avLst/>
          </a:prstGeom>
          <a:solidFill>
            <a:schemeClr val="accent2">
              <a:lumMod val="20000"/>
              <a:lumOff val="80000"/>
            </a:schemeClr>
          </a:solidFill>
        </p:spPr>
        <p:txBody>
          <a:bodyPr wrap="square" rtlCol="0">
            <a:spAutoFit/>
          </a:bodyPr>
          <a:lstStyle/>
          <a:p>
            <a:pPr algn="ctr"/>
            <a:r>
              <a:rPr lang="en-US" sz="2400" dirty="0" err="1">
                <a:latin typeface="+mj-lt"/>
              </a:rPr>
              <a:t>TRUST</a:t>
            </a:r>
            <a:r>
              <a:rPr lang="en-US" sz="2400" dirty="0" err="1">
                <a:latin typeface="+mj-lt"/>
                <a:sym typeface="Wingdings" panose="05000000000000000000" pitchFamily="2" charset="2"/>
              </a:rPr>
              <a:t>Oxytocin</a:t>
            </a:r>
            <a:r>
              <a:rPr lang="en-US" sz="2400" dirty="0">
                <a:latin typeface="+mj-lt"/>
                <a:sym typeface="Wingdings" panose="05000000000000000000" pitchFamily="2" charset="2"/>
              </a:rPr>
              <a:t> (“bonding hormone”)</a:t>
            </a:r>
            <a:endParaRPr lang="en-US" sz="2400" dirty="0">
              <a:latin typeface="+mj-lt"/>
            </a:endParaRPr>
          </a:p>
        </p:txBody>
      </p:sp>
    </p:spTree>
    <p:extLst>
      <p:ext uri="{BB962C8B-B14F-4D97-AF65-F5344CB8AC3E}">
        <p14:creationId xmlns:p14="http://schemas.microsoft.com/office/powerpoint/2010/main" val="121865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Rapport, Affirmation, and Validation</a:t>
            </a:r>
          </a:p>
        </p:txBody>
      </p:sp>
      <p:pic>
        <p:nvPicPr>
          <p:cNvPr id="8" name="Picture 7">
            <a:extLst>
              <a:ext uri="{FF2B5EF4-FFF2-40B4-BE49-F238E27FC236}">
                <a16:creationId xmlns:a16="http://schemas.microsoft.com/office/drawing/2014/main" id="{5D7AC413-8A08-4342-AE8F-CB0AF97789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8667" y="1249494"/>
            <a:ext cx="6166665" cy="4630605"/>
          </a:xfrm>
          <a:prstGeom prst="rect">
            <a:avLst/>
          </a:prstGeom>
        </p:spPr>
      </p:pic>
      <p:sp>
        <p:nvSpPr>
          <p:cNvPr id="10" name="TextBox 9">
            <a:extLst>
              <a:ext uri="{FF2B5EF4-FFF2-40B4-BE49-F238E27FC236}">
                <a16:creationId xmlns:a16="http://schemas.microsoft.com/office/drawing/2014/main" id="{AE875394-24CF-4048-A826-C36A8AF844E7}"/>
              </a:ext>
            </a:extLst>
          </p:cNvPr>
          <p:cNvSpPr txBox="1"/>
          <p:nvPr/>
        </p:nvSpPr>
        <p:spPr>
          <a:xfrm>
            <a:off x="1323974" y="5418434"/>
            <a:ext cx="6496049" cy="830997"/>
          </a:xfrm>
          <a:prstGeom prst="rect">
            <a:avLst/>
          </a:prstGeom>
          <a:solidFill>
            <a:schemeClr val="accent2">
              <a:lumMod val="20000"/>
              <a:lumOff val="80000"/>
            </a:schemeClr>
          </a:solidFill>
        </p:spPr>
        <p:txBody>
          <a:bodyPr wrap="square" rtlCol="0">
            <a:spAutoFit/>
          </a:bodyPr>
          <a:lstStyle/>
          <a:p>
            <a:pPr algn="ctr"/>
            <a:r>
              <a:rPr lang="en-US" sz="2400" dirty="0" err="1">
                <a:latin typeface="+mj-lt"/>
              </a:rPr>
              <a:t>FEAR</a:t>
            </a:r>
            <a:r>
              <a:rPr lang="en-US" sz="2400" dirty="0" err="1">
                <a:latin typeface="+mj-lt"/>
                <a:sym typeface="Wingdings" panose="05000000000000000000" pitchFamily="2" charset="2"/>
              </a:rPr>
              <a:t>AmygdalaCortisol</a:t>
            </a:r>
            <a:r>
              <a:rPr lang="en-US" sz="2400" dirty="0">
                <a:latin typeface="+mj-lt"/>
                <a:sym typeface="Wingdings" panose="05000000000000000000" pitchFamily="2" charset="2"/>
              </a:rPr>
              <a:t> (“fight/flight/freeze”)</a:t>
            </a:r>
          </a:p>
          <a:p>
            <a:pPr algn="ctr"/>
            <a:r>
              <a:rPr lang="en-US" sz="2400" dirty="0">
                <a:latin typeface="+mj-lt"/>
                <a:sym typeface="Wingdings" panose="05000000000000000000" pitchFamily="2" charset="2"/>
              </a:rPr>
              <a:t>TRUST deactivates the amygdala.</a:t>
            </a:r>
            <a:endParaRPr lang="en-US" sz="2400" dirty="0">
              <a:latin typeface="+mj-lt"/>
            </a:endParaRPr>
          </a:p>
        </p:txBody>
      </p:sp>
    </p:spTree>
    <p:extLst>
      <p:ext uri="{BB962C8B-B14F-4D97-AF65-F5344CB8AC3E}">
        <p14:creationId xmlns:p14="http://schemas.microsoft.com/office/powerpoint/2010/main" val="282252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FBAA-EE50-407A-A4E8-4A2A1D73EBE6}"/>
              </a:ext>
            </a:extLst>
          </p:cNvPr>
          <p:cNvSpPr>
            <a:spLocks noGrp="1"/>
          </p:cNvSpPr>
          <p:nvPr>
            <p:ph type="title"/>
          </p:nvPr>
        </p:nvSpPr>
        <p:spPr/>
        <p:txBody>
          <a:bodyPr/>
          <a:lstStyle/>
          <a:p>
            <a:r>
              <a:rPr lang="en-US" dirty="0"/>
              <a:t>Building Trust and Rapport</a:t>
            </a:r>
          </a:p>
        </p:txBody>
      </p:sp>
      <p:pic>
        <p:nvPicPr>
          <p:cNvPr id="7" name="Picture 6" descr="Icon&#10;&#10;Description automatically generated">
            <a:extLst>
              <a:ext uri="{FF2B5EF4-FFF2-40B4-BE49-F238E27FC236}">
                <a16:creationId xmlns:a16="http://schemas.microsoft.com/office/drawing/2014/main" id="{F889CDAB-1739-4B60-9506-EB224F44CE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38300" y="762000"/>
            <a:ext cx="5867400" cy="5867400"/>
          </a:xfrm>
          <a:prstGeom prst="rect">
            <a:avLst/>
          </a:prstGeom>
        </p:spPr>
      </p:pic>
    </p:spTree>
    <p:extLst>
      <p:ext uri="{BB962C8B-B14F-4D97-AF65-F5344CB8AC3E}">
        <p14:creationId xmlns:p14="http://schemas.microsoft.com/office/powerpoint/2010/main" val="331470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Trust Generators</a:t>
            </a:r>
          </a:p>
        </p:txBody>
      </p:sp>
      <p:sp>
        <p:nvSpPr>
          <p:cNvPr id="4" name="TextBox 3">
            <a:extLst>
              <a:ext uri="{FF2B5EF4-FFF2-40B4-BE49-F238E27FC236}">
                <a16:creationId xmlns:a16="http://schemas.microsoft.com/office/drawing/2014/main" id="{FE878FFB-D2E6-4E72-AAB6-A16433CB66CF}"/>
              </a:ext>
            </a:extLst>
          </p:cNvPr>
          <p:cNvSpPr txBox="1"/>
          <p:nvPr/>
        </p:nvSpPr>
        <p:spPr>
          <a:xfrm>
            <a:off x="6769100" y="228599"/>
            <a:ext cx="20748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mn-lt"/>
              </a:rPr>
              <a:t>Handouts, Page 14</a:t>
            </a:r>
          </a:p>
        </p:txBody>
      </p:sp>
      <p:pic>
        <p:nvPicPr>
          <p:cNvPr id="5" name="Picture 4">
            <a:extLst>
              <a:ext uri="{FF2B5EF4-FFF2-40B4-BE49-F238E27FC236}">
                <a16:creationId xmlns:a16="http://schemas.microsoft.com/office/drawing/2014/main" id="{94296E84-557F-4E53-8AFE-66CDEF009D77}"/>
              </a:ext>
            </a:extLst>
          </p:cNvPr>
          <p:cNvPicPr>
            <a:picLocks noChangeAspect="1"/>
          </p:cNvPicPr>
          <p:nvPr/>
        </p:nvPicPr>
        <p:blipFill rotWithShape="1">
          <a:blip r:embed="rId3"/>
          <a:srcRect r="42778"/>
          <a:stretch/>
        </p:blipFill>
        <p:spPr>
          <a:xfrm>
            <a:off x="2286000" y="647700"/>
            <a:ext cx="4572000" cy="5992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376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75EF-AFFD-492F-9D12-2DCC34FC6560}"/>
              </a:ext>
            </a:extLst>
          </p:cNvPr>
          <p:cNvSpPr>
            <a:spLocks noGrp="1"/>
          </p:cNvSpPr>
          <p:nvPr>
            <p:ph type="title"/>
          </p:nvPr>
        </p:nvSpPr>
        <p:spPr/>
        <p:txBody>
          <a:bodyPr/>
          <a:lstStyle/>
          <a:p>
            <a:r>
              <a:rPr lang="en-US" dirty="0"/>
              <a:t>Operationalizing Trust Generators</a:t>
            </a:r>
          </a:p>
        </p:txBody>
      </p:sp>
      <p:sp>
        <p:nvSpPr>
          <p:cNvPr id="3" name="TextBox 2">
            <a:extLst>
              <a:ext uri="{FF2B5EF4-FFF2-40B4-BE49-F238E27FC236}">
                <a16:creationId xmlns:a16="http://schemas.microsoft.com/office/drawing/2014/main" id="{D2A8EA4D-115F-47CA-B9C3-F6BBAB8DA99A}"/>
              </a:ext>
            </a:extLst>
          </p:cNvPr>
          <p:cNvSpPr txBox="1"/>
          <p:nvPr/>
        </p:nvSpPr>
        <p:spPr>
          <a:xfrm>
            <a:off x="1231900" y="1582340"/>
            <a:ext cx="6680200"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Selective Vulnerability in Action:</a:t>
            </a:r>
          </a:p>
          <a:p>
            <a:endParaRPr lang="en-US" dirty="0"/>
          </a:p>
          <a:p>
            <a:pPr marL="742950" lvl="1" indent="-285750">
              <a:buFont typeface="Arial" panose="020B0604020202020204" pitchFamily="34" charset="0"/>
              <a:buChar char="•"/>
            </a:pPr>
            <a:r>
              <a:rPr lang="en-US" dirty="0"/>
              <a:t>Tell your own story by weaving it into classroom stories/activities. What were you like as a child? What were your favorite things? What were some of your challenges? Bring in pictures of yourself as a child.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Share a new skill you are trying and learning—not the perfect ending, but the tricky beginning and middle parts.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Find common interests with children. Let children make connections that are meaningful to them.</a:t>
            </a:r>
          </a:p>
        </p:txBody>
      </p:sp>
    </p:spTree>
    <p:extLst>
      <p:ext uri="{BB962C8B-B14F-4D97-AF65-F5344CB8AC3E}">
        <p14:creationId xmlns:p14="http://schemas.microsoft.com/office/powerpoint/2010/main" val="372217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Reflection</a:t>
            </a:r>
          </a:p>
        </p:txBody>
      </p:sp>
      <p:sp>
        <p:nvSpPr>
          <p:cNvPr id="3" name="TextBox 2">
            <a:extLst>
              <a:ext uri="{FF2B5EF4-FFF2-40B4-BE49-F238E27FC236}">
                <a16:creationId xmlns:a16="http://schemas.microsoft.com/office/drawing/2014/main" id="{31BDE25C-7557-4760-9180-78B69D50BDCB}"/>
              </a:ext>
            </a:extLst>
          </p:cNvPr>
          <p:cNvSpPr txBox="1"/>
          <p:nvPr/>
        </p:nvSpPr>
        <p:spPr>
          <a:xfrm>
            <a:off x="1178708" y="2551837"/>
            <a:ext cx="678658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dirty="0"/>
          </a:p>
          <a:p>
            <a:pPr algn="ctr"/>
            <a:r>
              <a:rPr lang="en-US" dirty="0">
                <a:latin typeface="+mn-lt"/>
              </a:rPr>
              <a:t>How do you create a sense of trust and rapport in your relationships with children? </a:t>
            </a:r>
          </a:p>
          <a:p>
            <a:pPr algn="ctr"/>
            <a:endParaRPr lang="en-US" dirty="0"/>
          </a:p>
          <a:p>
            <a:pPr algn="ctr"/>
            <a:r>
              <a:rPr lang="en-US" dirty="0">
                <a:latin typeface="+mn-lt"/>
              </a:rPr>
              <a:t>What do you do deliberately? What do you do randomly?</a:t>
            </a:r>
            <a:endParaRPr lang="en-US" dirty="0"/>
          </a:p>
          <a:p>
            <a:pPr algn="ctr"/>
            <a:endParaRPr lang="en-US" dirty="0"/>
          </a:p>
        </p:txBody>
      </p:sp>
      <p:grpSp>
        <p:nvGrpSpPr>
          <p:cNvPr id="4" name="Group 3">
            <a:extLst>
              <a:ext uri="{FF2B5EF4-FFF2-40B4-BE49-F238E27FC236}">
                <a16:creationId xmlns:a16="http://schemas.microsoft.com/office/drawing/2014/main" id="{BF042FC3-1583-4D1F-B7EC-3C30614DB76B}"/>
              </a:ext>
            </a:extLst>
          </p:cNvPr>
          <p:cNvGrpSpPr>
            <a:grpSpLocks noChangeAspect="1"/>
          </p:cNvGrpSpPr>
          <p:nvPr/>
        </p:nvGrpSpPr>
        <p:grpSpPr>
          <a:xfrm>
            <a:off x="4155967" y="2168008"/>
            <a:ext cx="670033" cy="672215"/>
            <a:chOff x="3619266" y="2362912"/>
            <a:chExt cx="2194560" cy="2194560"/>
          </a:xfrm>
        </p:grpSpPr>
        <p:sp>
          <p:nvSpPr>
            <p:cNvPr id="5" name="Oval 4">
              <a:extLst>
                <a:ext uri="{FF2B5EF4-FFF2-40B4-BE49-F238E27FC236}">
                  <a16:creationId xmlns:a16="http://schemas.microsoft.com/office/drawing/2014/main" id="{1293D4FC-1B6E-4077-B1FE-265CF22E4226}"/>
                </a:ext>
              </a:extLst>
            </p:cNvPr>
            <p:cNvSpPr/>
            <p:nvPr/>
          </p:nvSpPr>
          <p:spPr bwMode="auto">
            <a:xfrm>
              <a:off x="3619266" y="2362912"/>
              <a:ext cx="2194560" cy="2194560"/>
            </a:xfrm>
            <a:prstGeom prst="ellipse">
              <a:avLst/>
            </a:prstGeom>
            <a:solidFill>
              <a:schemeClr val="accent2"/>
            </a:solidFill>
            <a:ln w="19050" algn="ctr">
              <a:solidFill>
                <a:schemeClr val="accent2"/>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ook Antiqua" pitchFamily="18" charset="0"/>
                <a:ea typeface="+mn-ea"/>
                <a:cs typeface="Arial" pitchFamily="34" charset="0"/>
              </a:endParaRPr>
            </a:p>
          </p:txBody>
        </p:sp>
        <p:grpSp>
          <p:nvGrpSpPr>
            <p:cNvPr id="6" name="Group 5">
              <a:extLst>
                <a:ext uri="{FF2B5EF4-FFF2-40B4-BE49-F238E27FC236}">
                  <a16:creationId xmlns:a16="http://schemas.microsoft.com/office/drawing/2014/main" id="{0121F35F-A0B1-4852-8D3E-8E970B17C371}"/>
                </a:ext>
              </a:extLst>
            </p:cNvPr>
            <p:cNvGrpSpPr>
              <a:grpSpLocks noChangeAspect="1"/>
            </p:cNvGrpSpPr>
            <p:nvPr/>
          </p:nvGrpSpPr>
          <p:grpSpPr bwMode="auto">
            <a:xfrm rot="10800000">
              <a:off x="3992561" y="2801937"/>
              <a:ext cx="1357313" cy="1406525"/>
              <a:chOff x="2442" y="1722"/>
              <a:chExt cx="855" cy="886"/>
            </a:xfrm>
          </p:grpSpPr>
          <p:sp>
            <p:nvSpPr>
              <p:cNvPr id="7" name="Freeform 8">
                <a:extLst>
                  <a:ext uri="{FF2B5EF4-FFF2-40B4-BE49-F238E27FC236}">
                    <a16:creationId xmlns:a16="http://schemas.microsoft.com/office/drawing/2014/main" id="{B6DB68D1-01D4-400E-8BFB-16DB92398B4C}"/>
                  </a:ext>
                </a:extLst>
              </p:cNvPr>
              <p:cNvSpPr>
                <a:spLocks/>
              </p:cNvSpPr>
              <p:nvPr/>
            </p:nvSpPr>
            <p:spPr bwMode="auto">
              <a:xfrm>
                <a:off x="3046" y="1799"/>
                <a:ext cx="177" cy="173"/>
              </a:xfrm>
              <a:custGeom>
                <a:avLst/>
                <a:gdLst>
                  <a:gd name="T0" fmla="*/ 183 w 355"/>
                  <a:gd name="T1" fmla="*/ 0 h 347"/>
                  <a:gd name="T2" fmla="*/ 4 w 355"/>
                  <a:gd name="T3" fmla="*/ 87 h 347"/>
                  <a:gd name="T4" fmla="*/ 1 w 355"/>
                  <a:gd name="T5" fmla="*/ 103 h 347"/>
                  <a:gd name="T6" fmla="*/ 0 w 355"/>
                  <a:gd name="T7" fmla="*/ 120 h 347"/>
                  <a:gd name="T8" fmla="*/ 0 w 355"/>
                  <a:gd name="T9" fmla="*/ 138 h 347"/>
                  <a:gd name="T10" fmla="*/ 1 w 355"/>
                  <a:gd name="T11" fmla="*/ 154 h 347"/>
                  <a:gd name="T12" fmla="*/ 5 w 355"/>
                  <a:gd name="T13" fmla="*/ 172 h 347"/>
                  <a:gd name="T14" fmla="*/ 8 w 355"/>
                  <a:gd name="T15" fmla="*/ 191 h 347"/>
                  <a:gd name="T16" fmla="*/ 15 w 355"/>
                  <a:gd name="T17" fmla="*/ 208 h 347"/>
                  <a:gd name="T18" fmla="*/ 22 w 355"/>
                  <a:gd name="T19" fmla="*/ 225 h 347"/>
                  <a:gd name="T20" fmla="*/ 31 w 355"/>
                  <a:gd name="T21" fmla="*/ 242 h 347"/>
                  <a:gd name="T22" fmla="*/ 42 w 355"/>
                  <a:gd name="T23" fmla="*/ 257 h 347"/>
                  <a:gd name="T24" fmla="*/ 54 w 355"/>
                  <a:gd name="T25" fmla="*/ 274 h 347"/>
                  <a:gd name="T26" fmla="*/ 68 w 355"/>
                  <a:gd name="T27" fmla="*/ 287 h 347"/>
                  <a:gd name="T28" fmla="*/ 83 w 355"/>
                  <a:gd name="T29" fmla="*/ 300 h 347"/>
                  <a:gd name="T30" fmla="*/ 98 w 355"/>
                  <a:gd name="T31" fmla="*/ 312 h 347"/>
                  <a:gd name="T32" fmla="*/ 115 w 355"/>
                  <a:gd name="T33" fmla="*/ 322 h 347"/>
                  <a:gd name="T34" fmla="*/ 133 w 355"/>
                  <a:gd name="T35" fmla="*/ 330 h 347"/>
                  <a:gd name="T36" fmla="*/ 150 w 355"/>
                  <a:gd name="T37" fmla="*/ 337 h 347"/>
                  <a:gd name="T38" fmla="*/ 167 w 355"/>
                  <a:gd name="T39" fmla="*/ 342 h 347"/>
                  <a:gd name="T40" fmla="*/ 186 w 355"/>
                  <a:gd name="T41" fmla="*/ 345 h 347"/>
                  <a:gd name="T42" fmla="*/ 204 w 355"/>
                  <a:gd name="T43" fmla="*/ 347 h 347"/>
                  <a:gd name="T44" fmla="*/ 213 w 355"/>
                  <a:gd name="T45" fmla="*/ 347 h 347"/>
                  <a:gd name="T46" fmla="*/ 222 w 355"/>
                  <a:gd name="T47" fmla="*/ 347 h 347"/>
                  <a:gd name="T48" fmla="*/ 232 w 355"/>
                  <a:gd name="T49" fmla="*/ 347 h 347"/>
                  <a:gd name="T50" fmla="*/ 241 w 355"/>
                  <a:gd name="T51" fmla="*/ 346 h 347"/>
                  <a:gd name="T52" fmla="*/ 250 w 355"/>
                  <a:gd name="T53" fmla="*/ 345 h 347"/>
                  <a:gd name="T54" fmla="*/ 259 w 355"/>
                  <a:gd name="T55" fmla="*/ 344 h 347"/>
                  <a:gd name="T56" fmla="*/ 267 w 355"/>
                  <a:gd name="T57" fmla="*/ 342 h 347"/>
                  <a:gd name="T58" fmla="*/ 277 w 355"/>
                  <a:gd name="T59" fmla="*/ 339 h 347"/>
                  <a:gd name="T60" fmla="*/ 355 w 355"/>
                  <a:gd name="T61" fmla="*/ 168 h 347"/>
                  <a:gd name="T62" fmla="*/ 340 w 355"/>
                  <a:gd name="T63" fmla="*/ 164 h 347"/>
                  <a:gd name="T64" fmla="*/ 326 w 355"/>
                  <a:gd name="T65" fmla="*/ 161 h 347"/>
                  <a:gd name="T66" fmla="*/ 311 w 355"/>
                  <a:gd name="T67" fmla="*/ 155 h 347"/>
                  <a:gd name="T68" fmla="*/ 297 w 355"/>
                  <a:gd name="T69" fmla="*/ 148 h 347"/>
                  <a:gd name="T70" fmla="*/ 285 w 355"/>
                  <a:gd name="T71" fmla="*/ 141 h 347"/>
                  <a:gd name="T72" fmla="*/ 271 w 355"/>
                  <a:gd name="T73" fmla="*/ 133 h 347"/>
                  <a:gd name="T74" fmla="*/ 258 w 355"/>
                  <a:gd name="T75" fmla="*/ 123 h 347"/>
                  <a:gd name="T76" fmla="*/ 247 w 355"/>
                  <a:gd name="T77" fmla="*/ 112 h 347"/>
                  <a:gd name="T78" fmla="*/ 235 w 355"/>
                  <a:gd name="T79" fmla="*/ 101 h 347"/>
                  <a:gd name="T80" fmla="*/ 224 w 355"/>
                  <a:gd name="T81" fmla="*/ 88 h 347"/>
                  <a:gd name="T82" fmla="*/ 214 w 355"/>
                  <a:gd name="T83" fmla="*/ 74 h 347"/>
                  <a:gd name="T84" fmla="*/ 206 w 355"/>
                  <a:gd name="T85" fmla="*/ 60 h 347"/>
                  <a:gd name="T86" fmla="*/ 198 w 355"/>
                  <a:gd name="T87" fmla="*/ 45 h 347"/>
                  <a:gd name="T88" fmla="*/ 193 w 355"/>
                  <a:gd name="T89" fmla="*/ 32 h 347"/>
                  <a:gd name="T90" fmla="*/ 187 w 355"/>
                  <a:gd name="T91" fmla="*/ 15 h 347"/>
                  <a:gd name="T92" fmla="*/ 183 w 355"/>
                  <a:gd name="T9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5" h="347">
                    <a:moveTo>
                      <a:pt x="183" y="0"/>
                    </a:moveTo>
                    <a:lnTo>
                      <a:pt x="4" y="87"/>
                    </a:lnTo>
                    <a:lnTo>
                      <a:pt x="1" y="103"/>
                    </a:lnTo>
                    <a:lnTo>
                      <a:pt x="0" y="120"/>
                    </a:lnTo>
                    <a:lnTo>
                      <a:pt x="0" y="138"/>
                    </a:lnTo>
                    <a:lnTo>
                      <a:pt x="1" y="154"/>
                    </a:lnTo>
                    <a:lnTo>
                      <a:pt x="5" y="172"/>
                    </a:lnTo>
                    <a:lnTo>
                      <a:pt x="8" y="191"/>
                    </a:lnTo>
                    <a:lnTo>
                      <a:pt x="15" y="208"/>
                    </a:lnTo>
                    <a:lnTo>
                      <a:pt x="22" y="225"/>
                    </a:lnTo>
                    <a:lnTo>
                      <a:pt x="31" y="242"/>
                    </a:lnTo>
                    <a:lnTo>
                      <a:pt x="42" y="257"/>
                    </a:lnTo>
                    <a:lnTo>
                      <a:pt x="54" y="274"/>
                    </a:lnTo>
                    <a:lnTo>
                      <a:pt x="68" y="287"/>
                    </a:lnTo>
                    <a:lnTo>
                      <a:pt x="83" y="300"/>
                    </a:lnTo>
                    <a:lnTo>
                      <a:pt x="98" y="312"/>
                    </a:lnTo>
                    <a:lnTo>
                      <a:pt x="115" y="322"/>
                    </a:lnTo>
                    <a:lnTo>
                      <a:pt x="133" y="330"/>
                    </a:lnTo>
                    <a:lnTo>
                      <a:pt x="150" y="337"/>
                    </a:lnTo>
                    <a:lnTo>
                      <a:pt x="167" y="342"/>
                    </a:lnTo>
                    <a:lnTo>
                      <a:pt x="186" y="345"/>
                    </a:lnTo>
                    <a:lnTo>
                      <a:pt x="204" y="347"/>
                    </a:lnTo>
                    <a:lnTo>
                      <a:pt x="213" y="347"/>
                    </a:lnTo>
                    <a:lnTo>
                      <a:pt x="222" y="347"/>
                    </a:lnTo>
                    <a:lnTo>
                      <a:pt x="232" y="347"/>
                    </a:lnTo>
                    <a:lnTo>
                      <a:pt x="241" y="346"/>
                    </a:lnTo>
                    <a:lnTo>
                      <a:pt x="250" y="345"/>
                    </a:lnTo>
                    <a:lnTo>
                      <a:pt x="259" y="344"/>
                    </a:lnTo>
                    <a:lnTo>
                      <a:pt x="267" y="342"/>
                    </a:lnTo>
                    <a:lnTo>
                      <a:pt x="277" y="339"/>
                    </a:lnTo>
                    <a:lnTo>
                      <a:pt x="355" y="168"/>
                    </a:lnTo>
                    <a:lnTo>
                      <a:pt x="340" y="164"/>
                    </a:lnTo>
                    <a:lnTo>
                      <a:pt x="326" y="161"/>
                    </a:lnTo>
                    <a:lnTo>
                      <a:pt x="311" y="155"/>
                    </a:lnTo>
                    <a:lnTo>
                      <a:pt x="297" y="148"/>
                    </a:lnTo>
                    <a:lnTo>
                      <a:pt x="285" y="141"/>
                    </a:lnTo>
                    <a:lnTo>
                      <a:pt x="271" y="133"/>
                    </a:lnTo>
                    <a:lnTo>
                      <a:pt x="258" y="123"/>
                    </a:lnTo>
                    <a:lnTo>
                      <a:pt x="247" y="112"/>
                    </a:lnTo>
                    <a:lnTo>
                      <a:pt x="235" y="101"/>
                    </a:lnTo>
                    <a:lnTo>
                      <a:pt x="224" y="88"/>
                    </a:lnTo>
                    <a:lnTo>
                      <a:pt x="214" y="74"/>
                    </a:lnTo>
                    <a:lnTo>
                      <a:pt x="206" y="60"/>
                    </a:lnTo>
                    <a:lnTo>
                      <a:pt x="198" y="45"/>
                    </a:lnTo>
                    <a:lnTo>
                      <a:pt x="193" y="32"/>
                    </a:lnTo>
                    <a:lnTo>
                      <a:pt x="187" y="15"/>
                    </a:lnTo>
                    <a:lnTo>
                      <a:pt x="1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 name="Freeform 9">
                <a:extLst>
                  <a:ext uri="{FF2B5EF4-FFF2-40B4-BE49-F238E27FC236}">
                    <a16:creationId xmlns:a16="http://schemas.microsoft.com/office/drawing/2014/main" id="{8C49D7FE-85DB-42E3-9CC6-B1C7A6D0C989}"/>
                  </a:ext>
                </a:extLst>
              </p:cNvPr>
              <p:cNvSpPr>
                <a:spLocks/>
              </p:cNvSpPr>
              <p:nvPr/>
            </p:nvSpPr>
            <p:spPr bwMode="auto">
              <a:xfrm>
                <a:off x="3167" y="1722"/>
                <a:ext cx="130" cy="134"/>
              </a:xfrm>
              <a:custGeom>
                <a:avLst/>
                <a:gdLst>
                  <a:gd name="T0" fmla="*/ 137 w 260"/>
                  <a:gd name="T1" fmla="*/ 269 h 269"/>
                  <a:gd name="T2" fmla="*/ 260 w 260"/>
                  <a:gd name="T3" fmla="*/ 0 h 269"/>
                  <a:gd name="T4" fmla="*/ 0 w 260"/>
                  <a:gd name="T5" fmla="*/ 128 h 269"/>
                  <a:gd name="T6" fmla="*/ 5 w 260"/>
                  <a:gd name="T7" fmla="*/ 141 h 269"/>
                  <a:gd name="T8" fmla="*/ 9 w 260"/>
                  <a:gd name="T9" fmla="*/ 152 h 269"/>
                  <a:gd name="T10" fmla="*/ 14 w 260"/>
                  <a:gd name="T11" fmla="*/ 164 h 269"/>
                  <a:gd name="T12" fmla="*/ 20 w 260"/>
                  <a:gd name="T13" fmla="*/ 175 h 269"/>
                  <a:gd name="T14" fmla="*/ 25 w 260"/>
                  <a:gd name="T15" fmla="*/ 187 h 269"/>
                  <a:gd name="T16" fmla="*/ 32 w 260"/>
                  <a:gd name="T17" fmla="*/ 197 h 269"/>
                  <a:gd name="T18" fmla="*/ 41 w 260"/>
                  <a:gd name="T19" fmla="*/ 208 h 269"/>
                  <a:gd name="T20" fmla="*/ 51 w 260"/>
                  <a:gd name="T21" fmla="*/ 218 h 269"/>
                  <a:gd name="T22" fmla="*/ 60 w 260"/>
                  <a:gd name="T23" fmla="*/ 227 h 269"/>
                  <a:gd name="T24" fmla="*/ 70 w 260"/>
                  <a:gd name="T25" fmla="*/ 234 h 269"/>
                  <a:gd name="T26" fmla="*/ 81 w 260"/>
                  <a:gd name="T27" fmla="*/ 242 h 269"/>
                  <a:gd name="T28" fmla="*/ 92 w 260"/>
                  <a:gd name="T29" fmla="*/ 248 h 269"/>
                  <a:gd name="T30" fmla="*/ 102 w 260"/>
                  <a:gd name="T31" fmla="*/ 255 h 269"/>
                  <a:gd name="T32" fmla="*/ 114 w 260"/>
                  <a:gd name="T33" fmla="*/ 259 h 269"/>
                  <a:gd name="T34" fmla="*/ 126 w 260"/>
                  <a:gd name="T35" fmla="*/ 264 h 269"/>
                  <a:gd name="T36" fmla="*/ 137 w 260"/>
                  <a:gd name="T3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9">
                    <a:moveTo>
                      <a:pt x="137" y="269"/>
                    </a:moveTo>
                    <a:lnTo>
                      <a:pt x="260" y="0"/>
                    </a:lnTo>
                    <a:lnTo>
                      <a:pt x="0" y="128"/>
                    </a:lnTo>
                    <a:lnTo>
                      <a:pt x="5" y="141"/>
                    </a:lnTo>
                    <a:lnTo>
                      <a:pt x="9" y="152"/>
                    </a:lnTo>
                    <a:lnTo>
                      <a:pt x="14" y="164"/>
                    </a:lnTo>
                    <a:lnTo>
                      <a:pt x="20" y="175"/>
                    </a:lnTo>
                    <a:lnTo>
                      <a:pt x="25" y="187"/>
                    </a:lnTo>
                    <a:lnTo>
                      <a:pt x="32" y="197"/>
                    </a:lnTo>
                    <a:lnTo>
                      <a:pt x="41" y="208"/>
                    </a:lnTo>
                    <a:lnTo>
                      <a:pt x="51" y="218"/>
                    </a:lnTo>
                    <a:lnTo>
                      <a:pt x="60" y="227"/>
                    </a:lnTo>
                    <a:lnTo>
                      <a:pt x="70" y="234"/>
                    </a:lnTo>
                    <a:lnTo>
                      <a:pt x="81" y="242"/>
                    </a:lnTo>
                    <a:lnTo>
                      <a:pt x="92" y="248"/>
                    </a:lnTo>
                    <a:lnTo>
                      <a:pt x="102" y="255"/>
                    </a:lnTo>
                    <a:lnTo>
                      <a:pt x="114" y="259"/>
                    </a:lnTo>
                    <a:lnTo>
                      <a:pt x="126" y="264"/>
                    </a:lnTo>
                    <a:lnTo>
                      <a:pt x="137" y="2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 name="Freeform 10">
                <a:extLst>
                  <a:ext uri="{FF2B5EF4-FFF2-40B4-BE49-F238E27FC236}">
                    <a16:creationId xmlns:a16="http://schemas.microsoft.com/office/drawing/2014/main" id="{CC2CD582-6410-4FA6-98F9-CCF612C3B9E7}"/>
                  </a:ext>
                </a:extLst>
              </p:cNvPr>
              <p:cNvSpPr>
                <a:spLocks/>
              </p:cNvSpPr>
              <p:nvPr/>
            </p:nvSpPr>
            <p:spPr bwMode="auto">
              <a:xfrm>
                <a:off x="2442" y="2386"/>
                <a:ext cx="223" cy="222"/>
              </a:xfrm>
              <a:custGeom>
                <a:avLst/>
                <a:gdLst>
                  <a:gd name="T0" fmla="*/ 446 w 446"/>
                  <a:gd name="T1" fmla="*/ 261 h 445"/>
                  <a:gd name="T2" fmla="*/ 437 w 446"/>
                  <a:gd name="T3" fmla="*/ 264 h 445"/>
                  <a:gd name="T4" fmla="*/ 427 w 446"/>
                  <a:gd name="T5" fmla="*/ 266 h 445"/>
                  <a:gd name="T6" fmla="*/ 418 w 446"/>
                  <a:gd name="T7" fmla="*/ 267 h 445"/>
                  <a:gd name="T8" fmla="*/ 410 w 446"/>
                  <a:gd name="T9" fmla="*/ 267 h 445"/>
                  <a:gd name="T10" fmla="*/ 401 w 446"/>
                  <a:gd name="T11" fmla="*/ 268 h 445"/>
                  <a:gd name="T12" fmla="*/ 392 w 446"/>
                  <a:gd name="T13" fmla="*/ 268 h 445"/>
                  <a:gd name="T14" fmla="*/ 383 w 446"/>
                  <a:gd name="T15" fmla="*/ 267 h 445"/>
                  <a:gd name="T16" fmla="*/ 373 w 446"/>
                  <a:gd name="T17" fmla="*/ 267 h 445"/>
                  <a:gd name="T18" fmla="*/ 355 w 446"/>
                  <a:gd name="T19" fmla="*/ 265 h 445"/>
                  <a:gd name="T20" fmla="*/ 338 w 446"/>
                  <a:gd name="T21" fmla="*/ 260 h 445"/>
                  <a:gd name="T22" fmla="*/ 320 w 446"/>
                  <a:gd name="T23" fmla="*/ 254 h 445"/>
                  <a:gd name="T24" fmla="*/ 304 w 446"/>
                  <a:gd name="T25" fmla="*/ 246 h 445"/>
                  <a:gd name="T26" fmla="*/ 288 w 446"/>
                  <a:gd name="T27" fmla="*/ 237 h 445"/>
                  <a:gd name="T28" fmla="*/ 273 w 446"/>
                  <a:gd name="T29" fmla="*/ 226 h 445"/>
                  <a:gd name="T30" fmla="*/ 258 w 446"/>
                  <a:gd name="T31" fmla="*/ 214 h 445"/>
                  <a:gd name="T32" fmla="*/ 243 w 446"/>
                  <a:gd name="T33" fmla="*/ 200 h 445"/>
                  <a:gd name="T34" fmla="*/ 229 w 446"/>
                  <a:gd name="T35" fmla="*/ 186 h 445"/>
                  <a:gd name="T36" fmla="*/ 217 w 446"/>
                  <a:gd name="T37" fmla="*/ 170 h 445"/>
                  <a:gd name="T38" fmla="*/ 206 w 446"/>
                  <a:gd name="T39" fmla="*/ 155 h 445"/>
                  <a:gd name="T40" fmla="*/ 197 w 446"/>
                  <a:gd name="T41" fmla="*/ 138 h 445"/>
                  <a:gd name="T42" fmla="*/ 190 w 446"/>
                  <a:gd name="T43" fmla="*/ 121 h 445"/>
                  <a:gd name="T44" fmla="*/ 183 w 446"/>
                  <a:gd name="T45" fmla="*/ 103 h 445"/>
                  <a:gd name="T46" fmla="*/ 180 w 446"/>
                  <a:gd name="T47" fmla="*/ 85 h 445"/>
                  <a:gd name="T48" fmla="*/ 176 w 446"/>
                  <a:gd name="T49" fmla="*/ 67 h 445"/>
                  <a:gd name="T50" fmla="*/ 175 w 446"/>
                  <a:gd name="T51" fmla="*/ 50 h 445"/>
                  <a:gd name="T52" fmla="*/ 175 w 446"/>
                  <a:gd name="T53" fmla="*/ 33 h 445"/>
                  <a:gd name="T54" fmla="*/ 176 w 446"/>
                  <a:gd name="T55" fmla="*/ 16 h 445"/>
                  <a:gd name="T56" fmla="*/ 179 w 446"/>
                  <a:gd name="T57" fmla="*/ 0 h 445"/>
                  <a:gd name="T58" fmla="*/ 4 w 446"/>
                  <a:gd name="T59" fmla="*/ 184 h 445"/>
                  <a:gd name="T60" fmla="*/ 1 w 446"/>
                  <a:gd name="T61" fmla="*/ 200 h 445"/>
                  <a:gd name="T62" fmla="*/ 0 w 446"/>
                  <a:gd name="T63" fmla="*/ 218 h 445"/>
                  <a:gd name="T64" fmla="*/ 0 w 446"/>
                  <a:gd name="T65" fmla="*/ 235 h 445"/>
                  <a:gd name="T66" fmla="*/ 1 w 446"/>
                  <a:gd name="T67" fmla="*/ 251 h 445"/>
                  <a:gd name="T68" fmla="*/ 5 w 446"/>
                  <a:gd name="T69" fmla="*/ 269 h 445"/>
                  <a:gd name="T70" fmla="*/ 8 w 446"/>
                  <a:gd name="T71" fmla="*/ 288 h 445"/>
                  <a:gd name="T72" fmla="*/ 15 w 446"/>
                  <a:gd name="T73" fmla="*/ 305 h 445"/>
                  <a:gd name="T74" fmla="*/ 22 w 446"/>
                  <a:gd name="T75" fmla="*/ 322 h 445"/>
                  <a:gd name="T76" fmla="*/ 31 w 446"/>
                  <a:gd name="T77" fmla="*/ 340 h 445"/>
                  <a:gd name="T78" fmla="*/ 42 w 446"/>
                  <a:gd name="T79" fmla="*/ 355 h 445"/>
                  <a:gd name="T80" fmla="*/ 54 w 446"/>
                  <a:gd name="T81" fmla="*/ 371 h 445"/>
                  <a:gd name="T82" fmla="*/ 68 w 446"/>
                  <a:gd name="T83" fmla="*/ 385 h 445"/>
                  <a:gd name="T84" fmla="*/ 83 w 446"/>
                  <a:gd name="T85" fmla="*/ 397 h 445"/>
                  <a:gd name="T86" fmla="*/ 98 w 446"/>
                  <a:gd name="T87" fmla="*/ 409 h 445"/>
                  <a:gd name="T88" fmla="*/ 115 w 446"/>
                  <a:gd name="T89" fmla="*/ 419 h 445"/>
                  <a:gd name="T90" fmla="*/ 132 w 446"/>
                  <a:gd name="T91" fmla="*/ 427 h 445"/>
                  <a:gd name="T92" fmla="*/ 149 w 446"/>
                  <a:gd name="T93" fmla="*/ 434 h 445"/>
                  <a:gd name="T94" fmla="*/ 167 w 446"/>
                  <a:gd name="T95" fmla="*/ 439 h 445"/>
                  <a:gd name="T96" fmla="*/ 186 w 446"/>
                  <a:gd name="T97" fmla="*/ 442 h 445"/>
                  <a:gd name="T98" fmla="*/ 204 w 446"/>
                  <a:gd name="T99" fmla="*/ 445 h 445"/>
                  <a:gd name="T100" fmla="*/ 213 w 446"/>
                  <a:gd name="T101" fmla="*/ 445 h 445"/>
                  <a:gd name="T102" fmla="*/ 224 w 446"/>
                  <a:gd name="T103" fmla="*/ 445 h 445"/>
                  <a:gd name="T104" fmla="*/ 233 w 446"/>
                  <a:gd name="T105" fmla="*/ 445 h 445"/>
                  <a:gd name="T106" fmla="*/ 242 w 446"/>
                  <a:gd name="T107" fmla="*/ 443 h 445"/>
                  <a:gd name="T108" fmla="*/ 252 w 446"/>
                  <a:gd name="T109" fmla="*/ 442 h 445"/>
                  <a:gd name="T110" fmla="*/ 262 w 446"/>
                  <a:gd name="T111" fmla="*/ 440 h 445"/>
                  <a:gd name="T112" fmla="*/ 271 w 446"/>
                  <a:gd name="T113" fmla="*/ 438 h 445"/>
                  <a:gd name="T114" fmla="*/ 280 w 446"/>
                  <a:gd name="T115" fmla="*/ 435 h 445"/>
                  <a:gd name="T116" fmla="*/ 446 w 446"/>
                  <a:gd name="T117" fmla="*/ 26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 h="445">
                    <a:moveTo>
                      <a:pt x="446" y="261"/>
                    </a:moveTo>
                    <a:lnTo>
                      <a:pt x="437" y="264"/>
                    </a:lnTo>
                    <a:lnTo>
                      <a:pt x="427" y="266"/>
                    </a:lnTo>
                    <a:lnTo>
                      <a:pt x="418" y="267"/>
                    </a:lnTo>
                    <a:lnTo>
                      <a:pt x="410" y="267"/>
                    </a:lnTo>
                    <a:lnTo>
                      <a:pt x="401" y="268"/>
                    </a:lnTo>
                    <a:lnTo>
                      <a:pt x="392" y="268"/>
                    </a:lnTo>
                    <a:lnTo>
                      <a:pt x="383" y="267"/>
                    </a:lnTo>
                    <a:lnTo>
                      <a:pt x="373" y="267"/>
                    </a:lnTo>
                    <a:lnTo>
                      <a:pt x="355" y="265"/>
                    </a:lnTo>
                    <a:lnTo>
                      <a:pt x="338" y="260"/>
                    </a:lnTo>
                    <a:lnTo>
                      <a:pt x="320" y="254"/>
                    </a:lnTo>
                    <a:lnTo>
                      <a:pt x="304" y="246"/>
                    </a:lnTo>
                    <a:lnTo>
                      <a:pt x="288" y="237"/>
                    </a:lnTo>
                    <a:lnTo>
                      <a:pt x="273" y="226"/>
                    </a:lnTo>
                    <a:lnTo>
                      <a:pt x="258" y="214"/>
                    </a:lnTo>
                    <a:lnTo>
                      <a:pt x="243" y="200"/>
                    </a:lnTo>
                    <a:lnTo>
                      <a:pt x="229" y="186"/>
                    </a:lnTo>
                    <a:lnTo>
                      <a:pt x="217" y="170"/>
                    </a:lnTo>
                    <a:lnTo>
                      <a:pt x="206" y="155"/>
                    </a:lnTo>
                    <a:lnTo>
                      <a:pt x="197" y="138"/>
                    </a:lnTo>
                    <a:lnTo>
                      <a:pt x="190" y="121"/>
                    </a:lnTo>
                    <a:lnTo>
                      <a:pt x="183" y="103"/>
                    </a:lnTo>
                    <a:lnTo>
                      <a:pt x="180" y="85"/>
                    </a:lnTo>
                    <a:lnTo>
                      <a:pt x="176" y="67"/>
                    </a:lnTo>
                    <a:lnTo>
                      <a:pt x="175" y="50"/>
                    </a:lnTo>
                    <a:lnTo>
                      <a:pt x="175" y="33"/>
                    </a:lnTo>
                    <a:lnTo>
                      <a:pt x="176" y="16"/>
                    </a:lnTo>
                    <a:lnTo>
                      <a:pt x="179" y="0"/>
                    </a:lnTo>
                    <a:lnTo>
                      <a:pt x="4" y="184"/>
                    </a:lnTo>
                    <a:lnTo>
                      <a:pt x="1" y="200"/>
                    </a:lnTo>
                    <a:lnTo>
                      <a:pt x="0" y="218"/>
                    </a:lnTo>
                    <a:lnTo>
                      <a:pt x="0" y="235"/>
                    </a:lnTo>
                    <a:lnTo>
                      <a:pt x="1" y="251"/>
                    </a:lnTo>
                    <a:lnTo>
                      <a:pt x="5" y="269"/>
                    </a:lnTo>
                    <a:lnTo>
                      <a:pt x="8" y="288"/>
                    </a:lnTo>
                    <a:lnTo>
                      <a:pt x="15" y="305"/>
                    </a:lnTo>
                    <a:lnTo>
                      <a:pt x="22" y="322"/>
                    </a:lnTo>
                    <a:lnTo>
                      <a:pt x="31" y="340"/>
                    </a:lnTo>
                    <a:lnTo>
                      <a:pt x="42" y="355"/>
                    </a:lnTo>
                    <a:lnTo>
                      <a:pt x="54" y="371"/>
                    </a:lnTo>
                    <a:lnTo>
                      <a:pt x="68" y="385"/>
                    </a:lnTo>
                    <a:lnTo>
                      <a:pt x="83" y="397"/>
                    </a:lnTo>
                    <a:lnTo>
                      <a:pt x="98" y="409"/>
                    </a:lnTo>
                    <a:lnTo>
                      <a:pt x="115" y="419"/>
                    </a:lnTo>
                    <a:lnTo>
                      <a:pt x="132" y="427"/>
                    </a:lnTo>
                    <a:lnTo>
                      <a:pt x="149" y="434"/>
                    </a:lnTo>
                    <a:lnTo>
                      <a:pt x="167" y="439"/>
                    </a:lnTo>
                    <a:lnTo>
                      <a:pt x="186" y="442"/>
                    </a:lnTo>
                    <a:lnTo>
                      <a:pt x="204" y="445"/>
                    </a:lnTo>
                    <a:lnTo>
                      <a:pt x="213" y="445"/>
                    </a:lnTo>
                    <a:lnTo>
                      <a:pt x="224" y="445"/>
                    </a:lnTo>
                    <a:lnTo>
                      <a:pt x="233" y="445"/>
                    </a:lnTo>
                    <a:lnTo>
                      <a:pt x="242" y="443"/>
                    </a:lnTo>
                    <a:lnTo>
                      <a:pt x="252" y="442"/>
                    </a:lnTo>
                    <a:lnTo>
                      <a:pt x="262" y="440"/>
                    </a:lnTo>
                    <a:lnTo>
                      <a:pt x="271" y="438"/>
                    </a:lnTo>
                    <a:lnTo>
                      <a:pt x="280" y="435"/>
                    </a:lnTo>
                    <a:lnTo>
                      <a:pt x="446" y="2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 name="Freeform 11">
                <a:extLst>
                  <a:ext uri="{FF2B5EF4-FFF2-40B4-BE49-F238E27FC236}">
                    <a16:creationId xmlns:a16="http://schemas.microsoft.com/office/drawing/2014/main" id="{4488B0FF-D3BF-43D0-AEA8-9EAABF8E9E0F}"/>
                  </a:ext>
                </a:extLst>
              </p:cNvPr>
              <p:cNvSpPr>
                <a:spLocks/>
              </p:cNvSpPr>
              <p:nvPr/>
            </p:nvSpPr>
            <p:spPr bwMode="auto">
              <a:xfrm>
                <a:off x="2559" y="1870"/>
                <a:ext cx="601" cy="615"/>
              </a:xfrm>
              <a:custGeom>
                <a:avLst/>
                <a:gdLst>
                  <a:gd name="T0" fmla="*/ 2 w 1201"/>
                  <a:gd name="T1" fmla="*/ 1037 h 1231"/>
                  <a:gd name="T2" fmla="*/ 6 w 1201"/>
                  <a:gd name="T3" fmla="*/ 1056 h 1231"/>
                  <a:gd name="T4" fmla="*/ 9 w 1201"/>
                  <a:gd name="T5" fmla="*/ 1074 h 1231"/>
                  <a:gd name="T6" fmla="*/ 16 w 1201"/>
                  <a:gd name="T7" fmla="*/ 1092 h 1231"/>
                  <a:gd name="T8" fmla="*/ 23 w 1201"/>
                  <a:gd name="T9" fmla="*/ 1109 h 1231"/>
                  <a:gd name="T10" fmla="*/ 32 w 1201"/>
                  <a:gd name="T11" fmla="*/ 1126 h 1231"/>
                  <a:gd name="T12" fmla="*/ 43 w 1201"/>
                  <a:gd name="T13" fmla="*/ 1141 h 1231"/>
                  <a:gd name="T14" fmla="*/ 54 w 1201"/>
                  <a:gd name="T15" fmla="*/ 1157 h 1231"/>
                  <a:gd name="T16" fmla="*/ 68 w 1201"/>
                  <a:gd name="T17" fmla="*/ 1171 h 1231"/>
                  <a:gd name="T18" fmla="*/ 83 w 1201"/>
                  <a:gd name="T19" fmla="*/ 1184 h 1231"/>
                  <a:gd name="T20" fmla="*/ 99 w 1201"/>
                  <a:gd name="T21" fmla="*/ 1195 h 1231"/>
                  <a:gd name="T22" fmla="*/ 115 w 1201"/>
                  <a:gd name="T23" fmla="*/ 1206 h 1231"/>
                  <a:gd name="T24" fmla="*/ 132 w 1201"/>
                  <a:gd name="T25" fmla="*/ 1214 h 1231"/>
                  <a:gd name="T26" fmla="*/ 150 w 1201"/>
                  <a:gd name="T27" fmla="*/ 1219 h 1231"/>
                  <a:gd name="T28" fmla="*/ 168 w 1201"/>
                  <a:gd name="T29" fmla="*/ 1225 h 1231"/>
                  <a:gd name="T30" fmla="*/ 187 w 1201"/>
                  <a:gd name="T31" fmla="*/ 1229 h 1231"/>
                  <a:gd name="T32" fmla="*/ 205 w 1201"/>
                  <a:gd name="T33" fmla="*/ 1230 h 1231"/>
                  <a:gd name="T34" fmla="*/ 214 w 1201"/>
                  <a:gd name="T35" fmla="*/ 1231 h 1231"/>
                  <a:gd name="T36" fmla="*/ 225 w 1201"/>
                  <a:gd name="T37" fmla="*/ 1231 h 1231"/>
                  <a:gd name="T38" fmla="*/ 234 w 1201"/>
                  <a:gd name="T39" fmla="*/ 1230 h 1231"/>
                  <a:gd name="T40" fmla="*/ 243 w 1201"/>
                  <a:gd name="T41" fmla="*/ 1229 h 1231"/>
                  <a:gd name="T42" fmla="*/ 252 w 1201"/>
                  <a:gd name="T43" fmla="*/ 1227 h 1231"/>
                  <a:gd name="T44" fmla="*/ 263 w 1201"/>
                  <a:gd name="T45" fmla="*/ 1226 h 1231"/>
                  <a:gd name="T46" fmla="*/ 272 w 1201"/>
                  <a:gd name="T47" fmla="*/ 1224 h 1231"/>
                  <a:gd name="T48" fmla="*/ 281 w 1201"/>
                  <a:gd name="T49" fmla="*/ 1222 h 1231"/>
                  <a:gd name="T50" fmla="*/ 431 w 1201"/>
                  <a:gd name="T51" fmla="*/ 1064 h 1231"/>
                  <a:gd name="T52" fmla="*/ 1201 w 1201"/>
                  <a:gd name="T53" fmla="*/ 256 h 1231"/>
                  <a:gd name="T54" fmla="*/ 1192 w 1201"/>
                  <a:gd name="T55" fmla="*/ 258 h 1231"/>
                  <a:gd name="T56" fmla="*/ 1183 w 1201"/>
                  <a:gd name="T57" fmla="*/ 259 h 1231"/>
                  <a:gd name="T58" fmla="*/ 1173 w 1201"/>
                  <a:gd name="T59" fmla="*/ 259 h 1231"/>
                  <a:gd name="T60" fmla="*/ 1165 w 1201"/>
                  <a:gd name="T61" fmla="*/ 259 h 1231"/>
                  <a:gd name="T62" fmla="*/ 1156 w 1201"/>
                  <a:gd name="T63" fmla="*/ 259 h 1231"/>
                  <a:gd name="T64" fmla="*/ 1147 w 1201"/>
                  <a:gd name="T65" fmla="*/ 258 h 1231"/>
                  <a:gd name="T66" fmla="*/ 1138 w 1201"/>
                  <a:gd name="T67" fmla="*/ 257 h 1231"/>
                  <a:gd name="T68" fmla="*/ 1129 w 1201"/>
                  <a:gd name="T69" fmla="*/ 257 h 1231"/>
                  <a:gd name="T70" fmla="*/ 1110 w 1201"/>
                  <a:gd name="T71" fmla="*/ 255 h 1231"/>
                  <a:gd name="T72" fmla="*/ 1092 w 1201"/>
                  <a:gd name="T73" fmla="*/ 251 h 1231"/>
                  <a:gd name="T74" fmla="*/ 1074 w 1201"/>
                  <a:gd name="T75" fmla="*/ 247 h 1231"/>
                  <a:gd name="T76" fmla="*/ 1057 w 1201"/>
                  <a:gd name="T77" fmla="*/ 240 h 1231"/>
                  <a:gd name="T78" fmla="*/ 1040 w 1201"/>
                  <a:gd name="T79" fmla="*/ 232 h 1231"/>
                  <a:gd name="T80" fmla="*/ 1023 w 1201"/>
                  <a:gd name="T81" fmla="*/ 221 h 1231"/>
                  <a:gd name="T82" fmla="*/ 1008 w 1201"/>
                  <a:gd name="T83" fmla="*/ 210 h 1231"/>
                  <a:gd name="T84" fmla="*/ 993 w 1201"/>
                  <a:gd name="T85" fmla="*/ 197 h 1231"/>
                  <a:gd name="T86" fmla="*/ 979 w 1201"/>
                  <a:gd name="T87" fmla="*/ 183 h 1231"/>
                  <a:gd name="T88" fmla="*/ 966 w 1201"/>
                  <a:gd name="T89" fmla="*/ 167 h 1231"/>
                  <a:gd name="T90" fmla="*/ 956 w 1201"/>
                  <a:gd name="T91" fmla="*/ 152 h 1231"/>
                  <a:gd name="T92" fmla="*/ 947 w 1201"/>
                  <a:gd name="T93" fmla="*/ 135 h 1231"/>
                  <a:gd name="T94" fmla="*/ 940 w 1201"/>
                  <a:gd name="T95" fmla="*/ 118 h 1231"/>
                  <a:gd name="T96" fmla="*/ 933 w 1201"/>
                  <a:gd name="T97" fmla="*/ 100 h 1231"/>
                  <a:gd name="T98" fmla="*/ 929 w 1201"/>
                  <a:gd name="T99" fmla="*/ 82 h 1231"/>
                  <a:gd name="T100" fmla="*/ 926 w 1201"/>
                  <a:gd name="T101" fmla="*/ 64 h 1231"/>
                  <a:gd name="T102" fmla="*/ 925 w 1201"/>
                  <a:gd name="T103" fmla="*/ 47 h 1231"/>
                  <a:gd name="T104" fmla="*/ 924 w 1201"/>
                  <a:gd name="T105" fmla="*/ 31 h 1231"/>
                  <a:gd name="T106" fmla="*/ 924 w 1201"/>
                  <a:gd name="T107" fmla="*/ 16 h 1231"/>
                  <a:gd name="T108" fmla="*/ 926 w 1201"/>
                  <a:gd name="T109" fmla="*/ 0 h 1231"/>
                  <a:gd name="T110" fmla="*/ 166 w 1201"/>
                  <a:gd name="T111" fmla="*/ 800 h 1231"/>
                  <a:gd name="T112" fmla="*/ 5 w 1201"/>
                  <a:gd name="T113" fmla="*/ 971 h 1231"/>
                  <a:gd name="T114" fmla="*/ 2 w 1201"/>
                  <a:gd name="T115" fmla="*/ 987 h 1231"/>
                  <a:gd name="T116" fmla="*/ 0 w 1201"/>
                  <a:gd name="T117" fmla="*/ 1004 h 1231"/>
                  <a:gd name="T118" fmla="*/ 0 w 1201"/>
                  <a:gd name="T119" fmla="*/ 1021 h 1231"/>
                  <a:gd name="T120" fmla="*/ 2 w 1201"/>
                  <a:gd name="T121" fmla="*/ 1037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1" h="1231">
                    <a:moveTo>
                      <a:pt x="2" y="1037"/>
                    </a:moveTo>
                    <a:lnTo>
                      <a:pt x="6" y="1056"/>
                    </a:lnTo>
                    <a:lnTo>
                      <a:pt x="9" y="1074"/>
                    </a:lnTo>
                    <a:lnTo>
                      <a:pt x="16" y="1092"/>
                    </a:lnTo>
                    <a:lnTo>
                      <a:pt x="23" y="1109"/>
                    </a:lnTo>
                    <a:lnTo>
                      <a:pt x="32" y="1126"/>
                    </a:lnTo>
                    <a:lnTo>
                      <a:pt x="43" y="1141"/>
                    </a:lnTo>
                    <a:lnTo>
                      <a:pt x="54" y="1157"/>
                    </a:lnTo>
                    <a:lnTo>
                      <a:pt x="68" y="1171"/>
                    </a:lnTo>
                    <a:lnTo>
                      <a:pt x="83" y="1184"/>
                    </a:lnTo>
                    <a:lnTo>
                      <a:pt x="99" y="1195"/>
                    </a:lnTo>
                    <a:lnTo>
                      <a:pt x="115" y="1206"/>
                    </a:lnTo>
                    <a:lnTo>
                      <a:pt x="132" y="1214"/>
                    </a:lnTo>
                    <a:lnTo>
                      <a:pt x="150" y="1219"/>
                    </a:lnTo>
                    <a:lnTo>
                      <a:pt x="168" y="1225"/>
                    </a:lnTo>
                    <a:lnTo>
                      <a:pt x="187" y="1229"/>
                    </a:lnTo>
                    <a:lnTo>
                      <a:pt x="205" y="1230"/>
                    </a:lnTo>
                    <a:lnTo>
                      <a:pt x="214" y="1231"/>
                    </a:lnTo>
                    <a:lnTo>
                      <a:pt x="225" y="1231"/>
                    </a:lnTo>
                    <a:lnTo>
                      <a:pt x="234" y="1230"/>
                    </a:lnTo>
                    <a:lnTo>
                      <a:pt x="243" y="1229"/>
                    </a:lnTo>
                    <a:lnTo>
                      <a:pt x="252" y="1227"/>
                    </a:lnTo>
                    <a:lnTo>
                      <a:pt x="263" y="1226"/>
                    </a:lnTo>
                    <a:lnTo>
                      <a:pt x="272" y="1224"/>
                    </a:lnTo>
                    <a:lnTo>
                      <a:pt x="281" y="1222"/>
                    </a:lnTo>
                    <a:lnTo>
                      <a:pt x="431" y="1064"/>
                    </a:lnTo>
                    <a:lnTo>
                      <a:pt x="1201" y="256"/>
                    </a:lnTo>
                    <a:lnTo>
                      <a:pt x="1192" y="258"/>
                    </a:lnTo>
                    <a:lnTo>
                      <a:pt x="1183" y="259"/>
                    </a:lnTo>
                    <a:lnTo>
                      <a:pt x="1173" y="259"/>
                    </a:lnTo>
                    <a:lnTo>
                      <a:pt x="1165" y="259"/>
                    </a:lnTo>
                    <a:lnTo>
                      <a:pt x="1156" y="259"/>
                    </a:lnTo>
                    <a:lnTo>
                      <a:pt x="1147" y="258"/>
                    </a:lnTo>
                    <a:lnTo>
                      <a:pt x="1138" y="257"/>
                    </a:lnTo>
                    <a:lnTo>
                      <a:pt x="1129" y="257"/>
                    </a:lnTo>
                    <a:lnTo>
                      <a:pt x="1110" y="255"/>
                    </a:lnTo>
                    <a:lnTo>
                      <a:pt x="1092" y="251"/>
                    </a:lnTo>
                    <a:lnTo>
                      <a:pt x="1074" y="247"/>
                    </a:lnTo>
                    <a:lnTo>
                      <a:pt x="1057" y="240"/>
                    </a:lnTo>
                    <a:lnTo>
                      <a:pt x="1040" y="232"/>
                    </a:lnTo>
                    <a:lnTo>
                      <a:pt x="1023" y="221"/>
                    </a:lnTo>
                    <a:lnTo>
                      <a:pt x="1008" y="210"/>
                    </a:lnTo>
                    <a:lnTo>
                      <a:pt x="993" y="197"/>
                    </a:lnTo>
                    <a:lnTo>
                      <a:pt x="979" y="183"/>
                    </a:lnTo>
                    <a:lnTo>
                      <a:pt x="966" y="167"/>
                    </a:lnTo>
                    <a:lnTo>
                      <a:pt x="956" y="152"/>
                    </a:lnTo>
                    <a:lnTo>
                      <a:pt x="947" y="135"/>
                    </a:lnTo>
                    <a:lnTo>
                      <a:pt x="940" y="118"/>
                    </a:lnTo>
                    <a:lnTo>
                      <a:pt x="933" y="100"/>
                    </a:lnTo>
                    <a:lnTo>
                      <a:pt x="929" y="82"/>
                    </a:lnTo>
                    <a:lnTo>
                      <a:pt x="926" y="64"/>
                    </a:lnTo>
                    <a:lnTo>
                      <a:pt x="925" y="47"/>
                    </a:lnTo>
                    <a:lnTo>
                      <a:pt x="924" y="31"/>
                    </a:lnTo>
                    <a:lnTo>
                      <a:pt x="924" y="16"/>
                    </a:lnTo>
                    <a:lnTo>
                      <a:pt x="926" y="0"/>
                    </a:lnTo>
                    <a:lnTo>
                      <a:pt x="166" y="800"/>
                    </a:lnTo>
                    <a:lnTo>
                      <a:pt x="5" y="971"/>
                    </a:lnTo>
                    <a:lnTo>
                      <a:pt x="2" y="987"/>
                    </a:lnTo>
                    <a:lnTo>
                      <a:pt x="0" y="1004"/>
                    </a:lnTo>
                    <a:lnTo>
                      <a:pt x="0" y="1021"/>
                    </a:lnTo>
                    <a:lnTo>
                      <a:pt x="2" y="10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grpSp>
    </p:spTree>
    <p:extLst>
      <p:ext uri="{BB962C8B-B14F-4D97-AF65-F5344CB8AC3E}">
        <p14:creationId xmlns:p14="http://schemas.microsoft.com/office/powerpoint/2010/main" val="176585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4" name="Rectangle 3">
            <a:extLst>
              <a:ext uri="{FF2B5EF4-FFF2-40B4-BE49-F238E27FC236}">
                <a16:creationId xmlns:a16="http://schemas.microsoft.com/office/drawing/2014/main" id="{5CEE6E06-8744-4574-B8F4-E29758D71B09}"/>
              </a:ext>
            </a:extLst>
          </p:cNvPr>
          <p:cNvSpPr/>
          <p:nvPr/>
        </p:nvSpPr>
        <p:spPr>
          <a:xfrm>
            <a:off x="1257300" y="1443841"/>
            <a:ext cx="6629400" cy="3970318"/>
          </a:xfrm>
          <a:prstGeom prst="rect">
            <a:avLst/>
          </a:prstGeom>
        </p:spPr>
        <p:txBody>
          <a:bodyPr wrap="square">
            <a:spAutoFit/>
          </a:bodyPr>
          <a:lstStyle/>
          <a:p>
            <a:pPr marL="228600" indent="-228600">
              <a:spcAft>
                <a:spcPts val="2800"/>
              </a:spcAft>
              <a:buClr>
                <a:srgbClr val="000000"/>
              </a:buClr>
            </a:pPr>
            <a:r>
              <a:rPr lang="en-US" sz="1600" kern="0" dirty="0">
                <a:latin typeface="+mn-lt"/>
                <a:cs typeface="Arial"/>
              </a:rPr>
              <a:t>Opening</a:t>
            </a:r>
          </a:p>
          <a:p>
            <a:pPr marL="228600" lvl="0" indent="-228600">
              <a:spcAft>
                <a:spcPts val="2800"/>
              </a:spcAft>
              <a:buClr>
                <a:srgbClr val="000000"/>
              </a:buClr>
            </a:pPr>
            <a:r>
              <a:rPr lang="en-US" sz="1600" kern="0" dirty="0">
                <a:latin typeface="Myriad Pro"/>
                <a:cs typeface="Arial"/>
              </a:rPr>
              <a:t>Why Culturally-Responsive Teaching?</a:t>
            </a:r>
          </a:p>
          <a:p>
            <a:pPr marL="228600" indent="-228600">
              <a:spcAft>
                <a:spcPts val="2800"/>
              </a:spcAft>
              <a:buClr>
                <a:srgbClr val="000000"/>
              </a:buClr>
            </a:pPr>
            <a:r>
              <a:rPr lang="en-US" sz="1600" kern="0" dirty="0">
                <a:latin typeface="+mn-lt"/>
                <a:cs typeface="Arial"/>
              </a:rPr>
              <a:t>Beginning with Meaningful Relationships</a:t>
            </a:r>
          </a:p>
          <a:p>
            <a:pPr marL="228600" indent="-228600">
              <a:spcAft>
                <a:spcPts val="2800"/>
              </a:spcAft>
              <a:buClr>
                <a:srgbClr val="000000"/>
              </a:buClr>
            </a:pPr>
            <a:r>
              <a:rPr lang="en-US" sz="1600" b="1" kern="0" dirty="0">
                <a:solidFill>
                  <a:schemeClr val="accent1"/>
                </a:solidFill>
                <a:latin typeface="+mn-lt"/>
                <a:cs typeface="Arial"/>
              </a:rPr>
              <a:t>Plan and Closing</a:t>
            </a: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p:txBody>
      </p:sp>
    </p:spTree>
    <p:extLst>
      <p:ext uri="{BB962C8B-B14F-4D97-AF65-F5344CB8AC3E}">
        <p14:creationId xmlns:p14="http://schemas.microsoft.com/office/powerpoint/2010/main" val="108547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663C-9A1C-4220-8883-38A5DB88B0DA}"/>
              </a:ext>
            </a:extLst>
          </p:cNvPr>
          <p:cNvSpPr>
            <a:spLocks noGrp="1"/>
          </p:cNvSpPr>
          <p:nvPr>
            <p:ph type="title"/>
          </p:nvPr>
        </p:nvSpPr>
        <p:spPr/>
        <p:txBody>
          <a:bodyPr/>
          <a:lstStyle/>
          <a:p>
            <a:r>
              <a:rPr lang="en-US" dirty="0"/>
              <a:t>“My Points of Connection”</a:t>
            </a:r>
          </a:p>
        </p:txBody>
      </p:sp>
      <p:sp>
        <p:nvSpPr>
          <p:cNvPr id="3" name="TextBox 2">
            <a:extLst>
              <a:ext uri="{FF2B5EF4-FFF2-40B4-BE49-F238E27FC236}">
                <a16:creationId xmlns:a16="http://schemas.microsoft.com/office/drawing/2014/main" id="{BEA5FD35-A770-4A09-8A30-A4DACE7823EA}"/>
              </a:ext>
            </a:extLst>
          </p:cNvPr>
          <p:cNvSpPr txBox="1"/>
          <p:nvPr/>
        </p:nvSpPr>
        <p:spPr>
          <a:xfrm>
            <a:off x="755650" y="1572398"/>
            <a:ext cx="763270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a:p>
            <a:pPr algn="ctr"/>
            <a:r>
              <a:rPr lang="en-US" dirty="0"/>
              <a:t>Take the next several minutes to brainstorm in the “My Points of Connection” worksheet.</a:t>
            </a:r>
          </a:p>
          <a:p>
            <a:pPr algn="ctr"/>
            <a:endParaRPr lang="en-US" dirty="0"/>
          </a:p>
          <a:p>
            <a:pPr algn="ctr"/>
            <a:r>
              <a:rPr lang="en-US" dirty="0"/>
              <a:t>Then, with your partner, share what you brainstormed and any “aha” moments you’re taking away from this exercise.</a:t>
            </a:r>
          </a:p>
          <a:p>
            <a:pPr algn="ctr"/>
            <a:endParaRPr lang="en-US" dirty="0"/>
          </a:p>
        </p:txBody>
      </p:sp>
      <p:pic>
        <p:nvPicPr>
          <p:cNvPr id="13" name="Picture 12" descr="A picture containing drawing&#10;&#10;Description automatically generated">
            <a:extLst>
              <a:ext uri="{FF2B5EF4-FFF2-40B4-BE49-F238E27FC236}">
                <a16:creationId xmlns:a16="http://schemas.microsoft.com/office/drawing/2014/main" id="{755BB81A-C52B-464A-973F-5110787ACA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79600" y="3755073"/>
            <a:ext cx="5080000" cy="3048000"/>
          </a:xfrm>
          <a:prstGeom prst="rect">
            <a:avLst/>
          </a:prstGeom>
        </p:spPr>
      </p:pic>
    </p:spTree>
    <p:extLst>
      <p:ext uri="{BB962C8B-B14F-4D97-AF65-F5344CB8AC3E}">
        <p14:creationId xmlns:p14="http://schemas.microsoft.com/office/powerpoint/2010/main" val="101733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“What’s Learned Here, Leaves Here”</a:t>
            </a:r>
          </a:p>
        </p:txBody>
      </p:sp>
      <p:pic>
        <p:nvPicPr>
          <p:cNvPr id="4" name="Picture 3" descr="A sunset over a body of water&#10;&#10;Description automatically generated">
            <a:extLst>
              <a:ext uri="{FF2B5EF4-FFF2-40B4-BE49-F238E27FC236}">
                <a16:creationId xmlns:a16="http://schemas.microsoft.com/office/drawing/2014/main" id="{FCC6D771-92AA-4AF0-82DE-FE7B16F535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17" y="3600903"/>
            <a:ext cx="9136383" cy="3262994"/>
          </a:xfrm>
          <a:prstGeom prst="rect">
            <a:avLst/>
          </a:prstGeom>
        </p:spPr>
      </p:pic>
      <p:sp>
        <p:nvSpPr>
          <p:cNvPr id="2" name="TextBox 1">
            <a:extLst>
              <a:ext uri="{FF2B5EF4-FFF2-40B4-BE49-F238E27FC236}">
                <a16:creationId xmlns:a16="http://schemas.microsoft.com/office/drawing/2014/main" id="{98C241C6-2E0D-439D-8A84-A668F8236727}"/>
              </a:ext>
            </a:extLst>
          </p:cNvPr>
          <p:cNvSpPr txBox="1"/>
          <p:nvPr/>
        </p:nvSpPr>
        <p:spPr>
          <a:xfrm>
            <a:off x="1511300" y="1066800"/>
            <a:ext cx="61214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latin typeface="+mn-lt"/>
            </a:endParaRPr>
          </a:p>
          <a:p>
            <a:r>
              <a:rPr lang="en-US" dirty="0">
                <a:latin typeface="+mn-lt"/>
              </a:rPr>
              <a:t>What are your biggest take-aways from this session?</a:t>
            </a:r>
          </a:p>
          <a:p>
            <a:endParaRPr lang="en-US" dirty="0">
              <a:latin typeface="+mn-lt"/>
            </a:endParaRPr>
          </a:p>
          <a:p>
            <a:r>
              <a:rPr lang="en-US" dirty="0">
                <a:latin typeface="+mn-lt"/>
              </a:rPr>
              <a:t>How will you carry this learning forward in your own work?</a:t>
            </a:r>
          </a:p>
          <a:p>
            <a:endParaRPr lang="en-US" dirty="0">
              <a:latin typeface="+mn-lt"/>
            </a:endParaRPr>
          </a:p>
        </p:txBody>
      </p:sp>
    </p:spTree>
    <p:extLst>
      <p:ext uri="{BB962C8B-B14F-4D97-AF65-F5344CB8AC3E}">
        <p14:creationId xmlns:p14="http://schemas.microsoft.com/office/powerpoint/2010/main" val="220921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br>
              <a:rPr lang="en-US" dirty="0"/>
            </a:br>
            <a:r>
              <a:rPr lang="en-US" dirty="0"/>
              <a:t>Culturally Responsive Teaching in ECE: Part 2</a:t>
            </a:r>
          </a:p>
        </p:txBody>
      </p:sp>
      <p:sp>
        <p:nvSpPr>
          <p:cNvPr id="4" name="Subtitle 3"/>
          <p:cNvSpPr>
            <a:spLocks noGrp="1"/>
          </p:cNvSpPr>
          <p:nvPr>
            <p:ph type="subTitle" idx="1"/>
          </p:nvPr>
        </p:nvSpPr>
        <p:spPr/>
        <p:txBody>
          <a:bodyPr/>
          <a:lstStyle/>
          <a:p>
            <a:endParaRPr lang="en-US" dirty="0"/>
          </a:p>
          <a:p>
            <a:r>
              <a:rPr lang="en-US" dirty="0"/>
              <a:t>Nevada Early Childhood SEL Series</a:t>
            </a:r>
          </a:p>
        </p:txBody>
      </p:sp>
      <p:sp>
        <p:nvSpPr>
          <p:cNvPr id="5" name="Text Placeholder 4"/>
          <p:cNvSpPr>
            <a:spLocks noGrp="1"/>
          </p:cNvSpPr>
          <p:nvPr>
            <p:ph type="body" sz="quarter" idx="10"/>
          </p:nvPr>
        </p:nvSpPr>
        <p:spPr/>
        <p:txBody>
          <a:bodyPr/>
          <a:lstStyle/>
          <a:p>
            <a:r>
              <a:rPr lang="en-US" dirty="0"/>
              <a:t>Session 5</a:t>
            </a:r>
          </a:p>
        </p:txBody>
      </p:sp>
    </p:spTree>
    <p:extLst>
      <p:ext uri="{BB962C8B-B14F-4D97-AF65-F5344CB8AC3E}">
        <p14:creationId xmlns:p14="http://schemas.microsoft.com/office/powerpoint/2010/main" val="337889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p>
        </p:txBody>
      </p:sp>
      <p:sp>
        <p:nvSpPr>
          <p:cNvPr id="3" name="Rectangle 2"/>
          <p:cNvSpPr/>
          <p:nvPr/>
        </p:nvSpPr>
        <p:spPr>
          <a:xfrm>
            <a:off x="762000" y="838200"/>
            <a:ext cx="7620000" cy="286232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dirty="0">
                <a:solidFill>
                  <a:srgbClr val="000000"/>
                </a:solidFill>
                <a:latin typeface="+mn-lt"/>
                <a:ea typeface="Times New Roman" panose="02020603050405020304" pitchFamily="18" charset="0"/>
              </a:rPr>
              <a:t>Explain why Culturally-Responsive Teaching (CRT) is an </a:t>
            </a:r>
            <a:r>
              <a:rPr lang="en-US" b="1" dirty="0">
                <a:solidFill>
                  <a:srgbClr val="000000"/>
                </a:solidFill>
                <a:latin typeface="+mn-lt"/>
                <a:ea typeface="Times New Roman" panose="02020603050405020304" pitchFamily="18" charset="0"/>
              </a:rPr>
              <a:t>essential framework </a:t>
            </a:r>
            <a:r>
              <a:rPr lang="en-US" dirty="0">
                <a:solidFill>
                  <a:srgbClr val="000000"/>
                </a:solidFill>
                <a:latin typeface="+mn-lt"/>
                <a:ea typeface="Times New Roman" panose="02020603050405020304" pitchFamily="18" charset="0"/>
              </a:rPr>
              <a:t>for early childhood classrooms</a:t>
            </a:r>
          </a:p>
          <a:p>
            <a:pPr marL="342900" marR="0" lvl="0" indent="-342900">
              <a:spcBef>
                <a:spcPts val="0"/>
              </a:spcBef>
              <a:spcAft>
                <a:spcPts val="0"/>
              </a:spcAft>
              <a:buFont typeface="Symbol" panose="05050102010706020507" pitchFamily="18" charset="2"/>
              <a:buChar char=""/>
            </a:pPr>
            <a:endParaRPr lang="en-US" dirty="0">
              <a:solidFill>
                <a:srgbClr val="000000"/>
              </a:solidFill>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mn-lt"/>
                <a:ea typeface="Times New Roman" panose="02020603050405020304" pitchFamily="18" charset="0"/>
              </a:rPr>
              <a:t>Understand the principles of Culturally-Responsive Teaching, with </a:t>
            </a:r>
            <a:r>
              <a:rPr lang="en-US" b="1" dirty="0">
                <a:solidFill>
                  <a:srgbClr val="000000"/>
                </a:solidFill>
                <a:latin typeface="+mn-lt"/>
                <a:ea typeface="Times New Roman" panose="02020603050405020304" pitchFamily="18" charset="0"/>
              </a:rPr>
              <a:t>particular focus on the Relationships component </a:t>
            </a:r>
            <a:r>
              <a:rPr lang="en-US" dirty="0">
                <a:solidFill>
                  <a:srgbClr val="000000"/>
                </a:solidFill>
                <a:latin typeface="+mn-lt"/>
                <a:ea typeface="Times New Roman" panose="02020603050405020304" pitchFamily="18" charset="0"/>
              </a:rPr>
              <a:t>of the Ready for Rigor framework </a:t>
            </a:r>
          </a:p>
          <a:p>
            <a:pPr marL="342900" marR="0" lvl="0" indent="-342900">
              <a:spcBef>
                <a:spcPts val="0"/>
              </a:spcBef>
              <a:spcAft>
                <a:spcPts val="0"/>
              </a:spcAft>
              <a:buFont typeface="Symbol" panose="05050102010706020507" pitchFamily="18" charset="2"/>
              <a:buChar char=""/>
            </a:pPr>
            <a:endParaRPr lang="en-US" dirty="0">
              <a:solidFill>
                <a:srgbClr val="000000"/>
              </a:solidFill>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mn-lt"/>
                <a:ea typeface="Times New Roman" panose="02020603050405020304" pitchFamily="18" charset="0"/>
              </a:rPr>
              <a:t>Plan to </a:t>
            </a:r>
            <a:r>
              <a:rPr lang="en-US" b="1" dirty="0">
                <a:solidFill>
                  <a:srgbClr val="000000"/>
                </a:solidFill>
                <a:latin typeface="+mn-lt"/>
                <a:ea typeface="Times New Roman" panose="02020603050405020304" pitchFamily="18" charset="0"/>
              </a:rPr>
              <a:t>lay the foundations for Meaningful Relationships</a:t>
            </a:r>
            <a:r>
              <a:rPr lang="en-US" dirty="0">
                <a:solidFill>
                  <a:srgbClr val="000000"/>
                </a:solidFill>
                <a:latin typeface="+mn-lt"/>
                <a:ea typeface="Times New Roman" panose="02020603050405020304" pitchFamily="18" charset="0"/>
              </a:rPr>
              <a:t> in classrooms across your center</a:t>
            </a:r>
          </a:p>
          <a:p>
            <a:pPr marL="342900" marR="0" lvl="0" indent="-342900">
              <a:spcBef>
                <a:spcPts val="0"/>
              </a:spcBef>
              <a:spcAft>
                <a:spcPts val="0"/>
              </a:spcAft>
              <a:buFont typeface="Symbol" panose="05050102010706020507" pitchFamily="18" charset="2"/>
              <a:buChar char=""/>
            </a:pPr>
            <a:endParaRPr lang="en-US" dirty="0">
              <a:solidFill>
                <a:srgbClr val="000000"/>
              </a:solidFill>
              <a:latin typeface="Segoe UI" panose="020B0502040204020203" pitchFamily="34" charset="0"/>
              <a:ea typeface="Times New Roman" panose="02020603050405020304" pitchFamily="18" charset="0"/>
            </a:endParaRPr>
          </a:p>
        </p:txBody>
      </p:sp>
    </p:spTree>
    <p:extLst>
      <p:ext uri="{BB962C8B-B14F-4D97-AF65-F5344CB8AC3E}">
        <p14:creationId xmlns:p14="http://schemas.microsoft.com/office/powerpoint/2010/main" val="49744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4" name="Rectangle 3">
            <a:extLst>
              <a:ext uri="{FF2B5EF4-FFF2-40B4-BE49-F238E27FC236}">
                <a16:creationId xmlns:a16="http://schemas.microsoft.com/office/drawing/2014/main" id="{5CEE6E06-8744-4574-B8F4-E29758D71B09}"/>
              </a:ext>
            </a:extLst>
          </p:cNvPr>
          <p:cNvSpPr/>
          <p:nvPr/>
        </p:nvSpPr>
        <p:spPr>
          <a:xfrm>
            <a:off x="1257300" y="1443841"/>
            <a:ext cx="6629400" cy="3970318"/>
          </a:xfrm>
          <a:prstGeom prst="rect">
            <a:avLst/>
          </a:prstGeom>
        </p:spPr>
        <p:txBody>
          <a:bodyPr wrap="square">
            <a:spAutoFit/>
          </a:bodyPr>
          <a:lstStyle/>
          <a:p>
            <a:pPr marL="228600" indent="-228600">
              <a:spcAft>
                <a:spcPts val="2800"/>
              </a:spcAft>
              <a:buClr>
                <a:srgbClr val="000000"/>
              </a:buClr>
            </a:pPr>
            <a:r>
              <a:rPr lang="en-US" sz="1600" b="1" kern="0" dirty="0">
                <a:solidFill>
                  <a:srgbClr val="0070C0"/>
                </a:solidFill>
                <a:latin typeface="+mn-lt"/>
                <a:cs typeface="Arial"/>
              </a:rPr>
              <a:t>Opening</a:t>
            </a:r>
          </a:p>
          <a:p>
            <a:pPr marL="228600" lvl="0" indent="-228600">
              <a:spcAft>
                <a:spcPts val="2800"/>
              </a:spcAft>
              <a:buClr>
                <a:srgbClr val="000000"/>
              </a:buClr>
            </a:pPr>
            <a:r>
              <a:rPr lang="en-US" sz="1600" kern="0" dirty="0">
                <a:latin typeface="Myriad Pro"/>
                <a:cs typeface="Arial"/>
              </a:rPr>
              <a:t>Why Culturally-Responsive Teaching?</a:t>
            </a:r>
          </a:p>
          <a:p>
            <a:pPr marL="228600" indent="-228600">
              <a:spcAft>
                <a:spcPts val="2800"/>
              </a:spcAft>
              <a:buClr>
                <a:srgbClr val="000000"/>
              </a:buClr>
            </a:pPr>
            <a:r>
              <a:rPr lang="en-US" sz="1600" kern="0" dirty="0">
                <a:latin typeface="+mn-lt"/>
                <a:cs typeface="Arial"/>
              </a:rPr>
              <a:t>Beginning with Meaningful Relationships</a:t>
            </a:r>
          </a:p>
          <a:p>
            <a:pPr marL="228600" indent="-228600">
              <a:spcAft>
                <a:spcPts val="2800"/>
              </a:spcAft>
              <a:buClr>
                <a:srgbClr val="000000"/>
              </a:buClr>
            </a:pPr>
            <a:r>
              <a:rPr lang="en-US" sz="1600" kern="0" dirty="0">
                <a:latin typeface="+mn-lt"/>
                <a:cs typeface="Arial"/>
              </a:rPr>
              <a:t>Plan and Closing</a:t>
            </a: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p:txBody>
      </p:sp>
    </p:spTree>
    <p:extLst>
      <p:ext uri="{BB962C8B-B14F-4D97-AF65-F5344CB8AC3E}">
        <p14:creationId xmlns:p14="http://schemas.microsoft.com/office/powerpoint/2010/main" val="27140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2718" y="192290"/>
            <a:ext cx="8518566" cy="645910"/>
          </a:xfrm>
        </p:spPr>
        <p:txBody>
          <a:bodyPr/>
          <a:lstStyle/>
          <a:p>
            <a:r>
              <a:rPr lang="en-US" sz="1800"/>
              <a:t>Do Now</a:t>
            </a:r>
          </a:p>
        </p:txBody>
      </p:sp>
      <p:sp>
        <p:nvSpPr>
          <p:cNvPr id="3" name="TextBox 2">
            <a:extLst>
              <a:ext uri="{FF2B5EF4-FFF2-40B4-BE49-F238E27FC236}">
                <a16:creationId xmlns:a16="http://schemas.microsoft.com/office/drawing/2014/main" id="{1FD626C1-E1A5-4E0A-9C79-7B21DE9E99A1}"/>
              </a:ext>
            </a:extLst>
          </p:cNvPr>
          <p:cNvSpPr txBox="1"/>
          <p:nvPr/>
        </p:nvSpPr>
        <p:spPr>
          <a:xfrm>
            <a:off x="1177924" y="4825820"/>
            <a:ext cx="678815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dirty="0"/>
              <a:t>Recall an important teacher in your own life. How would you describe the relationship? What made it feel like a partnership? </a:t>
            </a:r>
          </a:p>
          <a:p>
            <a:pPr marL="285750" indent="-285750">
              <a:buFont typeface="Arial" panose="020B0604020202020204" pitchFamily="34" charset="0"/>
              <a:buChar char="•"/>
            </a:pPr>
            <a:r>
              <a:rPr lang="en-US" dirty="0"/>
              <a:t>How do you build relationships across difference?</a:t>
            </a:r>
            <a:endParaRPr lang="en-US" dirty="0">
              <a:latin typeface="+mn-lt"/>
            </a:endParaRPr>
          </a:p>
        </p:txBody>
      </p:sp>
      <p:pic>
        <p:nvPicPr>
          <p:cNvPr id="6" name="Picture 5" descr="A group of people sitting at a table with a birthday cake&#10;&#10;Description automatically generated">
            <a:extLst>
              <a:ext uri="{FF2B5EF4-FFF2-40B4-BE49-F238E27FC236}">
                <a16:creationId xmlns:a16="http://schemas.microsoft.com/office/drawing/2014/main" id="{18A76AF2-079F-4CB8-91BB-762A907CAC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02262" y="874509"/>
            <a:ext cx="5539473" cy="3683001"/>
          </a:xfrm>
          <a:prstGeom prst="rect">
            <a:avLst/>
          </a:prstGeom>
        </p:spPr>
      </p:pic>
    </p:spTree>
    <p:extLst>
      <p:ext uri="{BB962C8B-B14F-4D97-AF65-F5344CB8AC3E}">
        <p14:creationId xmlns:p14="http://schemas.microsoft.com/office/powerpoint/2010/main" val="9929466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a:t>Agenda</a:t>
            </a:r>
          </a:p>
        </p:txBody>
      </p:sp>
      <p:sp>
        <p:nvSpPr>
          <p:cNvPr id="4" name="Rectangle 3">
            <a:extLst>
              <a:ext uri="{FF2B5EF4-FFF2-40B4-BE49-F238E27FC236}">
                <a16:creationId xmlns:a16="http://schemas.microsoft.com/office/drawing/2014/main" id="{5CEE6E06-8744-4574-B8F4-E29758D71B09}"/>
              </a:ext>
            </a:extLst>
          </p:cNvPr>
          <p:cNvSpPr/>
          <p:nvPr/>
        </p:nvSpPr>
        <p:spPr>
          <a:xfrm>
            <a:off x="1257300" y="1443841"/>
            <a:ext cx="6629400" cy="3970318"/>
          </a:xfrm>
          <a:prstGeom prst="rect">
            <a:avLst/>
          </a:prstGeom>
        </p:spPr>
        <p:txBody>
          <a:bodyPr wrap="square">
            <a:spAutoFit/>
          </a:bodyPr>
          <a:lstStyle/>
          <a:p>
            <a:pPr marL="228600" indent="-228600">
              <a:spcAft>
                <a:spcPts val="2800"/>
              </a:spcAft>
              <a:buClr>
                <a:srgbClr val="000000"/>
              </a:buClr>
            </a:pPr>
            <a:r>
              <a:rPr lang="en-US" sz="1600" kern="0" dirty="0">
                <a:latin typeface="+mn-lt"/>
                <a:cs typeface="Arial"/>
              </a:rPr>
              <a:t>Opening</a:t>
            </a:r>
          </a:p>
          <a:p>
            <a:pPr marL="228600" lvl="0" indent="-228600">
              <a:spcAft>
                <a:spcPts val="2800"/>
              </a:spcAft>
              <a:buClr>
                <a:srgbClr val="000000"/>
              </a:buClr>
            </a:pPr>
            <a:r>
              <a:rPr lang="en-US" sz="1600" b="1" kern="0" dirty="0">
                <a:solidFill>
                  <a:schemeClr val="accent1"/>
                </a:solidFill>
                <a:latin typeface="Myriad Pro"/>
                <a:cs typeface="Arial"/>
              </a:rPr>
              <a:t>Why Culturally-Responsive Teaching?</a:t>
            </a:r>
          </a:p>
          <a:p>
            <a:pPr marL="228600" indent="-228600">
              <a:spcAft>
                <a:spcPts val="2800"/>
              </a:spcAft>
              <a:buClr>
                <a:srgbClr val="000000"/>
              </a:buClr>
            </a:pPr>
            <a:r>
              <a:rPr lang="en-US" sz="1600" kern="0" dirty="0">
                <a:latin typeface="+mn-lt"/>
                <a:cs typeface="Arial"/>
              </a:rPr>
              <a:t>Beginning with Meaningful Relationships</a:t>
            </a:r>
          </a:p>
          <a:p>
            <a:pPr marL="228600" indent="-228600">
              <a:spcAft>
                <a:spcPts val="2800"/>
              </a:spcAft>
              <a:buClr>
                <a:srgbClr val="000000"/>
              </a:buClr>
            </a:pPr>
            <a:r>
              <a:rPr lang="en-US" sz="1600" kern="0" dirty="0">
                <a:latin typeface="+mn-lt"/>
                <a:cs typeface="Arial"/>
              </a:rPr>
              <a:t>Plan and Closing</a:t>
            </a: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p:txBody>
      </p:sp>
    </p:spTree>
    <p:extLst>
      <p:ext uri="{BB962C8B-B14F-4D97-AF65-F5344CB8AC3E}">
        <p14:creationId xmlns:p14="http://schemas.microsoft.com/office/powerpoint/2010/main" val="140936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2718" y="192290"/>
            <a:ext cx="8518566" cy="645910"/>
          </a:xfrm>
        </p:spPr>
        <p:txBody>
          <a:bodyPr/>
          <a:lstStyle/>
          <a:p>
            <a:r>
              <a:rPr lang="en-US" dirty="0"/>
              <a:t>Start with Responsive</a:t>
            </a:r>
            <a:endParaRPr lang="en-US" sz="1800" dirty="0"/>
          </a:p>
        </p:txBody>
      </p:sp>
      <p:sp>
        <p:nvSpPr>
          <p:cNvPr id="3" name="TextBox 2">
            <a:extLst>
              <a:ext uri="{FF2B5EF4-FFF2-40B4-BE49-F238E27FC236}">
                <a16:creationId xmlns:a16="http://schemas.microsoft.com/office/drawing/2014/main" id="{E24F9D84-9DF2-4E1A-8D20-BFD2A1EDA10A}"/>
              </a:ext>
            </a:extLst>
          </p:cNvPr>
          <p:cNvSpPr txBox="1"/>
          <p:nvPr/>
        </p:nvSpPr>
        <p:spPr>
          <a:xfrm>
            <a:off x="942975" y="4961024"/>
            <a:ext cx="725805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As you listen to the “</a:t>
            </a:r>
            <a:r>
              <a:rPr lang="en-US" dirty="0" err="1"/>
              <a:t>blogcast</a:t>
            </a:r>
            <a:r>
              <a:rPr lang="en-US" dirty="0"/>
              <a:t>”, respond to the following questions:</a:t>
            </a:r>
          </a:p>
          <a:p>
            <a:pPr algn="ctr"/>
            <a:endParaRPr lang="en-US" dirty="0"/>
          </a:p>
          <a:p>
            <a:pPr marL="285750" indent="-285750">
              <a:buFont typeface="Arial" panose="020B0604020202020204" pitchFamily="34" charset="0"/>
              <a:buChar char="•"/>
            </a:pPr>
            <a:r>
              <a:rPr lang="en-US" dirty="0"/>
              <a:t>What is the “true starting point” for culturally-responsive teaching?</a:t>
            </a:r>
          </a:p>
          <a:p>
            <a:pPr marL="285750" indent="-285750">
              <a:buFont typeface="Arial" panose="020B0604020202020204" pitchFamily="34" charset="0"/>
              <a:buChar char="•"/>
            </a:pPr>
            <a:r>
              <a:rPr lang="en-US" dirty="0"/>
              <a:t>What are your major takeaways from this brief </a:t>
            </a:r>
            <a:r>
              <a:rPr lang="en-US" dirty="0" err="1"/>
              <a:t>blogcast</a:t>
            </a:r>
            <a:r>
              <a:rPr lang="en-US" dirty="0"/>
              <a:t>?</a:t>
            </a:r>
          </a:p>
        </p:txBody>
      </p:sp>
      <p:pic>
        <p:nvPicPr>
          <p:cNvPr id="2050" name="Picture 2">
            <a:extLst>
              <a:ext uri="{FF2B5EF4-FFF2-40B4-BE49-F238E27FC236}">
                <a16:creationId xmlns:a16="http://schemas.microsoft.com/office/drawing/2014/main" id="{480D1AD0-F0BF-49CB-93CB-2D011A5C9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96647"/>
            <a:ext cx="2822574" cy="40241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20B5ECF-392E-480B-8A93-3BF5C52C0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309" y="994370"/>
            <a:ext cx="3506991" cy="350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7958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A067-8695-41C7-B55C-4B2FF9EE4B99}"/>
              </a:ext>
            </a:extLst>
          </p:cNvPr>
          <p:cNvSpPr>
            <a:spLocks noGrp="1"/>
          </p:cNvSpPr>
          <p:nvPr>
            <p:ph type="title"/>
          </p:nvPr>
        </p:nvSpPr>
        <p:spPr/>
        <p:txBody>
          <a:bodyPr/>
          <a:lstStyle/>
          <a:p>
            <a:r>
              <a:rPr lang="en-US" dirty="0"/>
              <a:t>What is Culturally-Responsive Teaching?</a:t>
            </a:r>
          </a:p>
        </p:txBody>
      </p:sp>
      <p:sp>
        <p:nvSpPr>
          <p:cNvPr id="3" name="TextBox 2">
            <a:extLst>
              <a:ext uri="{FF2B5EF4-FFF2-40B4-BE49-F238E27FC236}">
                <a16:creationId xmlns:a16="http://schemas.microsoft.com/office/drawing/2014/main" id="{61CDC716-CA1E-4728-948E-DA92713B9515}"/>
              </a:ext>
            </a:extLst>
          </p:cNvPr>
          <p:cNvSpPr txBox="1"/>
          <p:nvPr/>
        </p:nvSpPr>
        <p:spPr>
          <a:xfrm>
            <a:off x="483382" y="4816813"/>
            <a:ext cx="8177235"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“An educator’s ability to recognize students’ </a:t>
            </a:r>
            <a:r>
              <a:rPr lang="en-US" sz="1600" b="1" dirty="0"/>
              <a:t>cultural displays of learning and meaning-making </a:t>
            </a:r>
            <a:r>
              <a:rPr lang="en-US" sz="1600" dirty="0"/>
              <a:t>and </a:t>
            </a:r>
            <a:r>
              <a:rPr lang="en-US" sz="1600" b="1" dirty="0"/>
              <a:t>respond positively and constructively </a:t>
            </a:r>
            <a:r>
              <a:rPr lang="en-US" sz="1600" dirty="0"/>
              <a:t>with teaching moves that use cultural knowledge as a scaffold to connect what the student knows to new concepts and content in order to promote </a:t>
            </a:r>
            <a:r>
              <a:rPr lang="en-US" sz="1600" b="1" dirty="0"/>
              <a:t>effective information processing</a:t>
            </a:r>
            <a:r>
              <a:rPr lang="en-US" sz="1600" dirty="0"/>
              <a:t>. All the while, the educator understands the importance of being in relationship and </a:t>
            </a:r>
            <a:r>
              <a:rPr lang="en-US" sz="1600" b="1" dirty="0"/>
              <a:t>having a social-emotional connection </a:t>
            </a:r>
            <a:r>
              <a:rPr lang="en-US" sz="1600" dirty="0"/>
              <a:t>to the student in order to create </a:t>
            </a:r>
            <a:r>
              <a:rPr lang="en-US" sz="1600" b="1" dirty="0"/>
              <a:t>a safe space for learning</a:t>
            </a:r>
            <a:r>
              <a:rPr lang="en-US" sz="1600" dirty="0"/>
              <a:t>.”</a:t>
            </a:r>
          </a:p>
        </p:txBody>
      </p:sp>
      <p:pic>
        <p:nvPicPr>
          <p:cNvPr id="2050" name="Picture 2" descr="Why We Need a Framework for Culturally Responsive Teaching">
            <a:extLst>
              <a:ext uri="{FF2B5EF4-FFF2-40B4-BE49-F238E27FC236}">
                <a16:creationId xmlns:a16="http://schemas.microsoft.com/office/drawing/2014/main" id="{1BCE9015-3485-4BC5-A6BE-19C6B41A3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799" y="597931"/>
            <a:ext cx="4978400" cy="413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99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6424-1AAD-4B01-B6FC-A4190FE84397}"/>
              </a:ext>
            </a:extLst>
          </p:cNvPr>
          <p:cNvSpPr>
            <a:spLocks noGrp="1"/>
          </p:cNvSpPr>
          <p:nvPr>
            <p:ph type="title"/>
          </p:nvPr>
        </p:nvSpPr>
        <p:spPr/>
        <p:txBody>
          <a:bodyPr/>
          <a:lstStyle/>
          <a:p>
            <a:r>
              <a:rPr lang="en-US" dirty="0"/>
              <a:t>A Framework for Culturally-Responsive Teaching</a:t>
            </a:r>
          </a:p>
        </p:txBody>
      </p:sp>
      <p:pic>
        <p:nvPicPr>
          <p:cNvPr id="3074" name="Picture 2" descr="Ÿ Create an environment that is intellectually&#10;and socially safe for learning&#10;Ÿ Make space for student voice and agency&#10;Ÿ ...">
            <a:extLst>
              <a:ext uri="{FF2B5EF4-FFF2-40B4-BE49-F238E27FC236}">
                <a16:creationId xmlns:a16="http://schemas.microsoft.com/office/drawing/2014/main" id="{6874616B-F374-4FE2-93E6-6E0446565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481" y="647700"/>
            <a:ext cx="4745037" cy="614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894379"/>
      </p:ext>
    </p:extLst>
  </p:cSld>
  <p:clrMapOvr>
    <a:masterClrMapping/>
  </p:clrMapOvr>
</p:sld>
</file>

<file path=ppt/theme/theme1.xml><?xml version="1.0" encoding="utf-8"?>
<a:theme xmlns:a="http://schemas.openxmlformats.org/drawingml/2006/main" name="TNTP Template 2013">
  <a:themeElements>
    <a:clrScheme name="Custom 10">
      <a:dk1>
        <a:srgbClr val="000000"/>
      </a:dk1>
      <a:lt1>
        <a:srgbClr val="FFFFFF"/>
      </a:lt1>
      <a:dk2>
        <a:srgbClr val="133558"/>
      </a:dk2>
      <a:lt2>
        <a:srgbClr val="414042"/>
      </a:lt2>
      <a:accent1>
        <a:srgbClr val="126DB6"/>
      </a:accent1>
      <a:accent2>
        <a:srgbClr val="33A4FF"/>
      </a:accent2>
      <a:accent3>
        <a:srgbClr val="C22C27"/>
      </a:accent3>
      <a:accent4>
        <a:srgbClr val="E96B2E"/>
      </a:accent4>
      <a:accent5>
        <a:srgbClr val="80831A"/>
      </a:accent5>
      <a:accent6>
        <a:srgbClr val="C0C2C4"/>
      </a:accent6>
      <a:hlink>
        <a:srgbClr val="33A4FF"/>
      </a:hlink>
      <a:folHlink>
        <a:srgbClr val="133558"/>
      </a:folHlink>
    </a:clrScheme>
    <a:fontScheme name="Nevada ECE">
      <a:majorFont>
        <a:latin typeface="Gill Sans MT"/>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Shell-2014.potx" id="{FB9691D4-E163-422A-8ED2-A65B7CBF1F56}" vid="{0E48FC8E-DE50-466A-BA12-96C187FBDB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789F2176AF1E44A3A708BCCCE15D88" ma:contentTypeVersion="12" ma:contentTypeDescription="Create a new document." ma:contentTypeScope="" ma:versionID="0af1741c8c8afd498c8a07b6fd914c08">
  <xsd:schema xmlns:xsd="http://www.w3.org/2001/XMLSchema" xmlns:xs="http://www.w3.org/2001/XMLSchema" xmlns:p="http://schemas.microsoft.com/office/2006/metadata/properties" xmlns:ns2="846b9c67-66c0-4789-8386-1bfb3dd0fbeb" xmlns:ns3="7e6763f5-80b3-468b-b5a9-ab52fef2dcb0" targetNamespace="http://schemas.microsoft.com/office/2006/metadata/properties" ma:root="true" ma:fieldsID="65779ce8eaa3824d695de404f9ee3713" ns2:_="" ns3:_="">
    <xsd:import namespace="846b9c67-66c0-4789-8386-1bfb3dd0fbeb"/>
    <xsd:import namespace="7e6763f5-80b3-468b-b5a9-ab52fef2dc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b9c67-66c0-4789-8386-1bfb3dd0fb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6763f5-80b3-468b-b5a9-ab52fef2dc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97C660-E320-4849-AD49-1E84AE6A1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6b9c67-66c0-4789-8386-1bfb3dd0fbeb"/>
    <ds:schemaRef ds:uri="7e6763f5-80b3-468b-b5a9-ab52fef2dc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715AF-DC8D-4CCC-8EA7-08749CE47378}">
  <ds:schemaRefs>
    <ds:schemaRef ds:uri="http://schemas.microsoft.com/sharepoint/v3/contenttype/forms"/>
  </ds:schemaRefs>
</ds:datastoreItem>
</file>

<file path=customXml/itemProps3.xml><?xml version="1.0" encoding="utf-8"?>
<ds:datastoreItem xmlns:ds="http://schemas.openxmlformats.org/officeDocument/2006/customXml" ds:itemID="{FCCE0B47-56D0-4B5D-BBCE-24B5270A8140}">
  <ds:schemaRefs>
    <ds:schemaRef ds:uri="http://schemas.openxmlformats.org/package/2006/metadata/core-properties"/>
    <ds:schemaRef ds:uri="http://purl.org/dc/dcmitype/"/>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7e6763f5-80b3-468b-b5a9-ab52fef2dcb0"/>
    <ds:schemaRef ds:uri="846b9c67-66c0-4789-8386-1bfb3dd0fbeb"/>
  </ds:schemaRefs>
</ds:datastoreItem>
</file>

<file path=docProps/app.xml><?xml version="1.0" encoding="utf-8"?>
<Properties xmlns="http://schemas.openxmlformats.org/officeDocument/2006/extended-properties" xmlns:vt="http://schemas.openxmlformats.org/officeDocument/2006/docPropsVTypes">
  <TotalTime>47385</TotalTime>
  <Words>2261</Words>
  <Application>Microsoft Office PowerPoint</Application>
  <PresentationFormat>On-screen Show (4:3)</PresentationFormat>
  <Paragraphs>195</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Book Antiqua</vt:lpstr>
      <vt:lpstr>Century Gothic</vt:lpstr>
      <vt:lpstr>Gill Sans MT</vt:lpstr>
      <vt:lpstr>Minion Pro</vt:lpstr>
      <vt:lpstr>Myriad Pro</vt:lpstr>
      <vt:lpstr>Segoe UI</vt:lpstr>
      <vt:lpstr>Symbol</vt:lpstr>
      <vt:lpstr>Wingdings</vt:lpstr>
      <vt:lpstr>TNTP Template 2013</vt:lpstr>
      <vt:lpstr>Do Now</vt:lpstr>
      <vt:lpstr> Culturally Responsive Teaching in ECE: Part 2</vt:lpstr>
      <vt:lpstr>Objectives </vt:lpstr>
      <vt:lpstr>Agenda</vt:lpstr>
      <vt:lpstr>Do Now</vt:lpstr>
      <vt:lpstr>Agenda</vt:lpstr>
      <vt:lpstr>Start with Responsive</vt:lpstr>
      <vt:lpstr>What is Culturally-Responsive Teaching?</vt:lpstr>
      <vt:lpstr>A Framework for Culturally-Responsive Teaching</vt:lpstr>
      <vt:lpstr>Agenda</vt:lpstr>
      <vt:lpstr>What does neuroscience tell us about trust and relationships?</vt:lpstr>
      <vt:lpstr>Rapport, Affirmation, and Validation</vt:lpstr>
      <vt:lpstr>Building Trust and Rapport</vt:lpstr>
      <vt:lpstr>Trust Generators</vt:lpstr>
      <vt:lpstr>Operationalizing Trust Generators</vt:lpstr>
      <vt:lpstr>Reflection</vt:lpstr>
      <vt:lpstr>Agenda</vt:lpstr>
      <vt:lpstr>“My Points of Connection”</vt:lpstr>
      <vt:lpstr>“What’s Learned Here, Leaves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to Facilitators:</dc:title>
  <dc:creator>Maggie Koelbl</dc:creator>
  <cp:lastModifiedBy>Maggie Koelbl</cp:lastModifiedBy>
  <cp:revision>224</cp:revision>
  <cp:lastPrinted>2020-09-16T12:39:29Z</cp:lastPrinted>
  <dcterms:created xsi:type="dcterms:W3CDTF">2020-06-09T00:36:18Z</dcterms:created>
  <dcterms:modified xsi:type="dcterms:W3CDTF">2020-10-08T17:13:55Z</dcterms:modified>
</cp:coreProperties>
</file>