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982" r:id="rId2"/>
    <p:sldId id="757" r:id="rId3"/>
    <p:sldId id="758" r:id="rId4"/>
    <p:sldId id="1135" r:id="rId5"/>
    <p:sldId id="1055" r:id="rId6"/>
    <p:sldId id="1101" r:id="rId7"/>
    <p:sldId id="1136" r:id="rId8"/>
    <p:sldId id="1057" r:id="rId9"/>
    <p:sldId id="1110" r:id="rId10"/>
    <p:sldId id="1111" r:id="rId11"/>
    <p:sldId id="1104" r:id="rId12"/>
    <p:sldId id="1150" r:id="rId13"/>
    <p:sldId id="1139" r:id="rId14"/>
    <p:sldId id="1151" r:id="rId15"/>
    <p:sldId id="1152" r:id="rId16"/>
    <p:sldId id="1105" r:id="rId17"/>
    <p:sldId id="1137" r:id="rId18"/>
    <p:sldId id="1138"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5169" autoAdjust="0"/>
  </p:normalViewPr>
  <p:slideViewPr>
    <p:cSldViewPr snapToGrid="0">
      <p:cViewPr varScale="1">
        <p:scale>
          <a:sx n="50" d="100"/>
          <a:sy n="50" d="100"/>
        </p:scale>
        <p:origin x="176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383D54-E9B1-4CFB-A469-7B73AC563043}" type="doc">
      <dgm:prSet loTypeId="urn:microsoft.com/office/officeart/2005/8/layout/process1" loCatId="process" qsTypeId="urn:microsoft.com/office/officeart/2005/8/quickstyle/simple5" qsCatId="simple" csTypeId="urn:microsoft.com/office/officeart/2005/8/colors/colorful1" csCatId="colorful" phldr="1"/>
      <dgm:spPr/>
    </dgm:pt>
    <dgm:pt modelId="{D5F7DC9F-8B3B-4358-9AB3-DC16BDDA5E56}">
      <dgm:prSet phldrT="[Text]"/>
      <dgm:spPr/>
      <dgm:t>
        <a:bodyPr/>
        <a:lstStyle/>
        <a:p>
          <a:r>
            <a:rPr lang="en-US" dirty="0"/>
            <a:t>Begin with an Intention</a:t>
          </a:r>
        </a:p>
      </dgm:t>
    </dgm:pt>
    <dgm:pt modelId="{C0B01BB0-8735-4C30-93FC-4C28BCFDC796}" type="parTrans" cxnId="{E9C16784-D0E5-413D-848E-9E99C6580E24}">
      <dgm:prSet/>
      <dgm:spPr/>
      <dgm:t>
        <a:bodyPr/>
        <a:lstStyle/>
        <a:p>
          <a:endParaRPr lang="en-US"/>
        </a:p>
      </dgm:t>
    </dgm:pt>
    <dgm:pt modelId="{A3397162-E398-463D-84C4-BBE42044E77E}" type="sibTrans" cxnId="{E9C16784-D0E5-413D-848E-9E99C6580E24}">
      <dgm:prSet/>
      <dgm:spPr/>
      <dgm:t>
        <a:bodyPr/>
        <a:lstStyle/>
        <a:p>
          <a:endParaRPr lang="en-US"/>
        </a:p>
      </dgm:t>
    </dgm:pt>
    <dgm:pt modelId="{E594D0E2-F94D-49E0-B914-652258C21057}">
      <dgm:prSet phldrT="[Text]"/>
      <dgm:spPr/>
      <dgm:t>
        <a:bodyPr/>
        <a:lstStyle/>
        <a:p>
          <a:r>
            <a:rPr lang="en-US" dirty="0"/>
            <a:t>Self-Examination: Making the Familiar Strange</a:t>
          </a:r>
        </a:p>
      </dgm:t>
    </dgm:pt>
    <dgm:pt modelId="{E7B42DF4-97E9-4BB6-ADEF-D2884A041A79}" type="parTrans" cxnId="{B6B8AFCF-67A6-4BBF-B383-5F5E0827923E}">
      <dgm:prSet/>
      <dgm:spPr/>
      <dgm:t>
        <a:bodyPr/>
        <a:lstStyle/>
        <a:p>
          <a:endParaRPr lang="en-US"/>
        </a:p>
      </dgm:t>
    </dgm:pt>
    <dgm:pt modelId="{B8C7BC57-FEA8-4287-8D1B-794B3FCF00FB}" type="sibTrans" cxnId="{B6B8AFCF-67A6-4BBF-B383-5F5E0827923E}">
      <dgm:prSet/>
      <dgm:spPr/>
      <dgm:t>
        <a:bodyPr/>
        <a:lstStyle/>
        <a:p>
          <a:endParaRPr lang="en-US"/>
        </a:p>
      </dgm:t>
    </dgm:pt>
    <dgm:pt modelId="{BF9BB7D2-B7AA-4CAA-BC84-8B0DF4A594C2}">
      <dgm:prSet phldrT="[Text]"/>
      <dgm:spPr/>
      <dgm:t>
        <a:bodyPr/>
        <a:lstStyle/>
        <a:p>
          <a:r>
            <a:rPr lang="en-US" dirty="0"/>
            <a:t>Practicing Emotional Self-Management</a:t>
          </a:r>
        </a:p>
      </dgm:t>
    </dgm:pt>
    <dgm:pt modelId="{A6F8FF27-CD16-4FB6-A414-41037EDE6762}" type="parTrans" cxnId="{9AB325B5-E7AE-44D9-8B8B-CAD69B629636}">
      <dgm:prSet/>
      <dgm:spPr/>
      <dgm:t>
        <a:bodyPr/>
        <a:lstStyle/>
        <a:p>
          <a:endParaRPr lang="en-US"/>
        </a:p>
      </dgm:t>
    </dgm:pt>
    <dgm:pt modelId="{BBC9D354-AE5A-41C8-98AE-460DA5117457}" type="sibTrans" cxnId="{9AB325B5-E7AE-44D9-8B8B-CAD69B629636}">
      <dgm:prSet/>
      <dgm:spPr/>
      <dgm:t>
        <a:bodyPr/>
        <a:lstStyle/>
        <a:p>
          <a:endParaRPr lang="en-US"/>
        </a:p>
      </dgm:t>
    </dgm:pt>
    <dgm:pt modelId="{9DDE02AB-E3E8-4C68-81C2-828408AF0AFC}" type="pres">
      <dgm:prSet presAssocID="{F8383D54-E9B1-4CFB-A469-7B73AC563043}" presName="Name0" presStyleCnt="0">
        <dgm:presLayoutVars>
          <dgm:dir/>
          <dgm:resizeHandles val="exact"/>
        </dgm:presLayoutVars>
      </dgm:prSet>
      <dgm:spPr/>
    </dgm:pt>
    <dgm:pt modelId="{F3A67A06-2600-4A86-922E-AE23EF190FB0}" type="pres">
      <dgm:prSet presAssocID="{D5F7DC9F-8B3B-4358-9AB3-DC16BDDA5E56}" presName="node" presStyleLbl="node1" presStyleIdx="0" presStyleCnt="3">
        <dgm:presLayoutVars>
          <dgm:bulletEnabled val="1"/>
        </dgm:presLayoutVars>
      </dgm:prSet>
      <dgm:spPr/>
    </dgm:pt>
    <dgm:pt modelId="{11F31472-EBF0-4172-87A2-A6DB43457C69}" type="pres">
      <dgm:prSet presAssocID="{A3397162-E398-463D-84C4-BBE42044E77E}" presName="sibTrans" presStyleLbl="sibTrans2D1" presStyleIdx="0" presStyleCnt="2"/>
      <dgm:spPr/>
    </dgm:pt>
    <dgm:pt modelId="{DD7381B7-D971-4EC8-9E10-D45AE72F7AA1}" type="pres">
      <dgm:prSet presAssocID="{A3397162-E398-463D-84C4-BBE42044E77E}" presName="connectorText" presStyleLbl="sibTrans2D1" presStyleIdx="0" presStyleCnt="2"/>
      <dgm:spPr/>
    </dgm:pt>
    <dgm:pt modelId="{14C2C193-4DA5-4C71-8DD4-33CDCBDC5E63}" type="pres">
      <dgm:prSet presAssocID="{E594D0E2-F94D-49E0-B914-652258C21057}" presName="node" presStyleLbl="node1" presStyleIdx="1" presStyleCnt="3">
        <dgm:presLayoutVars>
          <dgm:bulletEnabled val="1"/>
        </dgm:presLayoutVars>
      </dgm:prSet>
      <dgm:spPr/>
    </dgm:pt>
    <dgm:pt modelId="{FD24E99F-0D7E-4DA5-A961-5DA3CA33D1D6}" type="pres">
      <dgm:prSet presAssocID="{B8C7BC57-FEA8-4287-8D1B-794B3FCF00FB}" presName="sibTrans" presStyleLbl="sibTrans2D1" presStyleIdx="1" presStyleCnt="2"/>
      <dgm:spPr/>
    </dgm:pt>
    <dgm:pt modelId="{3E8CE943-8748-47F1-8719-26F9A1AD4744}" type="pres">
      <dgm:prSet presAssocID="{B8C7BC57-FEA8-4287-8D1B-794B3FCF00FB}" presName="connectorText" presStyleLbl="sibTrans2D1" presStyleIdx="1" presStyleCnt="2"/>
      <dgm:spPr/>
    </dgm:pt>
    <dgm:pt modelId="{A8016017-90C1-4556-9CCC-1C25622ECF3E}" type="pres">
      <dgm:prSet presAssocID="{BF9BB7D2-B7AA-4CAA-BC84-8B0DF4A594C2}" presName="node" presStyleLbl="node1" presStyleIdx="2" presStyleCnt="3">
        <dgm:presLayoutVars>
          <dgm:bulletEnabled val="1"/>
        </dgm:presLayoutVars>
      </dgm:prSet>
      <dgm:spPr/>
    </dgm:pt>
  </dgm:ptLst>
  <dgm:cxnLst>
    <dgm:cxn modelId="{3CC70C04-0628-4476-883A-291393CA2B19}" type="presOf" srcId="{E594D0E2-F94D-49E0-B914-652258C21057}" destId="{14C2C193-4DA5-4C71-8DD4-33CDCBDC5E63}" srcOrd="0" destOrd="0" presId="urn:microsoft.com/office/officeart/2005/8/layout/process1"/>
    <dgm:cxn modelId="{5DCF4B27-C18A-4EB9-B9FE-F7C959CF7EED}" type="presOf" srcId="{A3397162-E398-463D-84C4-BBE42044E77E}" destId="{11F31472-EBF0-4172-87A2-A6DB43457C69}" srcOrd="0" destOrd="0" presId="urn:microsoft.com/office/officeart/2005/8/layout/process1"/>
    <dgm:cxn modelId="{B0712C28-2D3C-49CD-95E2-EEEC63CDE2F6}" type="presOf" srcId="{B8C7BC57-FEA8-4287-8D1B-794B3FCF00FB}" destId="{3E8CE943-8748-47F1-8719-26F9A1AD4744}" srcOrd="1" destOrd="0" presId="urn:microsoft.com/office/officeart/2005/8/layout/process1"/>
    <dgm:cxn modelId="{AE8A5041-9F6D-4BF4-92CA-76873A1D09D0}" type="presOf" srcId="{F8383D54-E9B1-4CFB-A469-7B73AC563043}" destId="{9DDE02AB-E3E8-4C68-81C2-828408AF0AFC}" srcOrd="0" destOrd="0" presId="urn:microsoft.com/office/officeart/2005/8/layout/process1"/>
    <dgm:cxn modelId="{67AC4B64-98FF-495F-9C82-0C58ED946104}" type="presOf" srcId="{B8C7BC57-FEA8-4287-8D1B-794B3FCF00FB}" destId="{FD24E99F-0D7E-4DA5-A961-5DA3CA33D1D6}" srcOrd="0" destOrd="0" presId="urn:microsoft.com/office/officeart/2005/8/layout/process1"/>
    <dgm:cxn modelId="{BFBF3075-87A4-4B87-B180-5ADD017A3E71}" type="presOf" srcId="{BF9BB7D2-B7AA-4CAA-BC84-8B0DF4A594C2}" destId="{A8016017-90C1-4556-9CCC-1C25622ECF3E}" srcOrd="0" destOrd="0" presId="urn:microsoft.com/office/officeart/2005/8/layout/process1"/>
    <dgm:cxn modelId="{E9C16784-D0E5-413D-848E-9E99C6580E24}" srcId="{F8383D54-E9B1-4CFB-A469-7B73AC563043}" destId="{D5F7DC9F-8B3B-4358-9AB3-DC16BDDA5E56}" srcOrd="0" destOrd="0" parTransId="{C0B01BB0-8735-4C30-93FC-4C28BCFDC796}" sibTransId="{A3397162-E398-463D-84C4-BBE42044E77E}"/>
    <dgm:cxn modelId="{758B8EB2-72E4-430D-89B9-4B154325A90C}" type="presOf" srcId="{A3397162-E398-463D-84C4-BBE42044E77E}" destId="{DD7381B7-D971-4EC8-9E10-D45AE72F7AA1}" srcOrd="1" destOrd="0" presId="urn:microsoft.com/office/officeart/2005/8/layout/process1"/>
    <dgm:cxn modelId="{9AB325B5-E7AE-44D9-8B8B-CAD69B629636}" srcId="{F8383D54-E9B1-4CFB-A469-7B73AC563043}" destId="{BF9BB7D2-B7AA-4CAA-BC84-8B0DF4A594C2}" srcOrd="2" destOrd="0" parTransId="{A6F8FF27-CD16-4FB6-A414-41037EDE6762}" sibTransId="{BBC9D354-AE5A-41C8-98AE-460DA5117457}"/>
    <dgm:cxn modelId="{B93F2ACF-F1DD-43A3-84A1-32D7C32E7825}" type="presOf" srcId="{D5F7DC9F-8B3B-4358-9AB3-DC16BDDA5E56}" destId="{F3A67A06-2600-4A86-922E-AE23EF190FB0}" srcOrd="0" destOrd="0" presId="urn:microsoft.com/office/officeart/2005/8/layout/process1"/>
    <dgm:cxn modelId="{B6B8AFCF-67A6-4BBF-B383-5F5E0827923E}" srcId="{F8383D54-E9B1-4CFB-A469-7B73AC563043}" destId="{E594D0E2-F94D-49E0-B914-652258C21057}" srcOrd="1" destOrd="0" parTransId="{E7B42DF4-97E9-4BB6-ADEF-D2884A041A79}" sibTransId="{B8C7BC57-FEA8-4287-8D1B-794B3FCF00FB}"/>
    <dgm:cxn modelId="{A06EA11D-6285-4439-8F85-0A0E2BA6BC4E}" type="presParOf" srcId="{9DDE02AB-E3E8-4C68-81C2-828408AF0AFC}" destId="{F3A67A06-2600-4A86-922E-AE23EF190FB0}" srcOrd="0" destOrd="0" presId="urn:microsoft.com/office/officeart/2005/8/layout/process1"/>
    <dgm:cxn modelId="{8C466391-3CF4-4328-B709-EE2D22BCE489}" type="presParOf" srcId="{9DDE02AB-E3E8-4C68-81C2-828408AF0AFC}" destId="{11F31472-EBF0-4172-87A2-A6DB43457C69}" srcOrd="1" destOrd="0" presId="urn:microsoft.com/office/officeart/2005/8/layout/process1"/>
    <dgm:cxn modelId="{03E2DC92-4885-43C9-9697-AB2AA429E0FF}" type="presParOf" srcId="{11F31472-EBF0-4172-87A2-A6DB43457C69}" destId="{DD7381B7-D971-4EC8-9E10-D45AE72F7AA1}" srcOrd="0" destOrd="0" presId="urn:microsoft.com/office/officeart/2005/8/layout/process1"/>
    <dgm:cxn modelId="{F84154CF-D72F-442D-BA7C-90EBF05F53EB}" type="presParOf" srcId="{9DDE02AB-E3E8-4C68-81C2-828408AF0AFC}" destId="{14C2C193-4DA5-4C71-8DD4-33CDCBDC5E63}" srcOrd="2" destOrd="0" presId="urn:microsoft.com/office/officeart/2005/8/layout/process1"/>
    <dgm:cxn modelId="{090C56D6-6237-4061-AD84-34203283C168}" type="presParOf" srcId="{9DDE02AB-E3E8-4C68-81C2-828408AF0AFC}" destId="{FD24E99F-0D7E-4DA5-A961-5DA3CA33D1D6}" srcOrd="3" destOrd="0" presId="urn:microsoft.com/office/officeart/2005/8/layout/process1"/>
    <dgm:cxn modelId="{CF598F61-AC7A-4E78-BFC1-A08B2AE1F8F0}" type="presParOf" srcId="{FD24E99F-0D7E-4DA5-A961-5DA3CA33D1D6}" destId="{3E8CE943-8748-47F1-8719-26F9A1AD4744}" srcOrd="0" destOrd="0" presId="urn:microsoft.com/office/officeart/2005/8/layout/process1"/>
    <dgm:cxn modelId="{73D4BCAF-FDF3-49C1-903E-1AF4E5D7E3E8}" type="presParOf" srcId="{9DDE02AB-E3E8-4C68-81C2-828408AF0AFC}" destId="{A8016017-90C1-4556-9CCC-1C25622ECF3E}"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0313E6-BCB3-47F8-94EB-610108E8FE32}" type="doc">
      <dgm:prSet loTypeId="urn:microsoft.com/office/officeart/2005/8/layout/default" loCatId="list" qsTypeId="urn:microsoft.com/office/officeart/2005/8/quickstyle/simple1" qsCatId="simple" csTypeId="urn:microsoft.com/office/officeart/2005/8/colors/accent2_3" csCatId="accent2" phldr="1"/>
      <dgm:spPr/>
      <dgm:t>
        <a:bodyPr/>
        <a:lstStyle/>
        <a:p>
          <a:endParaRPr lang="en-US"/>
        </a:p>
      </dgm:t>
    </dgm:pt>
    <dgm:pt modelId="{5A5DE5AC-62EF-464B-BA16-B7AFDDB7E6B4}">
      <dgm:prSet phldrT="[Text]"/>
      <dgm:spPr/>
      <dgm:t>
        <a:bodyPr/>
        <a:lstStyle/>
        <a:p>
          <a:r>
            <a:rPr lang="en-US" dirty="0"/>
            <a:t>Identify what sets you off</a:t>
          </a:r>
        </a:p>
      </dgm:t>
    </dgm:pt>
    <dgm:pt modelId="{EAC1AF10-A4E8-4BBC-A6B3-5F8FFB6ACB42}" type="parTrans" cxnId="{1A5CBA73-0368-4FFE-99EF-74A71EB9F4BB}">
      <dgm:prSet/>
      <dgm:spPr/>
      <dgm:t>
        <a:bodyPr/>
        <a:lstStyle/>
        <a:p>
          <a:endParaRPr lang="en-US"/>
        </a:p>
      </dgm:t>
    </dgm:pt>
    <dgm:pt modelId="{970350E1-3203-420D-AE7E-5161E7622EF9}" type="sibTrans" cxnId="{1A5CBA73-0368-4FFE-99EF-74A71EB9F4BB}">
      <dgm:prSet/>
      <dgm:spPr/>
      <dgm:t>
        <a:bodyPr/>
        <a:lstStyle/>
        <a:p>
          <a:endParaRPr lang="en-US"/>
        </a:p>
      </dgm:t>
    </dgm:pt>
    <dgm:pt modelId="{A61F431D-1C70-4C88-A584-881C749FC3E8}">
      <dgm:prSet phldrT="[Text]"/>
      <dgm:spPr/>
      <dgm:t>
        <a:bodyPr/>
        <a:lstStyle/>
        <a:p>
          <a:r>
            <a:rPr lang="en-US" dirty="0"/>
            <a:t>Label your feelings when they come up</a:t>
          </a:r>
        </a:p>
      </dgm:t>
    </dgm:pt>
    <dgm:pt modelId="{C94E45F2-73DA-4641-B076-41AD90E7ABD7}" type="parTrans" cxnId="{E2CDE946-3318-4E7C-979A-4A88B45E63DF}">
      <dgm:prSet/>
      <dgm:spPr/>
      <dgm:t>
        <a:bodyPr/>
        <a:lstStyle/>
        <a:p>
          <a:endParaRPr lang="en-US"/>
        </a:p>
      </dgm:t>
    </dgm:pt>
    <dgm:pt modelId="{21E9ED66-CCC1-4880-8EF1-0F927285A2C2}" type="sibTrans" cxnId="{E2CDE946-3318-4E7C-979A-4A88B45E63DF}">
      <dgm:prSet/>
      <dgm:spPr/>
      <dgm:t>
        <a:bodyPr/>
        <a:lstStyle/>
        <a:p>
          <a:endParaRPr lang="en-US"/>
        </a:p>
      </dgm:t>
    </dgm:pt>
    <dgm:pt modelId="{4527300B-977E-421B-A76C-650AB4322CE4}">
      <dgm:prSet phldrT="[Text]"/>
      <dgm:spPr/>
      <dgm:t>
        <a:bodyPr/>
        <a:lstStyle/>
        <a:p>
          <a:r>
            <a:rPr lang="en-US" dirty="0"/>
            <a:t>Create an “early warning system”</a:t>
          </a:r>
        </a:p>
      </dgm:t>
    </dgm:pt>
    <dgm:pt modelId="{DBF7D20E-CE9A-4C62-80A1-E12F01F19D5B}" type="parTrans" cxnId="{CC9E6D1C-2A26-4C6D-AE09-2C4EA3DF4C1A}">
      <dgm:prSet/>
      <dgm:spPr/>
      <dgm:t>
        <a:bodyPr/>
        <a:lstStyle/>
        <a:p>
          <a:endParaRPr lang="en-US"/>
        </a:p>
      </dgm:t>
    </dgm:pt>
    <dgm:pt modelId="{523EB06F-8321-472D-B41D-D5096331DB40}" type="sibTrans" cxnId="{CC9E6D1C-2A26-4C6D-AE09-2C4EA3DF4C1A}">
      <dgm:prSet/>
      <dgm:spPr/>
      <dgm:t>
        <a:bodyPr/>
        <a:lstStyle/>
        <a:p>
          <a:endParaRPr lang="en-US"/>
        </a:p>
      </dgm:t>
    </dgm:pt>
    <dgm:pt modelId="{909D42E7-1714-4CA3-A924-3C057C81AB76}" type="pres">
      <dgm:prSet presAssocID="{F10313E6-BCB3-47F8-94EB-610108E8FE32}" presName="diagram" presStyleCnt="0">
        <dgm:presLayoutVars>
          <dgm:dir/>
          <dgm:resizeHandles val="exact"/>
        </dgm:presLayoutVars>
      </dgm:prSet>
      <dgm:spPr/>
    </dgm:pt>
    <dgm:pt modelId="{06452412-9B83-45D8-A81D-ACD71698AD2C}" type="pres">
      <dgm:prSet presAssocID="{5A5DE5AC-62EF-464B-BA16-B7AFDDB7E6B4}" presName="node" presStyleLbl="node1" presStyleIdx="0" presStyleCnt="3">
        <dgm:presLayoutVars>
          <dgm:bulletEnabled val="1"/>
        </dgm:presLayoutVars>
      </dgm:prSet>
      <dgm:spPr/>
    </dgm:pt>
    <dgm:pt modelId="{81A6CC37-8F5E-4107-B25B-EEE8638D6CE5}" type="pres">
      <dgm:prSet presAssocID="{970350E1-3203-420D-AE7E-5161E7622EF9}" presName="sibTrans" presStyleCnt="0"/>
      <dgm:spPr/>
    </dgm:pt>
    <dgm:pt modelId="{6EC73C08-4D7F-4B41-B584-D7EE7C727115}" type="pres">
      <dgm:prSet presAssocID="{A61F431D-1C70-4C88-A584-881C749FC3E8}" presName="node" presStyleLbl="node1" presStyleIdx="1" presStyleCnt="3">
        <dgm:presLayoutVars>
          <dgm:bulletEnabled val="1"/>
        </dgm:presLayoutVars>
      </dgm:prSet>
      <dgm:spPr/>
    </dgm:pt>
    <dgm:pt modelId="{D099A424-0628-40A2-91AD-E2375FBA8652}" type="pres">
      <dgm:prSet presAssocID="{21E9ED66-CCC1-4880-8EF1-0F927285A2C2}" presName="sibTrans" presStyleCnt="0"/>
      <dgm:spPr/>
    </dgm:pt>
    <dgm:pt modelId="{1CF67C82-4D88-4D5D-97D2-7B7C14A2A2AF}" type="pres">
      <dgm:prSet presAssocID="{4527300B-977E-421B-A76C-650AB4322CE4}" presName="node" presStyleLbl="node1" presStyleIdx="2" presStyleCnt="3">
        <dgm:presLayoutVars>
          <dgm:bulletEnabled val="1"/>
        </dgm:presLayoutVars>
      </dgm:prSet>
      <dgm:spPr/>
    </dgm:pt>
  </dgm:ptLst>
  <dgm:cxnLst>
    <dgm:cxn modelId="{6C776B07-5D1F-41FB-AE7E-3FABD0B9038D}" type="presOf" srcId="{F10313E6-BCB3-47F8-94EB-610108E8FE32}" destId="{909D42E7-1714-4CA3-A924-3C057C81AB76}" srcOrd="0" destOrd="0" presId="urn:microsoft.com/office/officeart/2005/8/layout/default"/>
    <dgm:cxn modelId="{CC9E6D1C-2A26-4C6D-AE09-2C4EA3DF4C1A}" srcId="{F10313E6-BCB3-47F8-94EB-610108E8FE32}" destId="{4527300B-977E-421B-A76C-650AB4322CE4}" srcOrd="2" destOrd="0" parTransId="{DBF7D20E-CE9A-4C62-80A1-E12F01F19D5B}" sibTransId="{523EB06F-8321-472D-B41D-D5096331DB40}"/>
    <dgm:cxn modelId="{E2CDE946-3318-4E7C-979A-4A88B45E63DF}" srcId="{F10313E6-BCB3-47F8-94EB-610108E8FE32}" destId="{A61F431D-1C70-4C88-A584-881C749FC3E8}" srcOrd="1" destOrd="0" parTransId="{C94E45F2-73DA-4641-B076-41AD90E7ABD7}" sibTransId="{21E9ED66-CCC1-4880-8EF1-0F927285A2C2}"/>
    <dgm:cxn modelId="{1A5CBA73-0368-4FFE-99EF-74A71EB9F4BB}" srcId="{F10313E6-BCB3-47F8-94EB-610108E8FE32}" destId="{5A5DE5AC-62EF-464B-BA16-B7AFDDB7E6B4}" srcOrd="0" destOrd="0" parTransId="{EAC1AF10-A4E8-4BBC-A6B3-5F8FFB6ACB42}" sibTransId="{970350E1-3203-420D-AE7E-5161E7622EF9}"/>
    <dgm:cxn modelId="{C83CFAA0-AD97-4F68-B545-C18D9D04B689}" type="presOf" srcId="{A61F431D-1C70-4C88-A584-881C749FC3E8}" destId="{6EC73C08-4D7F-4B41-B584-D7EE7C727115}" srcOrd="0" destOrd="0" presId="urn:microsoft.com/office/officeart/2005/8/layout/default"/>
    <dgm:cxn modelId="{F4FF08E2-00C4-46E6-9D00-8572D539503A}" type="presOf" srcId="{5A5DE5AC-62EF-464B-BA16-B7AFDDB7E6B4}" destId="{06452412-9B83-45D8-A81D-ACD71698AD2C}" srcOrd="0" destOrd="0" presId="urn:microsoft.com/office/officeart/2005/8/layout/default"/>
    <dgm:cxn modelId="{E46CDBE8-6282-4964-BC73-04F58405A1F6}" type="presOf" srcId="{4527300B-977E-421B-A76C-650AB4322CE4}" destId="{1CF67C82-4D88-4D5D-97D2-7B7C14A2A2AF}" srcOrd="0" destOrd="0" presId="urn:microsoft.com/office/officeart/2005/8/layout/default"/>
    <dgm:cxn modelId="{0C128484-1E1B-4F83-AEE0-8C6F68E75F53}" type="presParOf" srcId="{909D42E7-1714-4CA3-A924-3C057C81AB76}" destId="{06452412-9B83-45D8-A81D-ACD71698AD2C}" srcOrd="0" destOrd="0" presId="urn:microsoft.com/office/officeart/2005/8/layout/default"/>
    <dgm:cxn modelId="{607E2BDA-1680-4B39-AECC-61F160F6090D}" type="presParOf" srcId="{909D42E7-1714-4CA3-A924-3C057C81AB76}" destId="{81A6CC37-8F5E-4107-B25B-EEE8638D6CE5}" srcOrd="1" destOrd="0" presId="urn:microsoft.com/office/officeart/2005/8/layout/default"/>
    <dgm:cxn modelId="{EF64D857-5AA3-414E-A11A-B105ADBF1F7D}" type="presParOf" srcId="{909D42E7-1714-4CA3-A924-3C057C81AB76}" destId="{6EC73C08-4D7F-4B41-B584-D7EE7C727115}" srcOrd="2" destOrd="0" presId="urn:microsoft.com/office/officeart/2005/8/layout/default"/>
    <dgm:cxn modelId="{439FDDEC-FCD9-461A-9DD5-02FD17AE3391}" type="presParOf" srcId="{909D42E7-1714-4CA3-A924-3C057C81AB76}" destId="{D099A424-0628-40A2-91AD-E2375FBA8652}" srcOrd="3" destOrd="0" presId="urn:microsoft.com/office/officeart/2005/8/layout/default"/>
    <dgm:cxn modelId="{05E1249E-0417-42E7-BFCF-49D1CA7B7BFF}" type="presParOf" srcId="{909D42E7-1714-4CA3-A924-3C057C81AB76}" destId="{1CF67C82-4D88-4D5D-97D2-7B7C14A2A2AF}"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A67A06-2600-4A86-922E-AE23EF190FB0}">
      <dsp:nvSpPr>
        <dsp:cNvPr id="0" name=""/>
        <dsp:cNvSpPr/>
      </dsp:nvSpPr>
      <dsp:spPr>
        <a:xfrm>
          <a:off x="6898" y="1997662"/>
          <a:ext cx="2061790" cy="1237074"/>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Begin with an Intention</a:t>
          </a:r>
        </a:p>
      </dsp:txBody>
      <dsp:txXfrm>
        <a:off x="43131" y="2033895"/>
        <a:ext cx="1989324" cy="1164608"/>
      </dsp:txXfrm>
    </dsp:sp>
    <dsp:sp modelId="{11F31472-EBF0-4172-87A2-A6DB43457C69}">
      <dsp:nvSpPr>
        <dsp:cNvPr id="0" name=""/>
        <dsp:cNvSpPr/>
      </dsp:nvSpPr>
      <dsp:spPr>
        <a:xfrm>
          <a:off x="2274867" y="2360537"/>
          <a:ext cx="437099" cy="511324"/>
        </a:xfrm>
        <a:prstGeom prs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2274867" y="2462802"/>
        <a:ext cx="305969" cy="306794"/>
      </dsp:txXfrm>
    </dsp:sp>
    <dsp:sp modelId="{14C2C193-4DA5-4C71-8DD4-33CDCBDC5E63}">
      <dsp:nvSpPr>
        <dsp:cNvPr id="0" name=""/>
        <dsp:cNvSpPr/>
      </dsp:nvSpPr>
      <dsp:spPr>
        <a:xfrm>
          <a:off x="2893404" y="1997662"/>
          <a:ext cx="2061790" cy="1237074"/>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Self-Examination: Making the Familiar Strange</a:t>
          </a:r>
        </a:p>
      </dsp:txBody>
      <dsp:txXfrm>
        <a:off x="2929637" y="2033895"/>
        <a:ext cx="1989324" cy="1164608"/>
      </dsp:txXfrm>
    </dsp:sp>
    <dsp:sp modelId="{FD24E99F-0D7E-4DA5-A961-5DA3CA33D1D6}">
      <dsp:nvSpPr>
        <dsp:cNvPr id="0" name=""/>
        <dsp:cNvSpPr/>
      </dsp:nvSpPr>
      <dsp:spPr>
        <a:xfrm>
          <a:off x="5161374" y="2360537"/>
          <a:ext cx="437099" cy="511324"/>
        </a:xfrm>
        <a:prstGeom prst="righ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5161374" y="2462802"/>
        <a:ext cx="305969" cy="306794"/>
      </dsp:txXfrm>
    </dsp:sp>
    <dsp:sp modelId="{A8016017-90C1-4556-9CCC-1C25622ECF3E}">
      <dsp:nvSpPr>
        <dsp:cNvPr id="0" name=""/>
        <dsp:cNvSpPr/>
      </dsp:nvSpPr>
      <dsp:spPr>
        <a:xfrm>
          <a:off x="5779911" y="1997662"/>
          <a:ext cx="2061790" cy="1237074"/>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Practicing Emotional Self-Management</a:t>
          </a:r>
        </a:p>
      </dsp:txBody>
      <dsp:txXfrm>
        <a:off x="5816144" y="2033895"/>
        <a:ext cx="1989324" cy="11646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452412-9B83-45D8-A81D-ACD71698AD2C}">
      <dsp:nvSpPr>
        <dsp:cNvPr id="0" name=""/>
        <dsp:cNvSpPr/>
      </dsp:nvSpPr>
      <dsp:spPr>
        <a:xfrm>
          <a:off x="744" y="145603"/>
          <a:ext cx="2902148" cy="1741289"/>
        </a:xfrm>
        <a:prstGeom prst="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Identify what sets you off</a:t>
          </a:r>
        </a:p>
      </dsp:txBody>
      <dsp:txXfrm>
        <a:off x="744" y="145603"/>
        <a:ext cx="2902148" cy="1741289"/>
      </dsp:txXfrm>
    </dsp:sp>
    <dsp:sp modelId="{6EC73C08-4D7F-4B41-B584-D7EE7C727115}">
      <dsp:nvSpPr>
        <dsp:cNvPr id="0" name=""/>
        <dsp:cNvSpPr/>
      </dsp:nvSpPr>
      <dsp:spPr>
        <a:xfrm>
          <a:off x="3193107" y="145603"/>
          <a:ext cx="2902148" cy="1741289"/>
        </a:xfrm>
        <a:prstGeom prst="rect">
          <a:avLst/>
        </a:prstGeom>
        <a:solidFill>
          <a:schemeClr val="accent2">
            <a:shade val="80000"/>
            <a:hueOff val="226507"/>
            <a:satOff val="10222"/>
            <a:lumOff val="130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Label your feelings when they come up</a:t>
          </a:r>
        </a:p>
      </dsp:txBody>
      <dsp:txXfrm>
        <a:off x="3193107" y="145603"/>
        <a:ext cx="2902148" cy="1741289"/>
      </dsp:txXfrm>
    </dsp:sp>
    <dsp:sp modelId="{1CF67C82-4D88-4D5D-97D2-7B7C14A2A2AF}">
      <dsp:nvSpPr>
        <dsp:cNvPr id="0" name=""/>
        <dsp:cNvSpPr/>
      </dsp:nvSpPr>
      <dsp:spPr>
        <a:xfrm>
          <a:off x="1596925" y="2177107"/>
          <a:ext cx="2902148" cy="1741289"/>
        </a:xfrm>
        <a:prstGeom prst="rect">
          <a:avLst/>
        </a:prstGeom>
        <a:solidFill>
          <a:schemeClr val="accent2">
            <a:shade val="80000"/>
            <a:hueOff val="453013"/>
            <a:satOff val="20444"/>
            <a:lumOff val="260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Create an “early warning system”</a:t>
          </a:r>
        </a:p>
      </dsp:txBody>
      <dsp:txXfrm>
        <a:off x="1596925" y="2177107"/>
        <a:ext cx="2902148" cy="174128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B03250-06BD-4AEB-9DDF-17BCF3843BA3}" type="datetimeFigureOut">
              <a:rPr lang="en-US" smtClean="0"/>
              <a:t>11/3/2020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7EFFA-517C-429F-BF8B-03AC3BDA6F3C}" type="slidenum">
              <a:rPr lang="en-US" smtClean="0"/>
              <a:t>‹#›</a:t>
            </a:fld>
            <a:endParaRPr lang="en-US"/>
          </a:p>
        </p:txBody>
      </p:sp>
    </p:spTree>
    <p:extLst>
      <p:ext uri="{BB962C8B-B14F-4D97-AF65-F5344CB8AC3E}">
        <p14:creationId xmlns:p14="http://schemas.microsoft.com/office/powerpoint/2010/main" val="2666726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wordfocus.com/word-act-blindmen.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kirwaninstitute.osu.edu/research/structural-racialization-a-systems-approach-to-understanding-the-causes-and-consequences-of-racial-inequity/"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harpbrains.com/resources/1-brain-fitness-fundamentals/neuroplasticity-the-potential-for-lifelong-brain-development/" TargetMode="External"/><Relationship Id="rId4" Type="http://schemas.openxmlformats.org/officeDocument/2006/relationships/hyperlink" Target="http://www.reducingstereotypethreat.org/definition.html"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dirty="0"/>
              <a:t>3 mins.</a:t>
            </a:r>
          </a:p>
          <a:p>
            <a:endParaRPr lang="en-US" dirty="0"/>
          </a:p>
          <a:p>
            <a:r>
              <a:rPr lang="en-US" dirty="0"/>
              <a:t>Direct participants to complete their Do Now independently. Jot down ideas in their notes for now.</a:t>
            </a:r>
          </a:p>
          <a:p>
            <a:endParaRPr lang="en-US" dirty="0"/>
          </a:p>
          <a:p>
            <a:r>
              <a:rPr lang="en-US" dirty="0"/>
              <a:t>Share that this is just a private reflection—we will not be sharing these experiences out.</a:t>
            </a:r>
          </a:p>
        </p:txBody>
      </p:sp>
    </p:spTree>
    <p:extLst>
      <p:ext uri="{BB962C8B-B14F-4D97-AF65-F5344CB8AC3E}">
        <p14:creationId xmlns:p14="http://schemas.microsoft.com/office/powerpoint/2010/main" val="4265441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2 mins.</a:t>
            </a:r>
          </a:p>
          <a:p>
            <a:endParaRPr lang="en-US" dirty="0"/>
          </a:p>
          <a:p>
            <a:r>
              <a:rPr lang="en-US" dirty="0"/>
              <a:t>The next stage is to examine our own cultural identities. Culture is like the air we breathe—it permeates all we do. And the hardest culture to examine is our own, because it shapes our actions in ways that seem invisible and “normal”. What feels normal to each of us is molded by deeply ingrained social habits and ways of valuing and evaluating what we’re barely aware of.</a:t>
            </a:r>
          </a:p>
          <a:p>
            <a:endParaRPr lang="en-US" dirty="0"/>
          </a:p>
          <a:p>
            <a:r>
              <a:rPr lang="en-US" dirty="0"/>
              <a:t>Learning about our own culture is far more challenging than learning about the culture of others. A critical first step is to understand how our own cultural values shape our expectations in our classrooms and centers—from how we expect children to engage socially, to turn-taking during conversations or activities, or even treating materials. Culturally responsive teaching asks us to take the emotional risk to examine the deeply held beliefs that influence how we respond to children—and that inward reflection means being willing to listen and change in order to respond positively and constructively to culturally diverse children.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833439-D7E6-4DC1-A886-DD276C1C25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5300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EC2F66D-F8CA-4BC5-8272-89B48E1353E2}"/>
              </a:ext>
            </a:extLst>
          </p:cNvPr>
          <p:cNvSpPr>
            <a:spLocks noGrp="1"/>
          </p:cNvSpPr>
          <p:nvPr>
            <p:ph type="body" idx="1"/>
          </p:nvPr>
        </p:nvSpPr>
        <p:spPr/>
        <p:txBody>
          <a:bodyPr>
            <a:normAutofit fontScale="92500" lnSpcReduction="10000"/>
          </a:bodyPr>
          <a:lstStyle/>
          <a:p>
            <a:r>
              <a:rPr lang="en-US" dirty="0"/>
              <a:t>9 minutes</a:t>
            </a:r>
          </a:p>
          <a:p>
            <a:r>
              <a:rPr lang="en-US" dirty="0"/>
              <a:t>2 mins—background knowledge</a:t>
            </a:r>
          </a:p>
          <a:p>
            <a:r>
              <a:rPr lang="en-US" dirty="0"/>
              <a:t>2 mins—read and highlight</a:t>
            </a:r>
          </a:p>
          <a:p>
            <a:r>
              <a:rPr lang="en-US" dirty="0"/>
              <a:t>5 mins—begin responding to questions</a:t>
            </a:r>
          </a:p>
          <a:p>
            <a:endParaRPr lang="en-US" dirty="0"/>
          </a:p>
          <a:p>
            <a:r>
              <a:rPr lang="en-US" dirty="0"/>
              <a:t>The first step in making the familiar strange is to take an inquiry stance towards your own cultural identity. If we want to be successful in our work with culturally and linguistically diverse children, we have to first accept and understand ourselves as cultural beings. This self-knowledge acts as a set of reference points that shape our mental models about teaching, learning, and our diverse children.</a:t>
            </a:r>
          </a:p>
          <a:p>
            <a:endParaRPr lang="en-US" dirty="0"/>
          </a:p>
          <a:p>
            <a:r>
              <a:rPr lang="en-US" dirty="0"/>
              <a:t>To identify our cultural frames of reference, we need to take the time to work through aspects of our own surface, shallow, and deep culture for clues about our own culture. Think of it as a treasure hunt. In your handouts, you’ll notice several questions to support you in mapping your cultural reference points. It’s important to set time aside to do the inquiry around these key questions, and we can’t try to answer them all in one sitting. We need to sit with these questions and give our brain time to sift through our memories.</a:t>
            </a:r>
          </a:p>
          <a:p>
            <a:endParaRPr lang="en-US" dirty="0"/>
          </a:p>
          <a:p>
            <a:r>
              <a:rPr lang="en-US" dirty="0"/>
              <a:t>Take the next few minutes to read through the questions in your handouts that help map your cultural reference points. Highlight the ones you want to tackle first, and spend a few minutes beginning to respond to 1-2 of those questions (but keep this going long after our session ends!)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4E81333-4115-45C3-A9B5-3689E01EAE87}"/>
              </a:ext>
            </a:extLst>
          </p:cNvPr>
          <p:cNvSpPr>
            <a:spLocks noGrp="1"/>
          </p:cNvSpPr>
          <p:nvPr>
            <p:ph type="body" idx="1"/>
          </p:nvPr>
        </p:nvSpPr>
        <p:spPr/>
        <p:txBody>
          <a:bodyPr/>
          <a:lstStyle/>
          <a:p>
            <a:r>
              <a:rPr lang="en-US" dirty="0"/>
              <a:t>4 mins.</a:t>
            </a:r>
          </a:p>
          <a:p>
            <a:endParaRPr lang="en-US" dirty="0"/>
          </a:p>
          <a:p>
            <a:r>
              <a:rPr lang="en-US" dirty="0"/>
              <a:t>Individual reflection</a:t>
            </a:r>
          </a:p>
        </p:txBody>
      </p:sp>
    </p:spTree>
    <p:extLst>
      <p:ext uri="{BB962C8B-B14F-4D97-AF65-F5344CB8AC3E}">
        <p14:creationId xmlns:p14="http://schemas.microsoft.com/office/powerpoint/2010/main" val="643176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minutes</a:t>
            </a:r>
          </a:p>
          <a:p>
            <a:r>
              <a:rPr lang="en-US" dirty="0"/>
              <a:t>3 mins—description and reading of paradigm</a:t>
            </a:r>
          </a:p>
          <a:p>
            <a:r>
              <a:rPr lang="en-US" dirty="0"/>
              <a:t>3 mins—share in response to question</a:t>
            </a:r>
          </a:p>
          <a:p>
            <a:endParaRPr lang="en-US" dirty="0"/>
          </a:p>
          <a:p>
            <a:r>
              <a:rPr lang="en-US" dirty="0"/>
              <a:t>We’re going to cover these next two tasks briefly, because the most important step to truly understand and start on is what we just covered with understanding your own cultural frame of reference, but I do want to quickly highlight where we go from there, once we have mapped our cultural reference points.</a:t>
            </a:r>
          </a:p>
          <a:p>
            <a:endParaRPr lang="en-US" dirty="0"/>
          </a:p>
          <a:p>
            <a:r>
              <a:rPr lang="en-US" dirty="0"/>
              <a:t>Review highlights of widening your interpretation aperture. SAY: Many teachers don’t always think about the cultural lens that influences their interpretations of child actions, parent responses, or their own instructional styles. Instead, we fall back on our default programming which often leads to deficit thinking.</a:t>
            </a:r>
          </a:p>
          <a:p>
            <a:endParaRPr lang="en-US" dirty="0"/>
          </a:p>
          <a:p>
            <a:r>
              <a:rPr lang="en-US" dirty="0"/>
              <a:t>Ask participants to read the description of the deficit thinking paradigm. </a:t>
            </a:r>
          </a:p>
          <a:p>
            <a:r>
              <a:rPr lang="en-US" dirty="0"/>
              <a:t>ASK: It is our brain’s natural inclination to default to a deficit thinking paradigm (the brain’s “negativity bias”). How can widening our interpretation aperture prevent us from falling into that bias?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833439-D7E6-4DC1-A886-DD276C1C25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3263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mins.</a:t>
            </a:r>
          </a:p>
          <a:p>
            <a:endParaRPr lang="en-US" dirty="0"/>
          </a:p>
          <a:p>
            <a:r>
              <a:rPr lang="en-US" dirty="0"/>
              <a:t>Highlight key components of identifying key triggers.</a:t>
            </a:r>
          </a:p>
          <a:p>
            <a:endParaRPr lang="en-US" dirty="0"/>
          </a:p>
          <a:p>
            <a:r>
              <a:rPr lang="en-US" dirty="0"/>
              <a:t>Call out that an important part of identifying your triggers is recognizing universal triggers that are hardwired into the brain. Research has shown that humans have a fundamental need to belong , are incredibly sensitive to their social context, and are strongly motivated to remain in good standing with their social group to avoid exclusion. </a:t>
            </a:r>
          </a:p>
          <a:p>
            <a:endParaRPr lang="en-US" dirty="0"/>
          </a:p>
          <a:p>
            <a:r>
              <a:rPr lang="en-US" dirty="0"/>
              <a:t>There are five elements of social interaction that activate strong threats and rewards in the brain, thus influencing how we react in given situations. They are standing, certainty, connection, control, and equity. They have a strong influence on our implicit bias and cultural frames of reference. These social interaction elements are outlined in your handouts—take a moment to read them through and reflect on which ones trigger you.</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833439-D7E6-4DC1-A886-DD276C1C25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7838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mins.</a:t>
            </a:r>
          </a:p>
          <a:p>
            <a:endParaRPr lang="en-US" dirty="0"/>
          </a:p>
          <a:p>
            <a:r>
              <a:rPr lang="en-US" dirty="0"/>
              <a:t>Self-management involves being aware of one’s feelings and the ability to use this awareness as information to manage and adjust one’s emotional state—just like we ask children to do as they’re developing their own self-awareness and self-management! For a culturally responsive educator, this practice is critical.</a:t>
            </a:r>
          </a:p>
          <a:p>
            <a:endParaRPr lang="en-US" dirty="0"/>
          </a:p>
          <a:p>
            <a:r>
              <a:rPr lang="en-US" dirty="0"/>
              <a:t>Identify what sets you off: Think about—what makes you most defensive? By thinking this through in advance, you’re using your prefrontal cortex and programming it to keep your amygdala in check. </a:t>
            </a:r>
          </a:p>
          <a:p>
            <a:endParaRPr lang="en-US" dirty="0"/>
          </a:p>
          <a:p>
            <a:r>
              <a:rPr lang="en-US" dirty="0"/>
              <a:t>Label your feelings when they come up: Labeling these feelings helps reduce their intensity and returns some cognitive control. This process helps us reframe negative feelings, thereby reducing their impact. </a:t>
            </a:r>
          </a:p>
          <a:p>
            <a:endParaRPr lang="en-US" dirty="0"/>
          </a:p>
          <a:p>
            <a:r>
              <a:rPr lang="en-US" dirty="0"/>
              <a:t>Create an early warning system: By paying attention to signs and emotions you can take action early rather than allowing raw emotion to take over. Notice your physical reaction, and take the cue from your body to step back and regroup.</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833439-D7E6-4DC1-A886-DD276C1C25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18512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4E81333-4115-45C3-A9B5-3689E01EAE87}"/>
              </a:ext>
            </a:extLst>
          </p:cNvPr>
          <p:cNvSpPr>
            <a:spLocks noGrp="1"/>
          </p:cNvSpPr>
          <p:nvPr>
            <p:ph type="body" idx="1"/>
          </p:nvPr>
        </p:nvSpPr>
        <p:spPr/>
        <p:txBody>
          <a:bodyPr/>
          <a:lstStyle/>
          <a:p>
            <a:r>
              <a:rPr lang="en-US" dirty="0"/>
              <a:t>4 mins.</a:t>
            </a:r>
          </a:p>
          <a:p>
            <a:endParaRPr lang="en-US" dirty="0"/>
          </a:p>
          <a:p>
            <a:r>
              <a:rPr lang="en-US" dirty="0"/>
              <a:t>Individual reflection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959FDFC-FEB1-4AF5-9288-F78087EB08A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itchFamily="34" charset="0"/>
            </a:endParaRPr>
          </a:p>
        </p:txBody>
      </p:sp>
      <p:sp>
        <p:nvSpPr>
          <p:cNvPr id="1157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57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baseline="0" dirty="0"/>
          </a:p>
        </p:txBody>
      </p:sp>
    </p:spTree>
    <p:extLst>
      <p:ext uri="{BB962C8B-B14F-4D97-AF65-F5344CB8AC3E}">
        <p14:creationId xmlns:p14="http://schemas.microsoft.com/office/powerpoint/2010/main" val="470207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959FDFC-FEB1-4AF5-9288-F78087EB08A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itchFamily="34" charset="0"/>
            </a:endParaRPr>
          </a:p>
        </p:txBody>
      </p:sp>
      <p:sp>
        <p:nvSpPr>
          <p:cNvPr id="1157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57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12:44-12:48</a:t>
            </a:r>
          </a:p>
          <a:p>
            <a:pPr>
              <a:spcBef>
                <a:spcPct val="0"/>
              </a:spcBef>
            </a:pPr>
            <a:r>
              <a:rPr lang="en-US" dirty="0"/>
              <a:t>4 minutes</a:t>
            </a:r>
          </a:p>
          <a:p>
            <a:pPr>
              <a:spcBef>
                <a:spcPct val="0"/>
              </a:spcBef>
            </a:pPr>
            <a:endParaRPr lang="en-US" dirty="0"/>
          </a:p>
          <a:p>
            <a:pPr>
              <a:spcBef>
                <a:spcPct val="0"/>
              </a:spcBef>
            </a:pPr>
            <a:endParaRPr lang="en-US" baseline="0" dirty="0"/>
          </a:p>
        </p:txBody>
      </p:sp>
    </p:spTree>
    <p:extLst>
      <p:ext uri="{BB962C8B-B14F-4D97-AF65-F5344CB8AC3E}">
        <p14:creationId xmlns:p14="http://schemas.microsoft.com/office/powerpoint/2010/main" val="1496413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 minute</a:t>
            </a:r>
          </a:p>
          <a:p>
            <a:endParaRPr lang="en-US" dirty="0"/>
          </a:p>
          <a:p>
            <a:r>
              <a:rPr lang="en-US" dirty="0"/>
              <a:t>Welcome participants to our third session on CRT. We’re going to start to put together what we’ve learned about Awareness and Relationships to become actively culturally responsive practitioners.</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833439-D7E6-4DC1-A886-DD276C1C25A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6172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minute</a:t>
            </a:r>
          </a:p>
          <a:p>
            <a:endParaRPr lang="en-US" dirty="0"/>
          </a:p>
          <a:p>
            <a:r>
              <a:rPr lang="en-US" dirty="0"/>
              <a:t>Review</a:t>
            </a:r>
            <a:r>
              <a:rPr lang="en-US" baseline="0" dirty="0"/>
              <a:t> the objectives and make additional connections about how today’s session will help participants in their centers. </a:t>
            </a:r>
          </a:p>
          <a:p>
            <a:r>
              <a:rPr lang="en-US" b="1" baseline="0" dirty="0"/>
              <a:t>COLD CALL </a:t>
            </a:r>
            <a:r>
              <a:rPr lang="en-US" baseline="0" dirty="0"/>
              <a:t>participants to read each of the objectives aloud.</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833439-D7E6-4DC1-A886-DD276C1C25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7195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959FDFC-FEB1-4AF5-9288-F78087EB08A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itchFamily="34" charset="0"/>
            </a:endParaRPr>
          </a:p>
        </p:txBody>
      </p:sp>
      <p:sp>
        <p:nvSpPr>
          <p:cNvPr id="1157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57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baseline="0" dirty="0"/>
          </a:p>
        </p:txBody>
      </p:sp>
    </p:spTree>
    <p:extLst>
      <p:ext uri="{BB962C8B-B14F-4D97-AF65-F5344CB8AC3E}">
        <p14:creationId xmlns:p14="http://schemas.microsoft.com/office/powerpoint/2010/main" val="2410806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1 min</a:t>
            </a:r>
          </a:p>
          <a:p>
            <a:endParaRPr lang="en-US" b="1" dirty="0"/>
          </a:p>
          <a:p>
            <a:r>
              <a:rPr lang="en-US" b="1" dirty="0"/>
              <a:t>Briefly revisit CRT definition from Part 1.</a:t>
            </a:r>
          </a:p>
          <a:p>
            <a:endParaRPr lang="en-US" b="1" dirty="0"/>
          </a:p>
          <a:p>
            <a:r>
              <a:rPr lang="en-US" b="1" dirty="0"/>
              <a:t>(original notes below)</a:t>
            </a:r>
          </a:p>
          <a:p>
            <a:pPr fontAlgn="base"/>
            <a:r>
              <a:rPr lang="en-US" dirty="0"/>
              <a:t>When </a:t>
            </a:r>
            <a:r>
              <a:rPr lang="en-US" dirty="0" err="1"/>
              <a:t>Zaretta</a:t>
            </a:r>
            <a:r>
              <a:rPr lang="en-US" dirty="0"/>
              <a:t> Hammond opens her sessions on CRT, she asks groups to describe what CRT is. More often than not, every group emphasizes a different aspect of culturally responsive teaching that is a mix of truth and misconceptions. It’s like </a:t>
            </a:r>
            <a:r>
              <a:rPr lang="en-US" dirty="0">
                <a:hlinkClick r:id="rId3"/>
              </a:rPr>
              <a:t>the story of the king who asked six blind men</a:t>
            </a:r>
            <a:r>
              <a:rPr lang="en-US" dirty="0"/>
              <a:t> to tell them what an elephant was like. One felt his tail and said it was like a rope. Another had hold of a big floppy ear and likened the elephant to a fan. And so it went.</a:t>
            </a:r>
          </a:p>
          <a:p>
            <a:pPr fontAlgn="base"/>
            <a:endParaRPr lang="en-US" dirty="0"/>
          </a:p>
          <a:p>
            <a:pPr fontAlgn="base"/>
            <a:r>
              <a:rPr lang="en-US" dirty="0"/>
              <a:t>Well, that’s pretty much what it’s like hearing folks talk about culturally responsive teaching. In reality it isn’t a set of best practices, but a process.</a:t>
            </a:r>
            <a:endParaRPr lang="en-US" b="1" dirty="0">
              <a:hlinkClick r:id="" action="ppaction://noaction"/>
            </a:endParaRPr>
          </a:p>
          <a:p>
            <a:endParaRPr lang="en-US" b="1" dirty="0">
              <a:hlinkClick r:id="" action="ppaction://noaction"/>
            </a:endParaRPr>
          </a:p>
          <a:p>
            <a:r>
              <a:rPr lang="en-US" dirty="0"/>
              <a:t>Read the definition of CRT aloud. </a:t>
            </a:r>
          </a:p>
          <a:p>
            <a:r>
              <a:rPr lang="en-US" dirty="0"/>
              <a:t>Have participants enter key words/phrases into the chat</a:t>
            </a:r>
            <a:endParaRPr lang="en-US" b="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833439-D7E6-4DC1-A886-DD276C1C25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3466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2 minutes</a:t>
            </a:r>
          </a:p>
          <a:p>
            <a:endParaRPr lang="en-US" dirty="0"/>
          </a:p>
          <a:p>
            <a:r>
              <a:rPr lang="en-US" dirty="0"/>
              <a:t>Briefly revisit the framework. Name that today we’ll be bridging some of what we’ve learned between Awareness and Learning Partnerships.</a:t>
            </a:r>
          </a:p>
          <a:p>
            <a:endParaRPr lang="en-US" dirty="0"/>
          </a:p>
          <a:p>
            <a:r>
              <a:rPr lang="en-US" dirty="0"/>
              <a:t>(original notes below)</a:t>
            </a:r>
          </a:p>
          <a:p>
            <a:r>
              <a:rPr lang="en-US" dirty="0"/>
              <a:t>To best understand CRT, what educators need is a framework for organizing the process. The Ready for Rigor frame takes the key elements of cultural responsiveness and organizes them into four practice areas. Unlike the individual part of the elephant that is mistaken for the whole, each area of the frame is interdependent with the others. The social-emotional and cognitive aspects of teaching and learning show up in each area. At its core is the neuroscience that unifies the frame: the brain’s reaction to living in a </a:t>
            </a:r>
            <a:r>
              <a:rPr lang="en-US" dirty="0">
                <a:hlinkClick r:id="rId3"/>
              </a:rPr>
              <a:t>racialized world </a:t>
            </a:r>
            <a:r>
              <a:rPr lang="en-US" dirty="0"/>
              <a:t>as well as how it programs itself using culture.</a:t>
            </a:r>
          </a:p>
          <a:p>
            <a:endParaRPr lang="en-US" dirty="0"/>
          </a:p>
          <a:p>
            <a:pPr fontAlgn="base"/>
            <a:r>
              <a:rPr lang="en-US" dirty="0"/>
              <a:t>Then there is the inner circle with the four staple practices of every culturally responsive teacher.</a:t>
            </a:r>
          </a:p>
          <a:p>
            <a:pPr fontAlgn="base"/>
            <a:r>
              <a:rPr lang="en-US" b="1" dirty="0"/>
              <a:t>Affirmation</a:t>
            </a:r>
            <a:r>
              <a:rPr lang="en-US" dirty="0"/>
              <a:t> – noticing and naming the unique talents and gifts of each child, especially those culturally grounded ways of being and expressing oneself.</a:t>
            </a:r>
          </a:p>
          <a:p>
            <a:pPr fontAlgn="base"/>
            <a:r>
              <a:rPr lang="en-US" b="1" dirty="0"/>
              <a:t>Validation</a:t>
            </a:r>
            <a:r>
              <a:rPr lang="en-US" dirty="0"/>
              <a:t> – acknowledging to children through word or deed the impact of unearned disadvantage in a racialized society without guilt or excuses.</a:t>
            </a:r>
          </a:p>
          <a:p>
            <a:pPr fontAlgn="base"/>
            <a:r>
              <a:rPr lang="en-US" b="1" dirty="0"/>
              <a:t>Instructional Conversation</a:t>
            </a:r>
            <a:r>
              <a:rPr lang="en-US" dirty="0"/>
              <a:t> — talking with children regularly about their learning process in order to move them safely into their zone of proximal development.</a:t>
            </a:r>
          </a:p>
          <a:p>
            <a:pPr fontAlgn="base"/>
            <a:r>
              <a:rPr lang="en-US" b="1" dirty="0"/>
              <a:t>“Wise” Feedback</a:t>
            </a:r>
            <a:r>
              <a:rPr lang="en-US" dirty="0"/>
              <a:t> – providing children with wise feedback, what Claude Steele says is the anecdote to </a:t>
            </a:r>
            <a:r>
              <a:rPr lang="en-US" dirty="0">
                <a:hlinkClick r:id="rId4"/>
              </a:rPr>
              <a:t>stereotype threat</a:t>
            </a:r>
            <a:r>
              <a:rPr lang="en-US" dirty="0"/>
              <a:t>. It is corrective feedback that first affirms the child‘s capacity to meet the goal or standard, tells him honestly where he missed the mark, gives him actionable steps to improve his learning, and helps him monitor his progress.</a:t>
            </a:r>
          </a:p>
          <a:p>
            <a:endParaRPr lang="en-US" dirty="0"/>
          </a:p>
          <a:p>
            <a:r>
              <a:rPr lang="en-US" dirty="0"/>
              <a:t>There’s no magic to the Ready for Rigor frame and it’s not the only culturally responsive frame out there. The real point is that you have to have some type of framework to make culturally responsiveness operational. The art of cultural responsiveness lies in weaving together these four practices areas into a process that calms the brain and sets the stage for </a:t>
            </a:r>
            <a:r>
              <a:rPr lang="en-US" dirty="0">
                <a:hlinkClick r:id="rId5"/>
              </a:rPr>
              <a:t>neuroplasticity</a:t>
            </a:r>
            <a:r>
              <a:rPr lang="en-US" dirty="0"/>
              <a:t> where the brain can grow itself.</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833439-D7E6-4DC1-A886-DD276C1C25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0640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959FDFC-FEB1-4AF5-9288-F78087EB08A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itchFamily="34" charset="0"/>
            </a:endParaRPr>
          </a:p>
        </p:txBody>
      </p:sp>
      <p:sp>
        <p:nvSpPr>
          <p:cNvPr id="1157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57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a:p>
            <a:pPr>
              <a:spcBef>
                <a:spcPct val="0"/>
              </a:spcBef>
            </a:pPr>
            <a:r>
              <a:rPr lang="en-US" dirty="0"/>
              <a:t>Provide an overview</a:t>
            </a:r>
            <a:r>
              <a:rPr lang="en-US" baseline="0" dirty="0"/>
              <a:t> of the agenda, describing how you will meet the session objectives over the course of the session.</a:t>
            </a:r>
          </a:p>
          <a:p>
            <a:pPr>
              <a:spcBef>
                <a:spcPct val="0"/>
              </a:spcBef>
            </a:pPr>
            <a:endParaRPr lang="en-US" baseline="0" dirty="0"/>
          </a:p>
        </p:txBody>
      </p:sp>
    </p:spTree>
    <p:extLst>
      <p:ext uri="{BB962C8B-B14F-4D97-AF65-F5344CB8AC3E}">
        <p14:creationId xmlns:p14="http://schemas.microsoft.com/office/powerpoint/2010/main" val="2717792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3 mins.</a:t>
            </a:r>
          </a:p>
          <a:p>
            <a:endParaRPr lang="en-US" dirty="0"/>
          </a:p>
          <a:p>
            <a:r>
              <a:rPr lang="en-US" dirty="0"/>
              <a:t>Today we’ll be shifting our thinking about CRT from culture and relationships to consider how we are shaped by our emotional intelligence and implicit biases.</a:t>
            </a:r>
          </a:p>
          <a:p>
            <a:endParaRPr lang="en-US" dirty="0"/>
          </a:p>
          <a:p>
            <a:r>
              <a:rPr lang="en-US" dirty="0"/>
              <a:t>Remember: CRT isn’t a set of engagement strategies—instead, think of it as a mindset, a way of looking at the world. Being responsive to diverse children’s needs asks teachers to be mindful and present ,and that requires reflection. Engaging in reflection helps us recognize the beliefs, behaviors, and practices that get in the way of our ability to respond constructively and positively to children.  We must each do the “inside-out” work required: developing the right mindset, engaging in self-reflection, checking our implicit biases, practicing social-emotional awareness, and holding an inquiry stance regarding the impact of our interactions on children.</a:t>
            </a:r>
          </a:p>
          <a:p>
            <a:endParaRPr lang="en-US" dirty="0"/>
          </a:p>
          <a:p>
            <a:r>
              <a:rPr lang="en-US" dirty="0"/>
              <a:t>Today we’re going to uncover several strategies and tools for preparing ourselves to be emotionally conscious culturally-responsive educators. But before we can leverage diversity as an asset in the classroom, we must reflect on the challenges that can interfere with open acceptance of children who are different from us in background, race, class, language, gender, etc.</a:t>
            </a:r>
          </a:p>
          <a:p>
            <a:endParaRPr lang="en-US" dirty="0"/>
          </a:p>
          <a:p>
            <a:r>
              <a:rPr lang="en-US" dirty="0"/>
              <a:t>To become culturally responsive practitioners, we have to be willing to do the work of unpacking our implicit biases, even though that work can make us feel vulnerable or scared. That is the neurological response of our “lizard brains”, which is designed to keep us safe. If it could, our lizard brain would keep us deep in the center of our own comfort zone surrounded by a moat of our unconscious, implicit biases. When we try to venture beyond our own comfort zone (and therefore grow!), our lizard brain will flood our brain with stress hormones to short circuit our more rationale </a:t>
            </a:r>
            <a:r>
              <a:rPr lang="en-US" dirty="0" err="1"/>
              <a:t>thourgh</a:t>
            </a:r>
            <a:r>
              <a:rPr lang="en-US" dirty="0"/>
              <a:t> processes, and try to put us in freeze, fight, or flight mode. To identify and challenge our implicit biases, it’s essential to take a step back and recognize what is going on. We have to accept the challenge of venturing in to the unknown with an open mind and heart.</a:t>
            </a:r>
          </a:p>
          <a:p>
            <a:endParaRPr lang="en-US" dirty="0"/>
          </a:p>
          <a:p>
            <a:r>
              <a:rPr lang="en-US" dirty="0"/>
              <a:t>We are going to spend some time today digging into three steps that can help us move beyond our comfort zone and challenge the implicit biases that we unconsciously carry.</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833439-D7E6-4DC1-A886-DD276C1C25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7153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2 mins.</a:t>
            </a:r>
          </a:p>
          <a:p>
            <a:endParaRPr lang="en-US" dirty="0"/>
          </a:p>
          <a:p>
            <a:r>
              <a:rPr lang="en-US" dirty="0"/>
              <a:t>Intention is the starting point for preparing yourself for improving your culturally responsive teaching practice. The act of committing to the process primes your brain and activates your will. The commitment to be an effective culturally responsive educator builds the stamin and courage to persevere when the process gets challenging.</a:t>
            </a:r>
          </a:p>
          <a:p>
            <a:endParaRPr lang="en-US" dirty="0"/>
          </a:p>
          <a:p>
            <a:r>
              <a:rPr lang="en-US" dirty="0"/>
              <a:t>Setting an intention for embarking on this work is personal. Take a moment now to jot down your intention in becoming a culturally responsive educator.</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833439-D7E6-4DC1-A886-DD276C1C25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51587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95300" y="2514600"/>
            <a:ext cx="8153400" cy="2057400"/>
          </a:xfrm>
        </p:spPr>
        <p:txBody>
          <a:bodyPr anchor="b" anchorCtr="0"/>
          <a:lstStyle>
            <a:lvl1pPr>
              <a:defRPr sz="4000" b="1">
                <a:solidFill>
                  <a:schemeClr val="tx1"/>
                </a:solidFill>
                <a:latin typeface="Gill Sans MT" panose="020B0502020104020203" pitchFamily="34" charset="0"/>
              </a:defRPr>
            </a:lvl1pPr>
          </a:lstStyle>
          <a:p>
            <a:r>
              <a:rPr lang="en-US"/>
              <a:t>Click to edit Master title style</a:t>
            </a:r>
          </a:p>
        </p:txBody>
      </p:sp>
      <p:sp>
        <p:nvSpPr>
          <p:cNvPr id="4099" name="Rectangle 3"/>
          <p:cNvSpPr>
            <a:spLocks noGrp="1" noChangeArrowheads="1"/>
          </p:cNvSpPr>
          <p:nvPr>
            <p:ph type="subTitle" idx="1"/>
          </p:nvPr>
        </p:nvSpPr>
        <p:spPr>
          <a:xfrm>
            <a:off x="495300" y="4572000"/>
            <a:ext cx="8153400" cy="914400"/>
          </a:xfrm>
        </p:spPr>
        <p:txBody>
          <a:bodyPr/>
          <a:lstStyle>
            <a:lvl1pPr marL="0" indent="0">
              <a:buFontTx/>
              <a:buNone/>
              <a:defRPr sz="2800">
                <a:solidFill>
                  <a:schemeClr val="tx1"/>
                </a:solidFill>
                <a:latin typeface="Gill Sans MT" panose="020B0502020104020203" pitchFamily="34" charset="0"/>
              </a:defRPr>
            </a:lvl1pPr>
          </a:lstStyle>
          <a:p>
            <a:r>
              <a:rPr lang="en-US"/>
              <a:t>Click to edit Master subtitle style</a:t>
            </a:r>
          </a:p>
        </p:txBody>
      </p:sp>
      <p:sp>
        <p:nvSpPr>
          <p:cNvPr id="6" name="Text Placeholder 5"/>
          <p:cNvSpPr>
            <a:spLocks noGrp="1"/>
          </p:cNvSpPr>
          <p:nvPr>
            <p:ph type="body" sz="quarter" idx="10" hasCustomPrompt="1"/>
          </p:nvPr>
        </p:nvSpPr>
        <p:spPr>
          <a:xfrm>
            <a:off x="495301" y="5791200"/>
            <a:ext cx="8153400" cy="609600"/>
          </a:xfrm>
        </p:spPr>
        <p:txBody>
          <a:bodyPr/>
          <a:lstStyle>
            <a:lvl1pPr marL="0" indent="0">
              <a:buNone/>
              <a:defRPr sz="1800" baseline="0">
                <a:solidFill>
                  <a:schemeClr val="tx1"/>
                </a:solidFill>
              </a:defRPr>
            </a:lvl1pPr>
          </a:lstStyle>
          <a:p>
            <a:pPr lvl="0"/>
            <a:r>
              <a:rPr lang="en-US"/>
              <a:t>Click to insert group, date, client, etc.</a:t>
            </a:r>
          </a:p>
        </p:txBody>
      </p:sp>
      <p:sp>
        <p:nvSpPr>
          <p:cNvPr id="2" name="Rectangle 1">
            <a:extLst>
              <a:ext uri="{FF2B5EF4-FFF2-40B4-BE49-F238E27FC236}">
                <a16:creationId xmlns:a16="http://schemas.microsoft.com/office/drawing/2014/main" id="{215F83FD-E5BC-48B3-9CCF-043DE6ED7C16}"/>
              </a:ext>
            </a:extLst>
          </p:cNvPr>
          <p:cNvSpPr/>
          <p:nvPr userDrawn="1"/>
        </p:nvSpPr>
        <p:spPr bwMode="auto">
          <a:xfrm>
            <a:off x="342900" y="609600"/>
            <a:ext cx="8458200" cy="5791200"/>
          </a:xfrm>
          <a:prstGeom prst="rect">
            <a:avLst/>
          </a:prstGeom>
          <a:noFill/>
          <a:ln w="50800" cap="sq" algn="ctr">
            <a:solidFill>
              <a:srgbClr val="126DB6"/>
            </a:solidFill>
            <a:miter lim="800000"/>
            <a:headEnd/>
            <a:tailEnd type="triangle" w="med" len="med"/>
          </a:ln>
        </p:spPr>
        <p:txBody>
          <a:bodyPr wrap="none" rtlCol="0" anchor="ctr"/>
          <a:lstStyle/>
          <a:p>
            <a:pPr algn="ctr"/>
            <a:endParaRPr lang="en-US">
              <a:latin typeface="Book Antiqua" pitchFamily="18" charset="0"/>
            </a:endParaRPr>
          </a:p>
        </p:txBody>
      </p:sp>
      <p:pic>
        <p:nvPicPr>
          <p:cNvPr id="7" name="Picture 6">
            <a:extLst>
              <a:ext uri="{FF2B5EF4-FFF2-40B4-BE49-F238E27FC236}">
                <a16:creationId xmlns:a16="http://schemas.microsoft.com/office/drawing/2014/main" id="{FF0F2F8E-188B-49AD-BED4-DEABDC9154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800" y="0"/>
            <a:ext cx="4343400" cy="1329612"/>
          </a:xfrm>
          <a:prstGeom prst="rect">
            <a:avLst/>
          </a:prstGeom>
        </p:spPr>
      </p:pic>
    </p:spTree>
    <p:extLst>
      <p:ext uri="{BB962C8B-B14F-4D97-AF65-F5344CB8AC3E}">
        <p14:creationId xmlns:p14="http://schemas.microsoft.com/office/powerpoint/2010/main" val="3351537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_Alternativ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04800" y="2514600"/>
            <a:ext cx="8610600" cy="2057400"/>
          </a:xfrm>
        </p:spPr>
        <p:txBody>
          <a:bodyPr anchor="b" anchorCtr="0"/>
          <a:lstStyle>
            <a:lvl1pPr>
              <a:defRPr sz="4000" b="1">
                <a:solidFill>
                  <a:schemeClr val="tx1"/>
                </a:solidFill>
                <a:latin typeface="Gill Sans MT" panose="020B0502020104020203" pitchFamily="34" charset="0"/>
              </a:defRPr>
            </a:lvl1pPr>
          </a:lstStyle>
          <a:p>
            <a:r>
              <a:rPr lang="en-US"/>
              <a:t>Click to edit Master title style</a:t>
            </a:r>
          </a:p>
        </p:txBody>
      </p:sp>
      <p:sp>
        <p:nvSpPr>
          <p:cNvPr id="4099" name="Rectangle 3"/>
          <p:cNvSpPr>
            <a:spLocks noGrp="1" noChangeArrowheads="1"/>
          </p:cNvSpPr>
          <p:nvPr>
            <p:ph type="subTitle" idx="1"/>
          </p:nvPr>
        </p:nvSpPr>
        <p:spPr>
          <a:xfrm>
            <a:off x="304800" y="4572000"/>
            <a:ext cx="8610600" cy="914400"/>
          </a:xfrm>
        </p:spPr>
        <p:txBody>
          <a:bodyPr/>
          <a:lstStyle>
            <a:lvl1pPr marL="0" indent="0">
              <a:buFontTx/>
              <a:buNone/>
              <a:defRPr sz="2800">
                <a:solidFill>
                  <a:schemeClr val="tx1"/>
                </a:solidFill>
                <a:latin typeface="Gill Sans MT" panose="020B0502020104020203" pitchFamily="34" charset="0"/>
              </a:defRPr>
            </a:lvl1pPr>
          </a:lstStyle>
          <a:p>
            <a:r>
              <a:rPr lang="en-US"/>
              <a:t>Click to edit Master subtitle style</a:t>
            </a:r>
          </a:p>
        </p:txBody>
      </p:sp>
      <p:sp>
        <p:nvSpPr>
          <p:cNvPr id="6" name="Text Placeholder 5"/>
          <p:cNvSpPr>
            <a:spLocks noGrp="1"/>
          </p:cNvSpPr>
          <p:nvPr>
            <p:ph type="body" sz="quarter" idx="10" hasCustomPrompt="1"/>
          </p:nvPr>
        </p:nvSpPr>
        <p:spPr>
          <a:xfrm>
            <a:off x="304800" y="5791200"/>
            <a:ext cx="8637181" cy="609600"/>
          </a:xfrm>
        </p:spPr>
        <p:txBody>
          <a:bodyPr/>
          <a:lstStyle>
            <a:lvl1pPr marL="0" indent="0">
              <a:buNone/>
              <a:defRPr sz="1800" baseline="0">
                <a:solidFill>
                  <a:schemeClr val="tx1"/>
                </a:solidFill>
              </a:defRPr>
            </a:lvl1pPr>
          </a:lstStyle>
          <a:p>
            <a:pPr lvl="0"/>
            <a:r>
              <a:rPr lang="en-US"/>
              <a:t>Click to insert group, date, client, etc.</a:t>
            </a:r>
          </a:p>
        </p:txBody>
      </p:sp>
      <p:pic>
        <p:nvPicPr>
          <p:cNvPr id="8" name="Picture 7">
            <a:extLst>
              <a:ext uri="{FF2B5EF4-FFF2-40B4-BE49-F238E27FC236}">
                <a16:creationId xmlns:a16="http://schemas.microsoft.com/office/drawing/2014/main" id="{4FDD27D8-238E-4995-9CF1-24502E17F2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51690" y="1046206"/>
            <a:ext cx="4343400" cy="1329612"/>
          </a:xfrm>
          <a:prstGeom prst="rect">
            <a:avLst/>
          </a:prstGeom>
        </p:spPr>
      </p:pic>
    </p:spTree>
    <p:extLst>
      <p:ext uri="{BB962C8B-B14F-4D97-AF65-F5344CB8AC3E}">
        <p14:creationId xmlns:p14="http://schemas.microsoft.com/office/powerpoint/2010/main" val="2024564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Rectangle 3"/>
          <p:cNvSpPr>
            <a:spLocks noGrp="1" noChangeArrowheads="1"/>
          </p:cNvSpPr>
          <p:nvPr>
            <p:ph type="title"/>
          </p:nvPr>
        </p:nvSpPr>
        <p:spPr bwMode="auto">
          <a:xfrm>
            <a:off x="312718" y="228600"/>
            <a:ext cx="8518566"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4011134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rge Object">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34340" y="1231392"/>
            <a:ext cx="8275320" cy="5093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title"/>
          </p:nvPr>
        </p:nvSpPr>
        <p:spPr bwMode="auto">
          <a:xfrm>
            <a:off x="312718" y="228600"/>
            <a:ext cx="8518566"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6" name="Text Placeholder 14"/>
          <p:cNvSpPr>
            <a:spLocks noGrp="1"/>
          </p:cNvSpPr>
          <p:nvPr>
            <p:ph type="body" sz="quarter" idx="11" hasCustomPrompt="1"/>
          </p:nvPr>
        </p:nvSpPr>
        <p:spPr>
          <a:xfrm>
            <a:off x="312718" y="6432514"/>
            <a:ext cx="6934200" cy="304800"/>
          </a:xfrm>
        </p:spPr>
        <p:txBody>
          <a:bodyPr lIns="0" tIns="0" rIns="0" bIns="0" anchor="b" anchorCtr="0"/>
          <a:lstStyle>
            <a:lvl1pPr marL="0" indent="0">
              <a:buNone/>
              <a:defRPr sz="800" baseline="0"/>
            </a:lvl1pPr>
          </a:lstStyle>
          <a:p>
            <a:pPr lvl="0"/>
            <a:r>
              <a:rPr lang="en-US"/>
              <a:t>Click to edit source information</a:t>
            </a:r>
          </a:p>
        </p:txBody>
      </p:sp>
    </p:spTree>
    <p:extLst>
      <p:ext uri="{BB962C8B-B14F-4D97-AF65-F5344CB8AC3E}">
        <p14:creationId xmlns:p14="http://schemas.microsoft.com/office/powerpoint/2010/main" val="4266579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xfrm>
            <a:off x="609600" y="6489700"/>
            <a:ext cx="1981200" cy="231775"/>
          </a:xfrm>
          <a:prstGeom prst="rect">
            <a:avLst/>
          </a:prstGeom>
          <a:ln/>
        </p:spPr>
        <p:txBody>
          <a:bodyPr/>
          <a:lstStyle>
            <a:lvl1pPr>
              <a:defRPr/>
            </a:lvl1pPr>
          </a:lstStyle>
          <a:p>
            <a:pPr>
              <a:defRPr/>
            </a:pPr>
            <a:fld id="{18B9D3A6-7D05-49AE-83CD-83F6AF5D0119}" type="datetimeFigureOut">
              <a:rPr lang="en-US"/>
              <a:pPr>
                <a:defRPr/>
              </a:pPr>
              <a:t>11/3/2020</a:t>
            </a:fld>
            <a:endParaRPr lang="en-US"/>
          </a:p>
        </p:txBody>
      </p:sp>
      <p:sp>
        <p:nvSpPr>
          <p:cNvPr id="5" name="Rectangle 6"/>
          <p:cNvSpPr>
            <a:spLocks noGrp="1" noChangeArrowheads="1"/>
          </p:cNvSpPr>
          <p:nvPr>
            <p:ph type="ftr" sz="quarter" idx="11"/>
          </p:nvPr>
        </p:nvSpPr>
        <p:spPr>
          <a:xfrm>
            <a:off x="3124200" y="6489700"/>
            <a:ext cx="2895600" cy="231775"/>
          </a:xfrm>
          <a:prstGeom prst="rect">
            <a:avLst/>
          </a:prstGeom>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xfrm>
            <a:off x="6553200" y="6453188"/>
            <a:ext cx="1981200" cy="268287"/>
          </a:xfrm>
          <a:prstGeom prst="rect">
            <a:avLst/>
          </a:prstGeom>
          <a:ln/>
        </p:spPr>
        <p:txBody>
          <a:bodyPr/>
          <a:lstStyle>
            <a:lvl1pPr>
              <a:defRPr/>
            </a:lvl1pPr>
          </a:lstStyle>
          <a:p>
            <a:pPr>
              <a:defRPr/>
            </a:pPr>
            <a:fld id="{2F5FCD13-7F3D-4505-95EB-56996EC83EF2}" type="slidenum">
              <a:rPr lang="en-US"/>
              <a:pPr>
                <a:defRPr/>
              </a:pPr>
              <a:t>‹#›</a:t>
            </a:fld>
            <a:endParaRPr lang="en-US"/>
          </a:p>
        </p:txBody>
      </p:sp>
    </p:spTree>
    <p:extLst>
      <p:ext uri="{BB962C8B-B14F-4D97-AF65-F5344CB8AC3E}">
        <p14:creationId xmlns:p14="http://schemas.microsoft.com/office/powerpoint/2010/main" val="12338851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8"/>
          <p:cNvSpPr>
            <a:spLocks noGrp="1"/>
          </p:cNvSpPr>
          <p:nvPr>
            <p:ph type="sldNum" sz="quarter" idx="10"/>
          </p:nvPr>
        </p:nvSpPr>
        <p:spPr>
          <a:xfrm>
            <a:off x="8710613" y="6515100"/>
            <a:ext cx="866775" cy="200055"/>
          </a:xfrm>
          <a:prstGeom prst="rect">
            <a:avLst/>
          </a:prstGeom>
          <a:noFill/>
        </p:spPr>
        <p:txBody>
          <a:bodyPr wrap="square" rtlCol="0">
            <a:spAutoFit/>
          </a:bodyPr>
          <a:lstStyle>
            <a:lvl1pPr>
              <a:defRPr lang="uk-UA" sz="700" b="1" smtClean="0">
                <a:solidFill>
                  <a:schemeClr val="accent2"/>
                </a:solidFill>
              </a:defRPr>
            </a:lvl1pPr>
          </a:lstStyle>
          <a:p>
            <a:fld id="{37D409AB-2201-4E18-8A34-C31753AD9B06}" type="slidenum">
              <a:rPr lang="uk-UA" smtClean="0"/>
              <a:pPr/>
              <a:t>‹#›</a:t>
            </a:fld>
            <a:endParaRPr lang="uk-UA"/>
          </a:p>
        </p:txBody>
      </p:sp>
    </p:spTree>
    <p:extLst>
      <p:ext uri="{BB962C8B-B14F-4D97-AF65-F5344CB8AC3E}">
        <p14:creationId xmlns:p14="http://schemas.microsoft.com/office/powerpoint/2010/main" val="459213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3"/>
          <p:cNvSpPr>
            <a:spLocks noGrp="1" noChangeArrowheads="1"/>
          </p:cNvSpPr>
          <p:nvPr>
            <p:ph type="title"/>
          </p:nvPr>
        </p:nvSpPr>
        <p:spPr bwMode="auto">
          <a:xfrm>
            <a:off x="312718" y="228600"/>
            <a:ext cx="8518566"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5123" name="Rectangle 4"/>
          <p:cNvSpPr>
            <a:spLocks noGrp="1" noChangeArrowheads="1"/>
          </p:cNvSpPr>
          <p:nvPr>
            <p:ph type="body" idx="1"/>
          </p:nvPr>
        </p:nvSpPr>
        <p:spPr bwMode="auto">
          <a:xfrm>
            <a:off x="428306" y="1219200"/>
            <a:ext cx="8278483" cy="5094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81" name="Text Box 9"/>
          <p:cNvSpPr txBox="1">
            <a:spLocks noChangeArrowheads="1"/>
          </p:cNvSpPr>
          <p:nvPr/>
        </p:nvSpPr>
        <p:spPr bwMode="auto">
          <a:xfrm>
            <a:off x="8572014" y="6492226"/>
            <a:ext cx="606865" cy="153888"/>
          </a:xfrm>
          <a:prstGeom prst="rect">
            <a:avLst/>
          </a:prstGeom>
          <a:noFill/>
          <a:ln w="9525">
            <a:noFill/>
            <a:miter lim="800000"/>
            <a:headEnd/>
            <a:tailEnd/>
          </a:ln>
          <a:effectLst/>
        </p:spPr>
        <p:txBody>
          <a:bodyPr wrap="square" lIns="0" tIns="0" rIns="0" bIns="0">
            <a:spAutoFit/>
          </a:bodyPr>
          <a:lstStyle/>
          <a:p>
            <a:pPr algn="l" fontAlgn="auto">
              <a:spcBef>
                <a:spcPct val="50000"/>
              </a:spcBef>
              <a:spcAft>
                <a:spcPts val="0"/>
              </a:spcAft>
              <a:defRPr/>
            </a:pPr>
            <a:r>
              <a:rPr lang="en-US" sz="1000" b="0">
                <a:solidFill>
                  <a:schemeClr val="tx1">
                    <a:lumMod val="65000"/>
                    <a:lumOff val="35000"/>
                  </a:schemeClr>
                </a:solidFill>
                <a:latin typeface="Gill Sans MT" panose="020B0502020104020203" pitchFamily="34" charset="0"/>
                <a:cs typeface="+mn-cs"/>
              </a:rPr>
              <a:t> / </a:t>
            </a:r>
            <a:fld id="{5DDCB601-9600-49A6-96AB-4947D10BB9BA}" type="slidenum">
              <a:rPr lang="en-US" sz="1000" b="0" smtClean="0">
                <a:solidFill>
                  <a:schemeClr val="tx1">
                    <a:lumMod val="65000"/>
                    <a:lumOff val="35000"/>
                  </a:schemeClr>
                </a:solidFill>
                <a:latin typeface="Gill Sans MT" panose="020B0502020104020203" pitchFamily="34" charset="0"/>
                <a:cs typeface="+mn-cs"/>
              </a:rPr>
              <a:pPr algn="l" fontAlgn="auto">
                <a:spcBef>
                  <a:spcPct val="50000"/>
                </a:spcBef>
                <a:spcAft>
                  <a:spcPts val="0"/>
                </a:spcAft>
                <a:defRPr/>
              </a:pPr>
              <a:t>‹#›</a:t>
            </a:fld>
            <a:endParaRPr lang="en-US" sz="1000" b="0">
              <a:solidFill>
                <a:schemeClr val="tx1">
                  <a:lumMod val="65000"/>
                  <a:lumOff val="35000"/>
                </a:schemeClr>
              </a:solidFill>
              <a:latin typeface="Gill Sans MT" panose="020B0502020104020203" pitchFamily="34" charset="0"/>
              <a:cs typeface="+mn-cs"/>
            </a:endParaRPr>
          </a:p>
        </p:txBody>
      </p:sp>
      <p:sp>
        <p:nvSpPr>
          <p:cNvPr id="14" name="Line 8"/>
          <p:cNvSpPr>
            <a:spLocks noChangeShapeType="1"/>
          </p:cNvSpPr>
          <p:nvPr userDrawn="1"/>
        </p:nvSpPr>
        <p:spPr bwMode="auto">
          <a:xfrm>
            <a:off x="304800" y="228600"/>
            <a:ext cx="8534400" cy="0"/>
          </a:xfrm>
          <a:prstGeom prst="line">
            <a:avLst/>
          </a:prstGeom>
          <a:noFill/>
          <a:ln w="25400" cap="sq">
            <a:solidFill>
              <a:srgbClr val="969696"/>
            </a:solidFill>
            <a:round/>
            <a:headEnd type="none" w="sm" len="sm"/>
            <a:tailEnd type="none" w="sm" len="sm"/>
          </a:ln>
          <a:effectLst/>
        </p:spPr>
        <p:txBody>
          <a:bodyPr/>
          <a:lstStyle/>
          <a:p>
            <a:pPr algn="ctr" fontAlgn="auto">
              <a:spcBef>
                <a:spcPts val="0"/>
              </a:spcBef>
              <a:spcAft>
                <a:spcPts val="0"/>
              </a:spcAft>
              <a:defRPr/>
            </a:pPr>
            <a:endParaRPr lang="en-US">
              <a:latin typeface="+mn-lt"/>
              <a:cs typeface="+mn-cs"/>
            </a:endParaRPr>
          </a:p>
        </p:txBody>
      </p:sp>
      <p:pic>
        <p:nvPicPr>
          <p:cNvPr id="2" name="Picture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086600" y="6400800"/>
            <a:ext cx="1409214" cy="431392"/>
          </a:xfrm>
          <a:prstGeom prst="rect">
            <a:avLst/>
          </a:prstGeom>
        </p:spPr>
      </p:pic>
    </p:spTree>
    <p:extLst>
      <p:ext uri="{BB962C8B-B14F-4D97-AF65-F5344CB8AC3E}">
        <p14:creationId xmlns:p14="http://schemas.microsoft.com/office/powerpoint/2010/main" val="7565400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hf sldNum="0" hdr="0" ftr="0" dt="0"/>
  <p:txStyles>
    <p:titleStyle>
      <a:lvl1pPr algn="l" rtl="0" eaLnBrk="1" fontAlgn="base" hangingPunct="1">
        <a:spcBef>
          <a:spcPct val="0"/>
        </a:spcBef>
        <a:spcAft>
          <a:spcPct val="0"/>
        </a:spcAft>
        <a:defRPr sz="1800" b="1">
          <a:solidFill>
            <a:schemeClr val="tx1"/>
          </a:solidFill>
          <a:latin typeface="Gill Sans MT" panose="020B0502020104020203" pitchFamily="34" charset="0"/>
          <a:ea typeface="+mj-ea"/>
          <a:cs typeface="+mj-cs"/>
        </a:defRPr>
      </a:lvl1pPr>
      <a:lvl2pPr algn="l" rtl="0" eaLnBrk="1" fontAlgn="base" hangingPunct="1">
        <a:spcBef>
          <a:spcPct val="0"/>
        </a:spcBef>
        <a:spcAft>
          <a:spcPct val="0"/>
        </a:spcAft>
        <a:defRPr b="1">
          <a:solidFill>
            <a:schemeClr val="tx2"/>
          </a:solidFill>
          <a:latin typeface="Century Gothic" pitchFamily="34" charset="0"/>
          <a:cs typeface="Arial" pitchFamily="34" charset="0"/>
        </a:defRPr>
      </a:lvl2pPr>
      <a:lvl3pPr algn="l" rtl="0" eaLnBrk="1" fontAlgn="base" hangingPunct="1">
        <a:spcBef>
          <a:spcPct val="0"/>
        </a:spcBef>
        <a:spcAft>
          <a:spcPct val="0"/>
        </a:spcAft>
        <a:defRPr b="1">
          <a:solidFill>
            <a:schemeClr val="tx2"/>
          </a:solidFill>
          <a:latin typeface="Century Gothic" pitchFamily="34" charset="0"/>
          <a:cs typeface="Arial" pitchFamily="34" charset="0"/>
        </a:defRPr>
      </a:lvl3pPr>
      <a:lvl4pPr algn="l" rtl="0" eaLnBrk="1" fontAlgn="base" hangingPunct="1">
        <a:spcBef>
          <a:spcPct val="0"/>
        </a:spcBef>
        <a:spcAft>
          <a:spcPct val="0"/>
        </a:spcAft>
        <a:defRPr b="1">
          <a:solidFill>
            <a:schemeClr val="tx2"/>
          </a:solidFill>
          <a:latin typeface="Century Gothic" pitchFamily="34" charset="0"/>
          <a:cs typeface="Arial" pitchFamily="34" charset="0"/>
        </a:defRPr>
      </a:lvl4pPr>
      <a:lvl5pPr algn="l" rtl="0" eaLnBrk="1" fontAlgn="base" hangingPunct="1">
        <a:spcBef>
          <a:spcPct val="0"/>
        </a:spcBef>
        <a:spcAft>
          <a:spcPct val="0"/>
        </a:spcAft>
        <a:defRPr b="1">
          <a:solidFill>
            <a:schemeClr val="tx2"/>
          </a:solidFill>
          <a:latin typeface="Century Gothic" pitchFamily="34" charset="0"/>
          <a:cs typeface="Arial" pitchFamily="34" charset="0"/>
        </a:defRPr>
      </a:lvl5pPr>
      <a:lvl6pPr marL="457200" algn="l" rtl="0" eaLnBrk="1" fontAlgn="base" hangingPunct="1">
        <a:spcBef>
          <a:spcPct val="0"/>
        </a:spcBef>
        <a:spcAft>
          <a:spcPct val="0"/>
        </a:spcAft>
        <a:defRPr b="1">
          <a:solidFill>
            <a:schemeClr val="tx2"/>
          </a:solidFill>
          <a:latin typeface="Century Gothic" pitchFamily="34" charset="0"/>
          <a:cs typeface="Arial" pitchFamily="34" charset="0"/>
        </a:defRPr>
      </a:lvl6pPr>
      <a:lvl7pPr marL="914400" algn="l" rtl="0" eaLnBrk="1" fontAlgn="base" hangingPunct="1">
        <a:spcBef>
          <a:spcPct val="0"/>
        </a:spcBef>
        <a:spcAft>
          <a:spcPct val="0"/>
        </a:spcAft>
        <a:defRPr b="1">
          <a:solidFill>
            <a:schemeClr val="tx2"/>
          </a:solidFill>
          <a:latin typeface="Century Gothic" pitchFamily="34" charset="0"/>
          <a:cs typeface="Arial" pitchFamily="34" charset="0"/>
        </a:defRPr>
      </a:lvl7pPr>
      <a:lvl8pPr marL="1371600" algn="l" rtl="0" eaLnBrk="1" fontAlgn="base" hangingPunct="1">
        <a:spcBef>
          <a:spcPct val="0"/>
        </a:spcBef>
        <a:spcAft>
          <a:spcPct val="0"/>
        </a:spcAft>
        <a:defRPr b="1">
          <a:solidFill>
            <a:schemeClr val="tx2"/>
          </a:solidFill>
          <a:latin typeface="Century Gothic" pitchFamily="34" charset="0"/>
          <a:cs typeface="Arial" pitchFamily="34" charset="0"/>
        </a:defRPr>
      </a:lvl8pPr>
      <a:lvl9pPr marL="1828800" algn="l" rtl="0" eaLnBrk="1" fontAlgn="base" hangingPunct="1">
        <a:spcBef>
          <a:spcPct val="0"/>
        </a:spcBef>
        <a:spcAft>
          <a:spcPct val="0"/>
        </a:spcAft>
        <a:defRPr b="1">
          <a:solidFill>
            <a:schemeClr val="tx2"/>
          </a:solidFill>
          <a:latin typeface="Century Gothic" pitchFamily="34" charset="0"/>
          <a:cs typeface="Arial" pitchFamily="34" charset="0"/>
        </a:defRPr>
      </a:lvl9pPr>
    </p:titleStyle>
    <p:bodyStyle>
      <a:lvl1pPr marL="228600" indent="-228600" algn="l" rtl="0" eaLnBrk="1" fontAlgn="base" hangingPunct="1">
        <a:spcBef>
          <a:spcPct val="20000"/>
        </a:spcBef>
        <a:spcAft>
          <a:spcPct val="0"/>
        </a:spcAft>
        <a:buClr>
          <a:schemeClr val="tx1"/>
        </a:buClr>
        <a:buChar char="•"/>
        <a:defRPr sz="1600">
          <a:solidFill>
            <a:schemeClr val="tx1"/>
          </a:solidFill>
          <a:latin typeface="Minion Pro" panose="02040503050306020203" pitchFamily="18" charset="0"/>
          <a:ea typeface="+mn-ea"/>
          <a:cs typeface="+mn-cs"/>
        </a:defRPr>
      </a:lvl1pPr>
      <a:lvl2pPr marL="571500" indent="-228600" algn="l" rtl="0" eaLnBrk="1" fontAlgn="base" hangingPunct="1">
        <a:spcBef>
          <a:spcPct val="20000"/>
        </a:spcBef>
        <a:spcAft>
          <a:spcPct val="0"/>
        </a:spcAft>
        <a:buClr>
          <a:schemeClr val="tx1"/>
        </a:buClr>
        <a:buChar char="o"/>
        <a:defRPr sz="1600">
          <a:solidFill>
            <a:schemeClr val="tx1"/>
          </a:solidFill>
          <a:latin typeface="Minion Pro" panose="02040503050306020203" pitchFamily="18" charset="0"/>
          <a:cs typeface="+mn-cs"/>
        </a:defRPr>
      </a:lvl2pPr>
      <a:lvl3pPr marL="914400" indent="-228600" algn="l" rtl="0" eaLnBrk="1" fontAlgn="base" hangingPunct="1">
        <a:spcBef>
          <a:spcPct val="20000"/>
        </a:spcBef>
        <a:spcAft>
          <a:spcPct val="0"/>
        </a:spcAft>
        <a:buClr>
          <a:schemeClr val="tx1"/>
        </a:buClr>
        <a:buFont typeface="Wingdings" pitchFamily="2" charset="2"/>
        <a:buChar char="§"/>
        <a:defRPr sz="1600">
          <a:solidFill>
            <a:schemeClr val="tx1"/>
          </a:solidFill>
          <a:latin typeface="Minion Pro" panose="02040503050306020203" pitchFamily="18" charset="0"/>
          <a:cs typeface="+mn-cs"/>
        </a:defRPr>
      </a:lvl3pPr>
      <a:lvl4pPr marL="1257300" indent="-228600" algn="l" rtl="0" eaLnBrk="1" fontAlgn="base" hangingPunct="1">
        <a:spcBef>
          <a:spcPct val="20000"/>
        </a:spcBef>
        <a:spcAft>
          <a:spcPct val="0"/>
        </a:spcAft>
        <a:buClr>
          <a:schemeClr val="tx1"/>
        </a:buClr>
        <a:buChar char="•"/>
        <a:defRPr sz="1600">
          <a:solidFill>
            <a:schemeClr val="tx1"/>
          </a:solidFill>
          <a:latin typeface="Minion Pro" panose="02040503050306020203" pitchFamily="18" charset="0"/>
          <a:cs typeface="+mn-cs"/>
        </a:defRPr>
      </a:lvl4pPr>
      <a:lvl5pPr marL="1600200" indent="-228600" algn="l" rtl="0" eaLnBrk="1" fontAlgn="base" hangingPunct="1">
        <a:spcBef>
          <a:spcPct val="25000"/>
        </a:spcBef>
        <a:spcAft>
          <a:spcPct val="0"/>
        </a:spcAft>
        <a:buClr>
          <a:schemeClr val="tx1"/>
        </a:buClr>
        <a:buChar char="•"/>
        <a:defRPr sz="1600">
          <a:solidFill>
            <a:schemeClr val="tx1"/>
          </a:solidFill>
          <a:latin typeface="Minion Pro" panose="02040503050306020203" pitchFamily="18" charset="0"/>
          <a:cs typeface="+mn-cs"/>
        </a:defRPr>
      </a:lvl5pPr>
      <a:lvl6pPr marL="2057400" indent="-228600" algn="l" rtl="0" eaLnBrk="1" fontAlgn="base" hangingPunct="1">
        <a:spcBef>
          <a:spcPct val="25000"/>
        </a:spcBef>
        <a:spcAft>
          <a:spcPct val="0"/>
        </a:spcAft>
        <a:buClr>
          <a:schemeClr val="tx1"/>
        </a:buClr>
        <a:buChar char="•"/>
        <a:defRPr sz="1600">
          <a:solidFill>
            <a:schemeClr val="tx1"/>
          </a:solidFill>
          <a:latin typeface="+mn-lt"/>
          <a:cs typeface="+mn-cs"/>
        </a:defRPr>
      </a:lvl6pPr>
      <a:lvl7pPr marL="2514600" indent="-228600" algn="l" rtl="0" eaLnBrk="1" fontAlgn="base" hangingPunct="1">
        <a:spcBef>
          <a:spcPct val="25000"/>
        </a:spcBef>
        <a:spcAft>
          <a:spcPct val="0"/>
        </a:spcAft>
        <a:buClr>
          <a:schemeClr val="tx1"/>
        </a:buClr>
        <a:buChar char="•"/>
        <a:defRPr sz="1600">
          <a:solidFill>
            <a:schemeClr val="tx1"/>
          </a:solidFill>
          <a:latin typeface="+mn-lt"/>
          <a:cs typeface="+mn-cs"/>
        </a:defRPr>
      </a:lvl7pPr>
      <a:lvl8pPr marL="2971800" indent="-228600" algn="l" rtl="0" eaLnBrk="1" fontAlgn="base" hangingPunct="1">
        <a:spcBef>
          <a:spcPct val="25000"/>
        </a:spcBef>
        <a:spcAft>
          <a:spcPct val="0"/>
        </a:spcAft>
        <a:buClr>
          <a:schemeClr val="tx1"/>
        </a:buClr>
        <a:buChar char="•"/>
        <a:defRPr sz="1600">
          <a:solidFill>
            <a:schemeClr val="tx1"/>
          </a:solidFill>
          <a:latin typeface="+mn-lt"/>
          <a:cs typeface="+mn-cs"/>
        </a:defRPr>
      </a:lvl8pPr>
      <a:lvl9pPr marL="3429000" indent="-228600" algn="l" rtl="0" eaLnBrk="1" fontAlgn="base" hangingPunct="1">
        <a:spcBef>
          <a:spcPct val="25000"/>
        </a:spcBef>
        <a:spcAft>
          <a:spcPct val="0"/>
        </a:spcAft>
        <a:buClr>
          <a:schemeClr val="tx1"/>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s://www.goodfreephotos.com/united-states/idaho/other-idaho/white-clouds-peaks-reflect-into-small-lake.jpg.php"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shawnradcliffe.com/write-better-inten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12718" y="192290"/>
            <a:ext cx="8518566" cy="645910"/>
          </a:xfrm>
        </p:spPr>
        <p:txBody>
          <a:bodyPr/>
          <a:lstStyle/>
          <a:p>
            <a:r>
              <a:rPr lang="en-US" sz="1800"/>
              <a:t>Do Now</a:t>
            </a:r>
          </a:p>
        </p:txBody>
      </p:sp>
      <p:sp>
        <p:nvSpPr>
          <p:cNvPr id="3" name="TextBox 2">
            <a:extLst>
              <a:ext uri="{FF2B5EF4-FFF2-40B4-BE49-F238E27FC236}">
                <a16:creationId xmlns:a16="http://schemas.microsoft.com/office/drawing/2014/main" id="{1FD626C1-E1A5-4E0A-9C79-7B21DE9E99A1}"/>
              </a:ext>
            </a:extLst>
          </p:cNvPr>
          <p:cNvSpPr txBox="1"/>
          <p:nvPr/>
        </p:nvSpPr>
        <p:spPr>
          <a:xfrm>
            <a:off x="1177925" y="2690336"/>
            <a:ext cx="6788150" cy="203132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yriad Pro"/>
              <a:ea typeface="+mn-ea"/>
              <a:cs typeface="Aria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yriad Pro"/>
                <a:ea typeface="+mn-ea"/>
                <a:cs typeface="Arial"/>
              </a:rPr>
              <a:t>Reflect on any past equity or diversity training you have experienced in your adult life and career.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yriad Pro"/>
              <a:ea typeface="+mn-ea"/>
              <a:cs typeface="Aria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yriad Pro"/>
                <a:ea typeface="+mn-ea"/>
                <a:cs typeface="Arial"/>
              </a:rPr>
              <a:t>What insights and understandings about implicit bias are you bringing to your work as a culturally responsive educator?</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yriad Pro"/>
              <a:ea typeface="+mn-ea"/>
              <a:cs typeface="Arial"/>
            </a:endParaRPr>
          </a:p>
        </p:txBody>
      </p:sp>
      <p:grpSp>
        <p:nvGrpSpPr>
          <p:cNvPr id="7" name="Group 6">
            <a:extLst>
              <a:ext uri="{FF2B5EF4-FFF2-40B4-BE49-F238E27FC236}">
                <a16:creationId xmlns:a16="http://schemas.microsoft.com/office/drawing/2014/main" id="{EB7FE74D-F78C-4C92-96A3-6FDF5CA0F3A0}"/>
              </a:ext>
            </a:extLst>
          </p:cNvPr>
          <p:cNvGrpSpPr>
            <a:grpSpLocks noChangeAspect="1"/>
          </p:cNvGrpSpPr>
          <p:nvPr/>
        </p:nvGrpSpPr>
        <p:grpSpPr>
          <a:xfrm>
            <a:off x="4155967" y="2246386"/>
            <a:ext cx="670033" cy="672215"/>
            <a:chOff x="3619266" y="2362912"/>
            <a:chExt cx="2194560" cy="2194560"/>
          </a:xfrm>
        </p:grpSpPr>
        <p:sp>
          <p:nvSpPr>
            <p:cNvPr id="8" name="Oval 7">
              <a:extLst>
                <a:ext uri="{FF2B5EF4-FFF2-40B4-BE49-F238E27FC236}">
                  <a16:creationId xmlns:a16="http://schemas.microsoft.com/office/drawing/2014/main" id="{BE530869-DDEC-4FE6-B0AE-C56664A94771}"/>
                </a:ext>
              </a:extLst>
            </p:cNvPr>
            <p:cNvSpPr/>
            <p:nvPr/>
          </p:nvSpPr>
          <p:spPr bwMode="auto">
            <a:xfrm>
              <a:off x="3619266" y="2362912"/>
              <a:ext cx="2194560" cy="2194560"/>
            </a:xfrm>
            <a:prstGeom prst="ellipse">
              <a:avLst/>
            </a:prstGeom>
            <a:solidFill>
              <a:schemeClr val="accent2"/>
            </a:solidFill>
            <a:ln w="19050" algn="ctr">
              <a:solidFill>
                <a:schemeClr val="accent2"/>
              </a:solidFill>
              <a:round/>
              <a:headEnd/>
              <a:tailEnd type="triangle" w="med" len="med"/>
            </a:ln>
          </p:spPr>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Book Antiqua" pitchFamily="18" charset="0"/>
                <a:ea typeface="+mn-ea"/>
                <a:cs typeface="Arial" pitchFamily="34" charset="0"/>
              </a:endParaRPr>
            </a:p>
          </p:txBody>
        </p:sp>
        <p:grpSp>
          <p:nvGrpSpPr>
            <p:cNvPr id="9" name="Group 8">
              <a:extLst>
                <a:ext uri="{FF2B5EF4-FFF2-40B4-BE49-F238E27FC236}">
                  <a16:creationId xmlns:a16="http://schemas.microsoft.com/office/drawing/2014/main" id="{BDDAE1E3-6790-45B3-9AA2-306B94D5166F}"/>
                </a:ext>
              </a:extLst>
            </p:cNvPr>
            <p:cNvGrpSpPr>
              <a:grpSpLocks noChangeAspect="1"/>
            </p:cNvGrpSpPr>
            <p:nvPr/>
          </p:nvGrpSpPr>
          <p:grpSpPr bwMode="auto">
            <a:xfrm rot="10800000">
              <a:off x="3992561" y="2801937"/>
              <a:ext cx="1357313" cy="1406525"/>
              <a:chOff x="2442" y="1722"/>
              <a:chExt cx="855" cy="886"/>
            </a:xfrm>
          </p:grpSpPr>
          <p:sp>
            <p:nvSpPr>
              <p:cNvPr id="10" name="Freeform 8">
                <a:extLst>
                  <a:ext uri="{FF2B5EF4-FFF2-40B4-BE49-F238E27FC236}">
                    <a16:creationId xmlns:a16="http://schemas.microsoft.com/office/drawing/2014/main" id="{AE6E70F0-EC9E-49DE-A1F6-F1D2BF496A61}"/>
                  </a:ext>
                </a:extLst>
              </p:cNvPr>
              <p:cNvSpPr>
                <a:spLocks/>
              </p:cNvSpPr>
              <p:nvPr/>
            </p:nvSpPr>
            <p:spPr bwMode="auto">
              <a:xfrm>
                <a:off x="3046" y="1799"/>
                <a:ext cx="177" cy="173"/>
              </a:xfrm>
              <a:custGeom>
                <a:avLst/>
                <a:gdLst>
                  <a:gd name="T0" fmla="*/ 183 w 355"/>
                  <a:gd name="T1" fmla="*/ 0 h 347"/>
                  <a:gd name="T2" fmla="*/ 4 w 355"/>
                  <a:gd name="T3" fmla="*/ 87 h 347"/>
                  <a:gd name="T4" fmla="*/ 1 w 355"/>
                  <a:gd name="T5" fmla="*/ 103 h 347"/>
                  <a:gd name="T6" fmla="*/ 0 w 355"/>
                  <a:gd name="T7" fmla="*/ 120 h 347"/>
                  <a:gd name="T8" fmla="*/ 0 w 355"/>
                  <a:gd name="T9" fmla="*/ 138 h 347"/>
                  <a:gd name="T10" fmla="*/ 1 w 355"/>
                  <a:gd name="T11" fmla="*/ 154 h 347"/>
                  <a:gd name="T12" fmla="*/ 5 w 355"/>
                  <a:gd name="T13" fmla="*/ 172 h 347"/>
                  <a:gd name="T14" fmla="*/ 8 w 355"/>
                  <a:gd name="T15" fmla="*/ 191 h 347"/>
                  <a:gd name="T16" fmla="*/ 15 w 355"/>
                  <a:gd name="T17" fmla="*/ 208 h 347"/>
                  <a:gd name="T18" fmla="*/ 22 w 355"/>
                  <a:gd name="T19" fmla="*/ 225 h 347"/>
                  <a:gd name="T20" fmla="*/ 31 w 355"/>
                  <a:gd name="T21" fmla="*/ 242 h 347"/>
                  <a:gd name="T22" fmla="*/ 42 w 355"/>
                  <a:gd name="T23" fmla="*/ 257 h 347"/>
                  <a:gd name="T24" fmla="*/ 54 w 355"/>
                  <a:gd name="T25" fmla="*/ 274 h 347"/>
                  <a:gd name="T26" fmla="*/ 68 w 355"/>
                  <a:gd name="T27" fmla="*/ 287 h 347"/>
                  <a:gd name="T28" fmla="*/ 83 w 355"/>
                  <a:gd name="T29" fmla="*/ 300 h 347"/>
                  <a:gd name="T30" fmla="*/ 98 w 355"/>
                  <a:gd name="T31" fmla="*/ 312 h 347"/>
                  <a:gd name="T32" fmla="*/ 115 w 355"/>
                  <a:gd name="T33" fmla="*/ 322 h 347"/>
                  <a:gd name="T34" fmla="*/ 133 w 355"/>
                  <a:gd name="T35" fmla="*/ 330 h 347"/>
                  <a:gd name="T36" fmla="*/ 150 w 355"/>
                  <a:gd name="T37" fmla="*/ 337 h 347"/>
                  <a:gd name="T38" fmla="*/ 167 w 355"/>
                  <a:gd name="T39" fmla="*/ 342 h 347"/>
                  <a:gd name="T40" fmla="*/ 186 w 355"/>
                  <a:gd name="T41" fmla="*/ 345 h 347"/>
                  <a:gd name="T42" fmla="*/ 204 w 355"/>
                  <a:gd name="T43" fmla="*/ 347 h 347"/>
                  <a:gd name="T44" fmla="*/ 213 w 355"/>
                  <a:gd name="T45" fmla="*/ 347 h 347"/>
                  <a:gd name="T46" fmla="*/ 222 w 355"/>
                  <a:gd name="T47" fmla="*/ 347 h 347"/>
                  <a:gd name="T48" fmla="*/ 232 w 355"/>
                  <a:gd name="T49" fmla="*/ 347 h 347"/>
                  <a:gd name="T50" fmla="*/ 241 w 355"/>
                  <a:gd name="T51" fmla="*/ 346 h 347"/>
                  <a:gd name="T52" fmla="*/ 250 w 355"/>
                  <a:gd name="T53" fmla="*/ 345 h 347"/>
                  <a:gd name="T54" fmla="*/ 259 w 355"/>
                  <a:gd name="T55" fmla="*/ 344 h 347"/>
                  <a:gd name="T56" fmla="*/ 267 w 355"/>
                  <a:gd name="T57" fmla="*/ 342 h 347"/>
                  <a:gd name="T58" fmla="*/ 277 w 355"/>
                  <a:gd name="T59" fmla="*/ 339 h 347"/>
                  <a:gd name="T60" fmla="*/ 355 w 355"/>
                  <a:gd name="T61" fmla="*/ 168 h 347"/>
                  <a:gd name="T62" fmla="*/ 340 w 355"/>
                  <a:gd name="T63" fmla="*/ 164 h 347"/>
                  <a:gd name="T64" fmla="*/ 326 w 355"/>
                  <a:gd name="T65" fmla="*/ 161 h 347"/>
                  <a:gd name="T66" fmla="*/ 311 w 355"/>
                  <a:gd name="T67" fmla="*/ 155 h 347"/>
                  <a:gd name="T68" fmla="*/ 297 w 355"/>
                  <a:gd name="T69" fmla="*/ 148 h 347"/>
                  <a:gd name="T70" fmla="*/ 285 w 355"/>
                  <a:gd name="T71" fmla="*/ 141 h 347"/>
                  <a:gd name="T72" fmla="*/ 271 w 355"/>
                  <a:gd name="T73" fmla="*/ 133 h 347"/>
                  <a:gd name="T74" fmla="*/ 258 w 355"/>
                  <a:gd name="T75" fmla="*/ 123 h 347"/>
                  <a:gd name="T76" fmla="*/ 247 w 355"/>
                  <a:gd name="T77" fmla="*/ 112 h 347"/>
                  <a:gd name="T78" fmla="*/ 235 w 355"/>
                  <a:gd name="T79" fmla="*/ 101 h 347"/>
                  <a:gd name="T80" fmla="*/ 224 w 355"/>
                  <a:gd name="T81" fmla="*/ 88 h 347"/>
                  <a:gd name="T82" fmla="*/ 214 w 355"/>
                  <a:gd name="T83" fmla="*/ 74 h 347"/>
                  <a:gd name="T84" fmla="*/ 206 w 355"/>
                  <a:gd name="T85" fmla="*/ 60 h 347"/>
                  <a:gd name="T86" fmla="*/ 198 w 355"/>
                  <a:gd name="T87" fmla="*/ 45 h 347"/>
                  <a:gd name="T88" fmla="*/ 193 w 355"/>
                  <a:gd name="T89" fmla="*/ 32 h 347"/>
                  <a:gd name="T90" fmla="*/ 187 w 355"/>
                  <a:gd name="T91" fmla="*/ 15 h 347"/>
                  <a:gd name="T92" fmla="*/ 183 w 355"/>
                  <a:gd name="T93"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55" h="347">
                    <a:moveTo>
                      <a:pt x="183" y="0"/>
                    </a:moveTo>
                    <a:lnTo>
                      <a:pt x="4" y="87"/>
                    </a:lnTo>
                    <a:lnTo>
                      <a:pt x="1" y="103"/>
                    </a:lnTo>
                    <a:lnTo>
                      <a:pt x="0" y="120"/>
                    </a:lnTo>
                    <a:lnTo>
                      <a:pt x="0" y="138"/>
                    </a:lnTo>
                    <a:lnTo>
                      <a:pt x="1" y="154"/>
                    </a:lnTo>
                    <a:lnTo>
                      <a:pt x="5" y="172"/>
                    </a:lnTo>
                    <a:lnTo>
                      <a:pt x="8" y="191"/>
                    </a:lnTo>
                    <a:lnTo>
                      <a:pt x="15" y="208"/>
                    </a:lnTo>
                    <a:lnTo>
                      <a:pt x="22" y="225"/>
                    </a:lnTo>
                    <a:lnTo>
                      <a:pt x="31" y="242"/>
                    </a:lnTo>
                    <a:lnTo>
                      <a:pt x="42" y="257"/>
                    </a:lnTo>
                    <a:lnTo>
                      <a:pt x="54" y="274"/>
                    </a:lnTo>
                    <a:lnTo>
                      <a:pt x="68" y="287"/>
                    </a:lnTo>
                    <a:lnTo>
                      <a:pt x="83" y="300"/>
                    </a:lnTo>
                    <a:lnTo>
                      <a:pt x="98" y="312"/>
                    </a:lnTo>
                    <a:lnTo>
                      <a:pt x="115" y="322"/>
                    </a:lnTo>
                    <a:lnTo>
                      <a:pt x="133" y="330"/>
                    </a:lnTo>
                    <a:lnTo>
                      <a:pt x="150" y="337"/>
                    </a:lnTo>
                    <a:lnTo>
                      <a:pt x="167" y="342"/>
                    </a:lnTo>
                    <a:lnTo>
                      <a:pt x="186" y="345"/>
                    </a:lnTo>
                    <a:lnTo>
                      <a:pt x="204" y="347"/>
                    </a:lnTo>
                    <a:lnTo>
                      <a:pt x="213" y="347"/>
                    </a:lnTo>
                    <a:lnTo>
                      <a:pt x="222" y="347"/>
                    </a:lnTo>
                    <a:lnTo>
                      <a:pt x="232" y="347"/>
                    </a:lnTo>
                    <a:lnTo>
                      <a:pt x="241" y="346"/>
                    </a:lnTo>
                    <a:lnTo>
                      <a:pt x="250" y="345"/>
                    </a:lnTo>
                    <a:lnTo>
                      <a:pt x="259" y="344"/>
                    </a:lnTo>
                    <a:lnTo>
                      <a:pt x="267" y="342"/>
                    </a:lnTo>
                    <a:lnTo>
                      <a:pt x="277" y="339"/>
                    </a:lnTo>
                    <a:lnTo>
                      <a:pt x="355" y="168"/>
                    </a:lnTo>
                    <a:lnTo>
                      <a:pt x="340" y="164"/>
                    </a:lnTo>
                    <a:lnTo>
                      <a:pt x="326" y="161"/>
                    </a:lnTo>
                    <a:lnTo>
                      <a:pt x="311" y="155"/>
                    </a:lnTo>
                    <a:lnTo>
                      <a:pt x="297" y="148"/>
                    </a:lnTo>
                    <a:lnTo>
                      <a:pt x="285" y="141"/>
                    </a:lnTo>
                    <a:lnTo>
                      <a:pt x="271" y="133"/>
                    </a:lnTo>
                    <a:lnTo>
                      <a:pt x="258" y="123"/>
                    </a:lnTo>
                    <a:lnTo>
                      <a:pt x="247" y="112"/>
                    </a:lnTo>
                    <a:lnTo>
                      <a:pt x="235" y="101"/>
                    </a:lnTo>
                    <a:lnTo>
                      <a:pt x="224" y="88"/>
                    </a:lnTo>
                    <a:lnTo>
                      <a:pt x="214" y="74"/>
                    </a:lnTo>
                    <a:lnTo>
                      <a:pt x="206" y="60"/>
                    </a:lnTo>
                    <a:lnTo>
                      <a:pt x="198" y="45"/>
                    </a:lnTo>
                    <a:lnTo>
                      <a:pt x="193" y="32"/>
                    </a:lnTo>
                    <a:lnTo>
                      <a:pt x="187" y="15"/>
                    </a:lnTo>
                    <a:lnTo>
                      <a:pt x="183"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1" name="Freeform 9">
                <a:extLst>
                  <a:ext uri="{FF2B5EF4-FFF2-40B4-BE49-F238E27FC236}">
                    <a16:creationId xmlns:a16="http://schemas.microsoft.com/office/drawing/2014/main" id="{2B3CE3B3-6DE9-4E28-8E39-588CC6FAB26F}"/>
                  </a:ext>
                </a:extLst>
              </p:cNvPr>
              <p:cNvSpPr>
                <a:spLocks/>
              </p:cNvSpPr>
              <p:nvPr/>
            </p:nvSpPr>
            <p:spPr bwMode="auto">
              <a:xfrm>
                <a:off x="3167" y="1722"/>
                <a:ext cx="130" cy="134"/>
              </a:xfrm>
              <a:custGeom>
                <a:avLst/>
                <a:gdLst>
                  <a:gd name="T0" fmla="*/ 137 w 260"/>
                  <a:gd name="T1" fmla="*/ 269 h 269"/>
                  <a:gd name="T2" fmla="*/ 260 w 260"/>
                  <a:gd name="T3" fmla="*/ 0 h 269"/>
                  <a:gd name="T4" fmla="*/ 0 w 260"/>
                  <a:gd name="T5" fmla="*/ 128 h 269"/>
                  <a:gd name="T6" fmla="*/ 5 w 260"/>
                  <a:gd name="T7" fmla="*/ 141 h 269"/>
                  <a:gd name="T8" fmla="*/ 9 w 260"/>
                  <a:gd name="T9" fmla="*/ 152 h 269"/>
                  <a:gd name="T10" fmla="*/ 14 w 260"/>
                  <a:gd name="T11" fmla="*/ 164 h 269"/>
                  <a:gd name="T12" fmla="*/ 20 w 260"/>
                  <a:gd name="T13" fmla="*/ 175 h 269"/>
                  <a:gd name="T14" fmla="*/ 25 w 260"/>
                  <a:gd name="T15" fmla="*/ 187 h 269"/>
                  <a:gd name="T16" fmla="*/ 32 w 260"/>
                  <a:gd name="T17" fmla="*/ 197 h 269"/>
                  <a:gd name="T18" fmla="*/ 41 w 260"/>
                  <a:gd name="T19" fmla="*/ 208 h 269"/>
                  <a:gd name="T20" fmla="*/ 51 w 260"/>
                  <a:gd name="T21" fmla="*/ 218 h 269"/>
                  <a:gd name="T22" fmla="*/ 60 w 260"/>
                  <a:gd name="T23" fmla="*/ 227 h 269"/>
                  <a:gd name="T24" fmla="*/ 70 w 260"/>
                  <a:gd name="T25" fmla="*/ 234 h 269"/>
                  <a:gd name="T26" fmla="*/ 81 w 260"/>
                  <a:gd name="T27" fmla="*/ 242 h 269"/>
                  <a:gd name="T28" fmla="*/ 92 w 260"/>
                  <a:gd name="T29" fmla="*/ 248 h 269"/>
                  <a:gd name="T30" fmla="*/ 102 w 260"/>
                  <a:gd name="T31" fmla="*/ 255 h 269"/>
                  <a:gd name="T32" fmla="*/ 114 w 260"/>
                  <a:gd name="T33" fmla="*/ 259 h 269"/>
                  <a:gd name="T34" fmla="*/ 126 w 260"/>
                  <a:gd name="T35" fmla="*/ 264 h 269"/>
                  <a:gd name="T36" fmla="*/ 137 w 260"/>
                  <a:gd name="T37" fmla="*/ 26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0" h="269">
                    <a:moveTo>
                      <a:pt x="137" y="269"/>
                    </a:moveTo>
                    <a:lnTo>
                      <a:pt x="260" y="0"/>
                    </a:lnTo>
                    <a:lnTo>
                      <a:pt x="0" y="128"/>
                    </a:lnTo>
                    <a:lnTo>
                      <a:pt x="5" y="141"/>
                    </a:lnTo>
                    <a:lnTo>
                      <a:pt x="9" y="152"/>
                    </a:lnTo>
                    <a:lnTo>
                      <a:pt x="14" y="164"/>
                    </a:lnTo>
                    <a:lnTo>
                      <a:pt x="20" y="175"/>
                    </a:lnTo>
                    <a:lnTo>
                      <a:pt x="25" y="187"/>
                    </a:lnTo>
                    <a:lnTo>
                      <a:pt x="32" y="197"/>
                    </a:lnTo>
                    <a:lnTo>
                      <a:pt x="41" y="208"/>
                    </a:lnTo>
                    <a:lnTo>
                      <a:pt x="51" y="218"/>
                    </a:lnTo>
                    <a:lnTo>
                      <a:pt x="60" y="227"/>
                    </a:lnTo>
                    <a:lnTo>
                      <a:pt x="70" y="234"/>
                    </a:lnTo>
                    <a:lnTo>
                      <a:pt x="81" y="242"/>
                    </a:lnTo>
                    <a:lnTo>
                      <a:pt x="92" y="248"/>
                    </a:lnTo>
                    <a:lnTo>
                      <a:pt x="102" y="255"/>
                    </a:lnTo>
                    <a:lnTo>
                      <a:pt x="114" y="259"/>
                    </a:lnTo>
                    <a:lnTo>
                      <a:pt x="126" y="264"/>
                    </a:lnTo>
                    <a:lnTo>
                      <a:pt x="137" y="26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2" name="Freeform 10">
                <a:extLst>
                  <a:ext uri="{FF2B5EF4-FFF2-40B4-BE49-F238E27FC236}">
                    <a16:creationId xmlns:a16="http://schemas.microsoft.com/office/drawing/2014/main" id="{3A630C80-C9E5-4CA2-806D-B76CF82156AA}"/>
                  </a:ext>
                </a:extLst>
              </p:cNvPr>
              <p:cNvSpPr>
                <a:spLocks/>
              </p:cNvSpPr>
              <p:nvPr/>
            </p:nvSpPr>
            <p:spPr bwMode="auto">
              <a:xfrm>
                <a:off x="2442" y="2386"/>
                <a:ext cx="223" cy="222"/>
              </a:xfrm>
              <a:custGeom>
                <a:avLst/>
                <a:gdLst>
                  <a:gd name="T0" fmla="*/ 446 w 446"/>
                  <a:gd name="T1" fmla="*/ 261 h 445"/>
                  <a:gd name="T2" fmla="*/ 437 w 446"/>
                  <a:gd name="T3" fmla="*/ 264 h 445"/>
                  <a:gd name="T4" fmla="*/ 427 w 446"/>
                  <a:gd name="T5" fmla="*/ 266 h 445"/>
                  <a:gd name="T6" fmla="*/ 418 w 446"/>
                  <a:gd name="T7" fmla="*/ 267 h 445"/>
                  <a:gd name="T8" fmla="*/ 410 w 446"/>
                  <a:gd name="T9" fmla="*/ 267 h 445"/>
                  <a:gd name="T10" fmla="*/ 401 w 446"/>
                  <a:gd name="T11" fmla="*/ 268 h 445"/>
                  <a:gd name="T12" fmla="*/ 392 w 446"/>
                  <a:gd name="T13" fmla="*/ 268 h 445"/>
                  <a:gd name="T14" fmla="*/ 383 w 446"/>
                  <a:gd name="T15" fmla="*/ 267 h 445"/>
                  <a:gd name="T16" fmla="*/ 373 w 446"/>
                  <a:gd name="T17" fmla="*/ 267 h 445"/>
                  <a:gd name="T18" fmla="*/ 355 w 446"/>
                  <a:gd name="T19" fmla="*/ 265 h 445"/>
                  <a:gd name="T20" fmla="*/ 338 w 446"/>
                  <a:gd name="T21" fmla="*/ 260 h 445"/>
                  <a:gd name="T22" fmla="*/ 320 w 446"/>
                  <a:gd name="T23" fmla="*/ 254 h 445"/>
                  <a:gd name="T24" fmla="*/ 304 w 446"/>
                  <a:gd name="T25" fmla="*/ 246 h 445"/>
                  <a:gd name="T26" fmla="*/ 288 w 446"/>
                  <a:gd name="T27" fmla="*/ 237 h 445"/>
                  <a:gd name="T28" fmla="*/ 273 w 446"/>
                  <a:gd name="T29" fmla="*/ 226 h 445"/>
                  <a:gd name="T30" fmla="*/ 258 w 446"/>
                  <a:gd name="T31" fmla="*/ 214 h 445"/>
                  <a:gd name="T32" fmla="*/ 243 w 446"/>
                  <a:gd name="T33" fmla="*/ 200 h 445"/>
                  <a:gd name="T34" fmla="*/ 229 w 446"/>
                  <a:gd name="T35" fmla="*/ 186 h 445"/>
                  <a:gd name="T36" fmla="*/ 217 w 446"/>
                  <a:gd name="T37" fmla="*/ 170 h 445"/>
                  <a:gd name="T38" fmla="*/ 206 w 446"/>
                  <a:gd name="T39" fmla="*/ 155 h 445"/>
                  <a:gd name="T40" fmla="*/ 197 w 446"/>
                  <a:gd name="T41" fmla="*/ 138 h 445"/>
                  <a:gd name="T42" fmla="*/ 190 w 446"/>
                  <a:gd name="T43" fmla="*/ 121 h 445"/>
                  <a:gd name="T44" fmla="*/ 183 w 446"/>
                  <a:gd name="T45" fmla="*/ 103 h 445"/>
                  <a:gd name="T46" fmla="*/ 180 w 446"/>
                  <a:gd name="T47" fmla="*/ 85 h 445"/>
                  <a:gd name="T48" fmla="*/ 176 w 446"/>
                  <a:gd name="T49" fmla="*/ 67 h 445"/>
                  <a:gd name="T50" fmla="*/ 175 w 446"/>
                  <a:gd name="T51" fmla="*/ 50 h 445"/>
                  <a:gd name="T52" fmla="*/ 175 w 446"/>
                  <a:gd name="T53" fmla="*/ 33 h 445"/>
                  <a:gd name="T54" fmla="*/ 176 w 446"/>
                  <a:gd name="T55" fmla="*/ 16 h 445"/>
                  <a:gd name="T56" fmla="*/ 179 w 446"/>
                  <a:gd name="T57" fmla="*/ 0 h 445"/>
                  <a:gd name="T58" fmla="*/ 4 w 446"/>
                  <a:gd name="T59" fmla="*/ 184 h 445"/>
                  <a:gd name="T60" fmla="*/ 1 w 446"/>
                  <a:gd name="T61" fmla="*/ 200 h 445"/>
                  <a:gd name="T62" fmla="*/ 0 w 446"/>
                  <a:gd name="T63" fmla="*/ 218 h 445"/>
                  <a:gd name="T64" fmla="*/ 0 w 446"/>
                  <a:gd name="T65" fmla="*/ 235 h 445"/>
                  <a:gd name="T66" fmla="*/ 1 w 446"/>
                  <a:gd name="T67" fmla="*/ 251 h 445"/>
                  <a:gd name="T68" fmla="*/ 5 w 446"/>
                  <a:gd name="T69" fmla="*/ 269 h 445"/>
                  <a:gd name="T70" fmla="*/ 8 w 446"/>
                  <a:gd name="T71" fmla="*/ 288 h 445"/>
                  <a:gd name="T72" fmla="*/ 15 w 446"/>
                  <a:gd name="T73" fmla="*/ 305 h 445"/>
                  <a:gd name="T74" fmla="*/ 22 w 446"/>
                  <a:gd name="T75" fmla="*/ 322 h 445"/>
                  <a:gd name="T76" fmla="*/ 31 w 446"/>
                  <a:gd name="T77" fmla="*/ 340 h 445"/>
                  <a:gd name="T78" fmla="*/ 42 w 446"/>
                  <a:gd name="T79" fmla="*/ 355 h 445"/>
                  <a:gd name="T80" fmla="*/ 54 w 446"/>
                  <a:gd name="T81" fmla="*/ 371 h 445"/>
                  <a:gd name="T82" fmla="*/ 68 w 446"/>
                  <a:gd name="T83" fmla="*/ 385 h 445"/>
                  <a:gd name="T84" fmla="*/ 83 w 446"/>
                  <a:gd name="T85" fmla="*/ 397 h 445"/>
                  <a:gd name="T86" fmla="*/ 98 w 446"/>
                  <a:gd name="T87" fmla="*/ 409 h 445"/>
                  <a:gd name="T88" fmla="*/ 115 w 446"/>
                  <a:gd name="T89" fmla="*/ 419 h 445"/>
                  <a:gd name="T90" fmla="*/ 132 w 446"/>
                  <a:gd name="T91" fmla="*/ 427 h 445"/>
                  <a:gd name="T92" fmla="*/ 149 w 446"/>
                  <a:gd name="T93" fmla="*/ 434 h 445"/>
                  <a:gd name="T94" fmla="*/ 167 w 446"/>
                  <a:gd name="T95" fmla="*/ 439 h 445"/>
                  <a:gd name="T96" fmla="*/ 186 w 446"/>
                  <a:gd name="T97" fmla="*/ 442 h 445"/>
                  <a:gd name="T98" fmla="*/ 204 w 446"/>
                  <a:gd name="T99" fmla="*/ 445 h 445"/>
                  <a:gd name="T100" fmla="*/ 213 w 446"/>
                  <a:gd name="T101" fmla="*/ 445 h 445"/>
                  <a:gd name="T102" fmla="*/ 224 w 446"/>
                  <a:gd name="T103" fmla="*/ 445 h 445"/>
                  <a:gd name="T104" fmla="*/ 233 w 446"/>
                  <a:gd name="T105" fmla="*/ 445 h 445"/>
                  <a:gd name="T106" fmla="*/ 242 w 446"/>
                  <a:gd name="T107" fmla="*/ 443 h 445"/>
                  <a:gd name="T108" fmla="*/ 252 w 446"/>
                  <a:gd name="T109" fmla="*/ 442 h 445"/>
                  <a:gd name="T110" fmla="*/ 262 w 446"/>
                  <a:gd name="T111" fmla="*/ 440 h 445"/>
                  <a:gd name="T112" fmla="*/ 271 w 446"/>
                  <a:gd name="T113" fmla="*/ 438 h 445"/>
                  <a:gd name="T114" fmla="*/ 280 w 446"/>
                  <a:gd name="T115" fmla="*/ 435 h 445"/>
                  <a:gd name="T116" fmla="*/ 446 w 446"/>
                  <a:gd name="T117" fmla="*/ 261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6" h="445">
                    <a:moveTo>
                      <a:pt x="446" y="261"/>
                    </a:moveTo>
                    <a:lnTo>
                      <a:pt x="437" y="264"/>
                    </a:lnTo>
                    <a:lnTo>
                      <a:pt x="427" y="266"/>
                    </a:lnTo>
                    <a:lnTo>
                      <a:pt x="418" y="267"/>
                    </a:lnTo>
                    <a:lnTo>
                      <a:pt x="410" y="267"/>
                    </a:lnTo>
                    <a:lnTo>
                      <a:pt x="401" y="268"/>
                    </a:lnTo>
                    <a:lnTo>
                      <a:pt x="392" y="268"/>
                    </a:lnTo>
                    <a:lnTo>
                      <a:pt x="383" y="267"/>
                    </a:lnTo>
                    <a:lnTo>
                      <a:pt x="373" y="267"/>
                    </a:lnTo>
                    <a:lnTo>
                      <a:pt x="355" y="265"/>
                    </a:lnTo>
                    <a:lnTo>
                      <a:pt x="338" y="260"/>
                    </a:lnTo>
                    <a:lnTo>
                      <a:pt x="320" y="254"/>
                    </a:lnTo>
                    <a:lnTo>
                      <a:pt x="304" y="246"/>
                    </a:lnTo>
                    <a:lnTo>
                      <a:pt x="288" y="237"/>
                    </a:lnTo>
                    <a:lnTo>
                      <a:pt x="273" y="226"/>
                    </a:lnTo>
                    <a:lnTo>
                      <a:pt x="258" y="214"/>
                    </a:lnTo>
                    <a:lnTo>
                      <a:pt x="243" y="200"/>
                    </a:lnTo>
                    <a:lnTo>
                      <a:pt x="229" y="186"/>
                    </a:lnTo>
                    <a:lnTo>
                      <a:pt x="217" y="170"/>
                    </a:lnTo>
                    <a:lnTo>
                      <a:pt x="206" y="155"/>
                    </a:lnTo>
                    <a:lnTo>
                      <a:pt x="197" y="138"/>
                    </a:lnTo>
                    <a:lnTo>
                      <a:pt x="190" y="121"/>
                    </a:lnTo>
                    <a:lnTo>
                      <a:pt x="183" y="103"/>
                    </a:lnTo>
                    <a:lnTo>
                      <a:pt x="180" y="85"/>
                    </a:lnTo>
                    <a:lnTo>
                      <a:pt x="176" y="67"/>
                    </a:lnTo>
                    <a:lnTo>
                      <a:pt x="175" y="50"/>
                    </a:lnTo>
                    <a:lnTo>
                      <a:pt x="175" y="33"/>
                    </a:lnTo>
                    <a:lnTo>
                      <a:pt x="176" y="16"/>
                    </a:lnTo>
                    <a:lnTo>
                      <a:pt x="179" y="0"/>
                    </a:lnTo>
                    <a:lnTo>
                      <a:pt x="4" y="184"/>
                    </a:lnTo>
                    <a:lnTo>
                      <a:pt x="1" y="200"/>
                    </a:lnTo>
                    <a:lnTo>
                      <a:pt x="0" y="218"/>
                    </a:lnTo>
                    <a:lnTo>
                      <a:pt x="0" y="235"/>
                    </a:lnTo>
                    <a:lnTo>
                      <a:pt x="1" y="251"/>
                    </a:lnTo>
                    <a:lnTo>
                      <a:pt x="5" y="269"/>
                    </a:lnTo>
                    <a:lnTo>
                      <a:pt x="8" y="288"/>
                    </a:lnTo>
                    <a:lnTo>
                      <a:pt x="15" y="305"/>
                    </a:lnTo>
                    <a:lnTo>
                      <a:pt x="22" y="322"/>
                    </a:lnTo>
                    <a:lnTo>
                      <a:pt x="31" y="340"/>
                    </a:lnTo>
                    <a:lnTo>
                      <a:pt x="42" y="355"/>
                    </a:lnTo>
                    <a:lnTo>
                      <a:pt x="54" y="371"/>
                    </a:lnTo>
                    <a:lnTo>
                      <a:pt x="68" y="385"/>
                    </a:lnTo>
                    <a:lnTo>
                      <a:pt x="83" y="397"/>
                    </a:lnTo>
                    <a:lnTo>
                      <a:pt x="98" y="409"/>
                    </a:lnTo>
                    <a:lnTo>
                      <a:pt x="115" y="419"/>
                    </a:lnTo>
                    <a:lnTo>
                      <a:pt x="132" y="427"/>
                    </a:lnTo>
                    <a:lnTo>
                      <a:pt x="149" y="434"/>
                    </a:lnTo>
                    <a:lnTo>
                      <a:pt x="167" y="439"/>
                    </a:lnTo>
                    <a:lnTo>
                      <a:pt x="186" y="442"/>
                    </a:lnTo>
                    <a:lnTo>
                      <a:pt x="204" y="445"/>
                    </a:lnTo>
                    <a:lnTo>
                      <a:pt x="213" y="445"/>
                    </a:lnTo>
                    <a:lnTo>
                      <a:pt x="224" y="445"/>
                    </a:lnTo>
                    <a:lnTo>
                      <a:pt x="233" y="445"/>
                    </a:lnTo>
                    <a:lnTo>
                      <a:pt x="242" y="443"/>
                    </a:lnTo>
                    <a:lnTo>
                      <a:pt x="252" y="442"/>
                    </a:lnTo>
                    <a:lnTo>
                      <a:pt x="262" y="440"/>
                    </a:lnTo>
                    <a:lnTo>
                      <a:pt x="271" y="438"/>
                    </a:lnTo>
                    <a:lnTo>
                      <a:pt x="280" y="435"/>
                    </a:lnTo>
                    <a:lnTo>
                      <a:pt x="446" y="26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3" name="Freeform 11">
                <a:extLst>
                  <a:ext uri="{FF2B5EF4-FFF2-40B4-BE49-F238E27FC236}">
                    <a16:creationId xmlns:a16="http://schemas.microsoft.com/office/drawing/2014/main" id="{B08B786D-0A2A-41C2-B68B-64EBCA7F9965}"/>
                  </a:ext>
                </a:extLst>
              </p:cNvPr>
              <p:cNvSpPr>
                <a:spLocks/>
              </p:cNvSpPr>
              <p:nvPr/>
            </p:nvSpPr>
            <p:spPr bwMode="auto">
              <a:xfrm>
                <a:off x="2559" y="1870"/>
                <a:ext cx="601" cy="615"/>
              </a:xfrm>
              <a:custGeom>
                <a:avLst/>
                <a:gdLst>
                  <a:gd name="T0" fmla="*/ 2 w 1201"/>
                  <a:gd name="T1" fmla="*/ 1037 h 1231"/>
                  <a:gd name="T2" fmla="*/ 6 w 1201"/>
                  <a:gd name="T3" fmla="*/ 1056 h 1231"/>
                  <a:gd name="T4" fmla="*/ 9 w 1201"/>
                  <a:gd name="T5" fmla="*/ 1074 h 1231"/>
                  <a:gd name="T6" fmla="*/ 16 w 1201"/>
                  <a:gd name="T7" fmla="*/ 1092 h 1231"/>
                  <a:gd name="T8" fmla="*/ 23 w 1201"/>
                  <a:gd name="T9" fmla="*/ 1109 h 1231"/>
                  <a:gd name="T10" fmla="*/ 32 w 1201"/>
                  <a:gd name="T11" fmla="*/ 1126 h 1231"/>
                  <a:gd name="T12" fmla="*/ 43 w 1201"/>
                  <a:gd name="T13" fmla="*/ 1141 h 1231"/>
                  <a:gd name="T14" fmla="*/ 54 w 1201"/>
                  <a:gd name="T15" fmla="*/ 1157 h 1231"/>
                  <a:gd name="T16" fmla="*/ 68 w 1201"/>
                  <a:gd name="T17" fmla="*/ 1171 h 1231"/>
                  <a:gd name="T18" fmla="*/ 83 w 1201"/>
                  <a:gd name="T19" fmla="*/ 1184 h 1231"/>
                  <a:gd name="T20" fmla="*/ 99 w 1201"/>
                  <a:gd name="T21" fmla="*/ 1195 h 1231"/>
                  <a:gd name="T22" fmla="*/ 115 w 1201"/>
                  <a:gd name="T23" fmla="*/ 1206 h 1231"/>
                  <a:gd name="T24" fmla="*/ 132 w 1201"/>
                  <a:gd name="T25" fmla="*/ 1214 h 1231"/>
                  <a:gd name="T26" fmla="*/ 150 w 1201"/>
                  <a:gd name="T27" fmla="*/ 1219 h 1231"/>
                  <a:gd name="T28" fmla="*/ 168 w 1201"/>
                  <a:gd name="T29" fmla="*/ 1225 h 1231"/>
                  <a:gd name="T30" fmla="*/ 187 w 1201"/>
                  <a:gd name="T31" fmla="*/ 1229 h 1231"/>
                  <a:gd name="T32" fmla="*/ 205 w 1201"/>
                  <a:gd name="T33" fmla="*/ 1230 h 1231"/>
                  <a:gd name="T34" fmla="*/ 214 w 1201"/>
                  <a:gd name="T35" fmla="*/ 1231 h 1231"/>
                  <a:gd name="T36" fmla="*/ 225 w 1201"/>
                  <a:gd name="T37" fmla="*/ 1231 h 1231"/>
                  <a:gd name="T38" fmla="*/ 234 w 1201"/>
                  <a:gd name="T39" fmla="*/ 1230 h 1231"/>
                  <a:gd name="T40" fmla="*/ 243 w 1201"/>
                  <a:gd name="T41" fmla="*/ 1229 h 1231"/>
                  <a:gd name="T42" fmla="*/ 252 w 1201"/>
                  <a:gd name="T43" fmla="*/ 1227 h 1231"/>
                  <a:gd name="T44" fmla="*/ 263 w 1201"/>
                  <a:gd name="T45" fmla="*/ 1226 h 1231"/>
                  <a:gd name="T46" fmla="*/ 272 w 1201"/>
                  <a:gd name="T47" fmla="*/ 1224 h 1231"/>
                  <a:gd name="T48" fmla="*/ 281 w 1201"/>
                  <a:gd name="T49" fmla="*/ 1222 h 1231"/>
                  <a:gd name="T50" fmla="*/ 431 w 1201"/>
                  <a:gd name="T51" fmla="*/ 1064 h 1231"/>
                  <a:gd name="T52" fmla="*/ 1201 w 1201"/>
                  <a:gd name="T53" fmla="*/ 256 h 1231"/>
                  <a:gd name="T54" fmla="*/ 1192 w 1201"/>
                  <a:gd name="T55" fmla="*/ 258 h 1231"/>
                  <a:gd name="T56" fmla="*/ 1183 w 1201"/>
                  <a:gd name="T57" fmla="*/ 259 h 1231"/>
                  <a:gd name="T58" fmla="*/ 1173 w 1201"/>
                  <a:gd name="T59" fmla="*/ 259 h 1231"/>
                  <a:gd name="T60" fmla="*/ 1165 w 1201"/>
                  <a:gd name="T61" fmla="*/ 259 h 1231"/>
                  <a:gd name="T62" fmla="*/ 1156 w 1201"/>
                  <a:gd name="T63" fmla="*/ 259 h 1231"/>
                  <a:gd name="T64" fmla="*/ 1147 w 1201"/>
                  <a:gd name="T65" fmla="*/ 258 h 1231"/>
                  <a:gd name="T66" fmla="*/ 1138 w 1201"/>
                  <a:gd name="T67" fmla="*/ 257 h 1231"/>
                  <a:gd name="T68" fmla="*/ 1129 w 1201"/>
                  <a:gd name="T69" fmla="*/ 257 h 1231"/>
                  <a:gd name="T70" fmla="*/ 1110 w 1201"/>
                  <a:gd name="T71" fmla="*/ 255 h 1231"/>
                  <a:gd name="T72" fmla="*/ 1092 w 1201"/>
                  <a:gd name="T73" fmla="*/ 251 h 1231"/>
                  <a:gd name="T74" fmla="*/ 1074 w 1201"/>
                  <a:gd name="T75" fmla="*/ 247 h 1231"/>
                  <a:gd name="T76" fmla="*/ 1057 w 1201"/>
                  <a:gd name="T77" fmla="*/ 240 h 1231"/>
                  <a:gd name="T78" fmla="*/ 1040 w 1201"/>
                  <a:gd name="T79" fmla="*/ 232 h 1231"/>
                  <a:gd name="T80" fmla="*/ 1023 w 1201"/>
                  <a:gd name="T81" fmla="*/ 221 h 1231"/>
                  <a:gd name="T82" fmla="*/ 1008 w 1201"/>
                  <a:gd name="T83" fmla="*/ 210 h 1231"/>
                  <a:gd name="T84" fmla="*/ 993 w 1201"/>
                  <a:gd name="T85" fmla="*/ 197 h 1231"/>
                  <a:gd name="T86" fmla="*/ 979 w 1201"/>
                  <a:gd name="T87" fmla="*/ 183 h 1231"/>
                  <a:gd name="T88" fmla="*/ 966 w 1201"/>
                  <a:gd name="T89" fmla="*/ 167 h 1231"/>
                  <a:gd name="T90" fmla="*/ 956 w 1201"/>
                  <a:gd name="T91" fmla="*/ 152 h 1231"/>
                  <a:gd name="T92" fmla="*/ 947 w 1201"/>
                  <a:gd name="T93" fmla="*/ 135 h 1231"/>
                  <a:gd name="T94" fmla="*/ 940 w 1201"/>
                  <a:gd name="T95" fmla="*/ 118 h 1231"/>
                  <a:gd name="T96" fmla="*/ 933 w 1201"/>
                  <a:gd name="T97" fmla="*/ 100 h 1231"/>
                  <a:gd name="T98" fmla="*/ 929 w 1201"/>
                  <a:gd name="T99" fmla="*/ 82 h 1231"/>
                  <a:gd name="T100" fmla="*/ 926 w 1201"/>
                  <a:gd name="T101" fmla="*/ 64 h 1231"/>
                  <a:gd name="T102" fmla="*/ 925 w 1201"/>
                  <a:gd name="T103" fmla="*/ 47 h 1231"/>
                  <a:gd name="T104" fmla="*/ 924 w 1201"/>
                  <a:gd name="T105" fmla="*/ 31 h 1231"/>
                  <a:gd name="T106" fmla="*/ 924 w 1201"/>
                  <a:gd name="T107" fmla="*/ 16 h 1231"/>
                  <a:gd name="T108" fmla="*/ 926 w 1201"/>
                  <a:gd name="T109" fmla="*/ 0 h 1231"/>
                  <a:gd name="T110" fmla="*/ 166 w 1201"/>
                  <a:gd name="T111" fmla="*/ 800 h 1231"/>
                  <a:gd name="T112" fmla="*/ 5 w 1201"/>
                  <a:gd name="T113" fmla="*/ 971 h 1231"/>
                  <a:gd name="T114" fmla="*/ 2 w 1201"/>
                  <a:gd name="T115" fmla="*/ 987 h 1231"/>
                  <a:gd name="T116" fmla="*/ 0 w 1201"/>
                  <a:gd name="T117" fmla="*/ 1004 h 1231"/>
                  <a:gd name="T118" fmla="*/ 0 w 1201"/>
                  <a:gd name="T119" fmla="*/ 1021 h 1231"/>
                  <a:gd name="T120" fmla="*/ 2 w 1201"/>
                  <a:gd name="T121" fmla="*/ 1037 h 1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01" h="1231">
                    <a:moveTo>
                      <a:pt x="2" y="1037"/>
                    </a:moveTo>
                    <a:lnTo>
                      <a:pt x="6" y="1056"/>
                    </a:lnTo>
                    <a:lnTo>
                      <a:pt x="9" y="1074"/>
                    </a:lnTo>
                    <a:lnTo>
                      <a:pt x="16" y="1092"/>
                    </a:lnTo>
                    <a:lnTo>
                      <a:pt x="23" y="1109"/>
                    </a:lnTo>
                    <a:lnTo>
                      <a:pt x="32" y="1126"/>
                    </a:lnTo>
                    <a:lnTo>
                      <a:pt x="43" y="1141"/>
                    </a:lnTo>
                    <a:lnTo>
                      <a:pt x="54" y="1157"/>
                    </a:lnTo>
                    <a:lnTo>
                      <a:pt x="68" y="1171"/>
                    </a:lnTo>
                    <a:lnTo>
                      <a:pt x="83" y="1184"/>
                    </a:lnTo>
                    <a:lnTo>
                      <a:pt x="99" y="1195"/>
                    </a:lnTo>
                    <a:lnTo>
                      <a:pt x="115" y="1206"/>
                    </a:lnTo>
                    <a:lnTo>
                      <a:pt x="132" y="1214"/>
                    </a:lnTo>
                    <a:lnTo>
                      <a:pt x="150" y="1219"/>
                    </a:lnTo>
                    <a:lnTo>
                      <a:pt x="168" y="1225"/>
                    </a:lnTo>
                    <a:lnTo>
                      <a:pt x="187" y="1229"/>
                    </a:lnTo>
                    <a:lnTo>
                      <a:pt x="205" y="1230"/>
                    </a:lnTo>
                    <a:lnTo>
                      <a:pt x="214" y="1231"/>
                    </a:lnTo>
                    <a:lnTo>
                      <a:pt x="225" y="1231"/>
                    </a:lnTo>
                    <a:lnTo>
                      <a:pt x="234" y="1230"/>
                    </a:lnTo>
                    <a:lnTo>
                      <a:pt x="243" y="1229"/>
                    </a:lnTo>
                    <a:lnTo>
                      <a:pt x="252" y="1227"/>
                    </a:lnTo>
                    <a:lnTo>
                      <a:pt x="263" y="1226"/>
                    </a:lnTo>
                    <a:lnTo>
                      <a:pt x="272" y="1224"/>
                    </a:lnTo>
                    <a:lnTo>
                      <a:pt x="281" y="1222"/>
                    </a:lnTo>
                    <a:lnTo>
                      <a:pt x="431" y="1064"/>
                    </a:lnTo>
                    <a:lnTo>
                      <a:pt x="1201" y="256"/>
                    </a:lnTo>
                    <a:lnTo>
                      <a:pt x="1192" y="258"/>
                    </a:lnTo>
                    <a:lnTo>
                      <a:pt x="1183" y="259"/>
                    </a:lnTo>
                    <a:lnTo>
                      <a:pt x="1173" y="259"/>
                    </a:lnTo>
                    <a:lnTo>
                      <a:pt x="1165" y="259"/>
                    </a:lnTo>
                    <a:lnTo>
                      <a:pt x="1156" y="259"/>
                    </a:lnTo>
                    <a:lnTo>
                      <a:pt x="1147" y="258"/>
                    </a:lnTo>
                    <a:lnTo>
                      <a:pt x="1138" y="257"/>
                    </a:lnTo>
                    <a:lnTo>
                      <a:pt x="1129" y="257"/>
                    </a:lnTo>
                    <a:lnTo>
                      <a:pt x="1110" y="255"/>
                    </a:lnTo>
                    <a:lnTo>
                      <a:pt x="1092" y="251"/>
                    </a:lnTo>
                    <a:lnTo>
                      <a:pt x="1074" y="247"/>
                    </a:lnTo>
                    <a:lnTo>
                      <a:pt x="1057" y="240"/>
                    </a:lnTo>
                    <a:lnTo>
                      <a:pt x="1040" y="232"/>
                    </a:lnTo>
                    <a:lnTo>
                      <a:pt x="1023" y="221"/>
                    </a:lnTo>
                    <a:lnTo>
                      <a:pt x="1008" y="210"/>
                    </a:lnTo>
                    <a:lnTo>
                      <a:pt x="993" y="197"/>
                    </a:lnTo>
                    <a:lnTo>
                      <a:pt x="979" y="183"/>
                    </a:lnTo>
                    <a:lnTo>
                      <a:pt x="966" y="167"/>
                    </a:lnTo>
                    <a:lnTo>
                      <a:pt x="956" y="152"/>
                    </a:lnTo>
                    <a:lnTo>
                      <a:pt x="947" y="135"/>
                    </a:lnTo>
                    <a:lnTo>
                      <a:pt x="940" y="118"/>
                    </a:lnTo>
                    <a:lnTo>
                      <a:pt x="933" y="100"/>
                    </a:lnTo>
                    <a:lnTo>
                      <a:pt x="929" y="82"/>
                    </a:lnTo>
                    <a:lnTo>
                      <a:pt x="926" y="64"/>
                    </a:lnTo>
                    <a:lnTo>
                      <a:pt x="925" y="47"/>
                    </a:lnTo>
                    <a:lnTo>
                      <a:pt x="924" y="31"/>
                    </a:lnTo>
                    <a:lnTo>
                      <a:pt x="924" y="16"/>
                    </a:lnTo>
                    <a:lnTo>
                      <a:pt x="926" y="0"/>
                    </a:lnTo>
                    <a:lnTo>
                      <a:pt x="166" y="800"/>
                    </a:lnTo>
                    <a:lnTo>
                      <a:pt x="5" y="971"/>
                    </a:lnTo>
                    <a:lnTo>
                      <a:pt x="2" y="987"/>
                    </a:lnTo>
                    <a:lnTo>
                      <a:pt x="0" y="1004"/>
                    </a:lnTo>
                    <a:lnTo>
                      <a:pt x="0" y="1021"/>
                    </a:lnTo>
                    <a:lnTo>
                      <a:pt x="2" y="103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grpSp>
      </p:grpSp>
    </p:spTree>
    <p:extLst>
      <p:ext uri="{BB962C8B-B14F-4D97-AF65-F5344CB8AC3E}">
        <p14:creationId xmlns:p14="http://schemas.microsoft.com/office/powerpoint/2010/main" val="109897818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9FBAA-EE50-407A-A4E8-4A2A1D73EBE6}"/>
              </a:ext>
            </a:extLst>
          </p:cNvPr>
          <p:cNvSpPr>
            <a:spLocks noGrp="1"/>
          </p:cNvSpPr>
          <p:nvPr>
            <p:ph type="title"/>
          </p:nvPr>
        </p:nvSpPr>
        <p:spPr/>
        <p:txBody>
          <a:bodyPr/>
          <a:lstStyle/>
          <a:p>
            <a:r>
              <a:rPr lang="en-US" dirty="0"/>
              <a:t>Self-Examination: Making the Familiar Strange</a:t>
            </a:r>
          </a:p>
        </p:txBody>
      </p:sp>
      <p:pic>
        <p:nvPicPr>
          <p:cNvPr id="5" name="Picture 4">
            <a:extLst>
              <a:ext uri="{FF2B5EF4-FFF2-40B4-BE49-F238E27FC236}">
                <a16:creationId xmlns:a16="http://schemas.microsoft.com/office/drawing/2014/main" id="{6A892394-99BC-4079-8683-B9E8135EDFD6}"/>
              </a:ext>
            </a:extLst>
          </p:cNvPr>
          <p:cNvPicPr>
            <a:picLocks noChangeAspect="1"/>
          </p:cNvPicPr>
          <p:nvPr/>
        </p:nvPicPr>
        <p:blipFill>
          <a:blip r:embed="rId3"/>
          <a:stretch>
            <a:fillRect/>
          </a:stretch>
        </p:blipFill>
        <p:spPr>
          <a:xfrm>
            <a:off x="587719" y="744856"/>
            <a:ext cx="4598343" cy="5799635"/>
          </a:xfrm>
          <a:prstGeom prst="rect">
            <a:avLst/>
          </a:prstGeom>
        </p:spPr>
      </p:pic>
      <p:sp>
        <p:nvSpPr>
          <p:cNvPr id="3" name="TextBox 2">
            <a:extLst>
              <a:ext uri="{FF2B5EF4-FFF2-40B4-BE49-F238E27FC236}">
                <a16:creationId xmlns:a16="http://schemas.microsoft.com/office/drawing/2014/main" id="{86F48915-9E0F-48DC-998B-89FB331D10B3}"/>
              </a:ext>
            </a:extLst>
          </p:cNvPr>
          <p:cNvSpPr txBox="1"/>
          <p:nvPr/>
        </p:nvSpPr>
        <p:spPr>
          <a:xfrm>
            <a:off x="5461063" y="1936513"/>
            <a:ext cx="3148941" cy="34163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yriad Pro"/>
                <a:ea typeface="+mn-ea"/>
                <a:cs typeface="Arial"/>
              </a:rPr>
              <a:t>There are three internal tasks every educator has to work through to uncover implicit bias and prepare to work with culturally and linguistically diverse children.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yriad Pro"/>
              <a:ea typeface="+mn-ea"/>
              <a:cs typeface="Arial"/>
            </a:endParaRP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srgbClr val="000000"/>
                </a:solidFill>
                <a:effectLst/>
                <a:uLnTx/>
                <a:uFillTx/>
                <a:latin typeface="Myriad Pro"/>
                <a:ea typeface="+mn-ea"/>
                <a:cs typeface="Arial"/>
              </a:rPr>
              <a:t>Identify your cultural frame of reference</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srgbClr val="000000"/>
                </a:solidFill>
                <a:effectLst/>
                <a:uLnTx/>
                <a:uFillTx/>
                <a:latin typeface="Myriad Pro"/>
                <a:ea typeface="+mn-ea"/>
                <a:cs typeface="Arial"/>
              </a:rPr>
              <a:t>Widen your cultural aperture</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srgbClr val="000000"/>
                </a:solidFill>
                <a:effectLst/>
                <a:uLnTx/>
                <a:uFillTx/>
                <a:latin typeface="Myriad Pro"/>
                <a:ea typeface="+mn-ea"/>
                <a:cs typeface="Arial"/>
              </a:rPr>
              <a:t>Identify your key triggers</a:t>
            </a:r>
          </a:p>
        </p:txBody>
      </p:sp>
    </p:spTree>
    <p:extLst>
      <p:ext uri="{BB962C8B-B14F-4D97-AF65-F5344CB8AC3E}">
        <p14:creationId xmlns:p14="http://schemas.microsoft.com/office/powerpoint/2010/main" val="3314706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26911-6572-4FD8-9F1F-8ACCABCAADF3}"/>
              </a:ext>
            </a:extLst>
          </p:cNvPr>
          <p:cNvSpPr>
            <a:spLocks noGrp="1"/>
          </p:cNvSpPr>
          <p:nvPr>
            <p:ph type="title"/>
          </p:nvPr>
        </p:nvSpPr>
        <p:spPr/>
        <p:txBody>
          <a:bodyPr/>
          <a:lstStyle/>
          <a:p>
            <a:r>
              <a:rPr lang="en-US" dirty="0"/>
              <a:t>Identify your cultural frames of reference</a:t>
            </a:r>
          </a:p>
        </p:txBody>
      </p:sp>
      <p:pic>
        <p:nvPicPr>
          <p:cNvPr id="6" name="Picture 5">
            <a:extLst>
              <a:ext uri="{FF2B5EF4-FFF2-40B4-BE49-F238E27FC236}">
                <a16:creationId xmlns:a16="http://schemas.microsoft.com/office/drawing/2014/main" id="{3226AC00-29EC-4428-8EBF-1C2540C749ED}"/>
              </a:ext>
            </a:extLst>
          </p:cNvPr>
          <p:cNvPicPr>
            <a:picLocks noChangeAspect="1"/>
          </p:cNvPicPr>
          <p:nvPr/>
        </p:nvPicPr>
        <p:blipFill>
          <a:blip r:embed="rId3"/>
          <a:stretch>
            <a:fillRect/>
          </a:stretch>
        </p:blipFill>
        <p:spPr>
          <a:xfrm>
            <a:off x="2272828" y="712064"/>
            <a:ext cx="4598343" cy="5799635"/>
          </a:xfrm>
          <a:prstGeom prst="rect">
            <a:avLst/>
          </a:prstGeom>
        </p:spPr>
      </p:pic>
    </p:spTree>
    <p:extLst>
      <p:ext uri="{BB962C8B-B14F-4D97-AF65-F5344CB8AC3E}">
        <p14:creationId xmlns:p14="http://schemas.microsoft.com/office/powerpoint/2010/main" val="823765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26911-6572-4FD8-9F1F-8ACCABCAADF3}"/>
              </a:ext>
            </a:extLst>
          </p:cNvPr>
          <p:cNvSpPr>
            <a:spLocks noGrp="1"/>
          </p:cNvSpPr>
          <p:nvPr>
            <p:ph type="title"/>
          </p:nvPr>
        </p:nvSpPr>
        <p:spPr/>
        <p:txBody>
          <a:bodyPr/>
          <a:lstStyle/>
          <a:p>
            <a:r>
              <a:rPr lang="en-US" dirty="0"/>
              <a:t>Reflection</a:t>
            </a:r>
          </a:p>
        </p:txBody>
      </p:sp>
      <p:sp>
        <p:nvSpPr>
          <p:cNvPr id="3" name="TextBox 2">
            <a:extLst>
              <a:ext uri="{FF2B5EF4-FFF2-40B4-BE49-F238E27FC236}">
                <a16:creationId xmlns:a16="http://schemas.microsoft.com/office/drawing/2014/main" id="{31BDE25C-7557-4760-9180-78B69D50BDCB}"/>
              </a:ext>
            </a:extLst>
          </p:cNvPr>
          <p:cNvSpPr txBox="1"/>
          <p:nvPr/>
        </p:nvSpPr>
        <p:spPr>
          <a:xfrm>
            <a:off x="1178708" y="2551837"/>
            <a:ext cx="6786584" cy="230832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yriad Pro"/>
              <a:ea typeface="+mn-ea"/>
              <a:cs typeface="Aria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yriad Pro"/>
                <a:ea typeface="+mn-ea"/>
                <a:cs typeface="Arial"/>
              </a:rPr>
              <a:t>How will examining your own surface, shallow, and deep culture (using the questions provided in your handouts as a starting point) support you in understanding your own culture?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yriad Pro"/>
              <a:ea typeface="+mn-ea"/>
              <a:cs typeface="Aria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yriad Pro"/>
                <a:ea typeface="+mn-ea"/>
                <a:cs typeface="Arial"/>
              </a:rPr>
              <a:t>How will understanding your own culture make you a more effective culturally responsive educator?</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yriad Pro"/>
              <a:ea typeface="+mn-ea"/>
              <a:cs typeface="Arial"/>
            </a:endParaRPr>
          </a:p>
        </p:txBody>
      </p:sp>
      <p:grpSp>
        <p:nvGrpSpPr>
          <p:cNvPr id="4" name="Group 3">
            <a:extLst>
              <a:ext uri="{FF2B5EF4-FFF2-40B4-BE49-F238E27FC236}">
                <a16:creationId xmlns:a16="http://schemas.microsoft.com/office/drawing/2014/main" id="{BF042FC3-1583-4D1F-B7EC-3C30614DB76B}"/>
              </a:ext>
            </a:extLst>
          </p:cNvPr>
          <p:cNvGrpSpPr>
            <a:grpSpLocks noChangeAspect="1"/>
          </p:cNvGrpSpPr>
          <p:nvPr/>
        </p:nvGrpSpPr>
        <p:grpSpPr>
          <a:xfrm>
            <a:off x="4155967" y="2168008"/>
            <a:ext cx="670033" cy="672215"/>
            <a:chOff x="3619266" y="2362912"/>
            <a:chExt cx="2194560" cy="2194560"/>
          </a:xfrm>
        </p:grpSpPr>
        <p:sp>
          <p:nvSpPr>
            <p:cNvPr id="5" name="Oval 4">
              <a:extLst>
                <a:ext uri="{FF2B5EF4-FFF2-40B4-BE49-F238E27FC236}">
                  <a16:creationId xmlns:a16="http://schemas.microsoft.com/office/drawing/2014/main" id="{1293D4FC-1B6E-4077-B1FE-265CF22E4226}"/>
                </a:ext>
              </a:extLst>
            </p:cNvPr>
            <p:cNvSpPr/>
            <p:nvPr/>
          </p:nvSpPr>
          <p:spPr bwMode="auto">
            <a:xfrm>
              <a:off x="3619266" y="2362912"/>
              <a:ext cx="2194560" cy="2194560"/>
            </a:xfrm>
            <a:prstGeom prst="ellipse">
              <a:avLst/>
            </a:prstGeom>
            <a:solidFill>
              <a:schemeClr val="accent2"/>
            </a:solidFill>
            <a:ln w="19050" algn="ctr">
              <a:solidFill>
                <a:schemeClr val="accent2"/>
              </a:solidFill>
              <a:round/>
              <a:headEnd/>
              <a:tailEnd type="triangle" w="med" len="med"/>
            </a:ln>
          </p:spPr>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Book Antiqua" pitchFamily="18" charset="0"/>
                <a:ea typeface="+mn-ea"/>
                <a:cs typeface="Arial" pitchFamily="34" charset="0"/>
              </a:endParaRPr>
            </a:p>
          </p:txBody>
        </p:sp>
        <p:grpSp>
          <p:nvGrpSpPr>
            <p:cNvPr id="6" name="Group 5">
              <a:extLst>
                <a:ext uri="{FF2B5EF4-FFF2-40B4-BE49-F238E27FC236}">
                  <a16:creationId xmlns:a16="http://schemas.microsoft.com/office/drawing/2014/main" id="{0121F35F-A0B1-4852-8D3E-8E970B17C371}"/>
                </a:ext>
              </a:extLst>
            </p:cNvPr>
            <p:cNvGrpSpPr>
              <a:grpSpLocks noChangeAspect="1"/>
            </p:cNvGrpSpPr>
            <p:nvPr/>
          </p:nvGrpSpPr>
          <p:grpSpPr bwMode="auto">
            <a:xfrm rot="10800000">
              <a:off x="3992561" y="2801937"/>
              <a:ext cx="1357313" cy="1406525"/>
              <a:chOff x="2442" y="1722"/>
              <a:chExt cx="855" cy="886"/>
            </a:xfrm>
          </p:grpSpPr>
          <p:sp>
            <p:nvSpPr>
              <p:cNvPr id="7" name="Freeform 8">
                <a:extLst>
                  <a:ext uri="{FF2B5EF4-FFF2-40B4-BE49-F238E27FC236}">
                    <a16:creationId xmlns:a16="http://schemas.microsoft.com/office/drawing/2014/main" id="{B6DB68D1-01D4-400E-8BFB-16DB92398B4C}"/>
                  </a:ext>
                </a:extLst>
              </p:cNvPr>
              <p:cNvSpPr>
                <a:spLocks/>
              </p:cNvSpPr>
              <p:nvPr/>
            </p:nvSpPr>
            <p:spPr bwMode="auto">
              <a:xfrm>
                <a:off x="3046" y="1799"/>
                <a:ext cx="177" cy="173"/>
              </a:xfrm>
              <a:custGeom>
                <a:avLst/>
                <a:gdLst>
                  <a:gd name="T0" fmla="*/ 183 w 355"/>
                  <a:gd name="T1" fmla="*/ 0 h 347"/>
                  <a:gd name="T2" fmla="*/ 4 w 355"/>
                  <a:gd name="T3" fmla="*/ 87 h 347"/>
                  <a:gd name="T4" fmla="*/ 1 w 355"/>
                  <a:gd name="T5" fmla="*/ 103 h 347"/>
                  <a:gd name="T6" fmla="*/ 0 w 355"/>
                  <a:gd name="T7" fmla="*/ 120 h 347"/>
                  <a:gd name="T8" fmla="*/ 0 w 355"/>
                  <a:gd name="T9" fmla="*/ 138 h 347"/>
                  <a:gd name="T10" fmla="*/ 1 w 355"/>
                  <a:gd name="T11" fmla="*/ 154 h 347"/>
                  <a:gd name="T12" fmla="*/ 5 w 355"/>
                  <a:gd name="T13" fmla="*/ 172 h 347"/>
                  <a:gd name="T14" fmla="*/ 8 w 355"/>
                  <a:gd name="T15" fmla="*/ 191 h 347"/>
                  <a:gd name="T16" fmla="*/ 15 w 355"/>
                  <a:gd name="T17" fmla="*/ 208 h 347"/>
                  <a:gd name="T18" fmla="*/ 22 w 355"/>
                  <a:gd name="T19" fmla="*/ 225 h 347"/>
                  <a:gd name="T20" fmla="*/ 31 w 355"/>
                  <a:gd name="T21" fmla="*/ 242 h 347"/>
                  <a:gd name="T22" fmla="*/ 42 w 355"/>
                  <a:gd name="T23" fmla="*/ 257 h 347"/>
                  <a:gd name="T24" fmla="*/ 54 w 355"/>
                  <a:gd name="T25" fmla="*/ 274 h 347"/>
                  <a:gd name="T26" fmla="*/ 68 w 355"/>
                  <a:gd name="T27" fmla="*/ 287 h 347"/>
                  <a:gd name="T28" fmla="*/ 83 w 355"/>
                  <a:gd name="T29" fmla="*/ 300 h 347"/>
                  <a:gd name="T30" fmla="*/ 98 w 355"/>
                  <a:gd name="T31" fmla="*/ 312 h 347"/>
                  <a:gd name="T32" fmla="*/ 115 w 355"/>
                  <a:gd name="T33" fmla="*/ 322 h 347"/>
                  <a:gd name="T34" fmla="*/ 133 w 355"/>
                  <a:gd name="T35" fmla="*/ 330 h 347"/>
                  <a:gd name="T36" fmla="*/ 150 w 355"/>
                  <a:gd name="T37" fmla="*/ 337 h 347"/>
                  <a:gd name="T38" fmla="*/ 167 w 355"/>
                  <a:gd name="T39" fmla="*/ 342 h 347"/>
                  <a:gd name="T40" fmla="*/ 186 w 355"/>
                  <a:gd name="T41" fmla="*/ 345 h 347"/>
                  <a:gd name="T42" fmla="*/ 204 w 355"/>
                  <a:gd name="T43" fmla="*/ 347 h 347"/>
                  <a:gd name="T44" fmla="*/ 213 w 355"/>
                  <a:gd name="T45" fmla="*/ 347 h 347"/>
                  <a:gd name="T46" fmla="*/ 222 w 355"/>
                  <a:gd name="T47" fmla="*/ 347 h 347"/>
                  <a:gd name="T48" fmla="*/ 232 w 355"/>
                  <a:gd name="T49" fmla="*/ 347 h 347"/>
                  <a:gd name="T50" fmla="*/ 241 w 355"/>
                  <a:gd name="T51" fmla="*/ 346 h 347"/>
                  <a:gd name="T52" fmla="*/ 250 w 355"/>
                  <a:gd name="T53" fmla="*/ 345 h 347"/>
                  <a:gd name="T54" fmla="*/ 259 w 355"/>
                  <a:gd name="T55" fmla="*/ 344 h 347"/>
                  <a:gd name="T56" fmla="*/ 267 w 355"/>
                  <a:gd name="T57" fmla="*/ 342 h 347"/>
                  <a:gd name="T58" fmla="*/ 277 w 355"/>
                  <a:gd name="T59" fmla="*/ 339 h 347"/>
                  <a:gd name="T60" fmla="*/ 355 w 355"/>
                  <a:gd name="T61" fmla="*/ 168 h 347"/>
                  <a:gd name="T62" fmla="*/ 340 w 355"/>
                  <a:gd name="T63" fmla="*/ 164 h 347"/>
                  <a:gd name="T64" fmla="*/ 326 w 355"/>
                  <a:gd name="T65" fmla="*/ 161 h 347"/>
                  <a:gd name="T66" fmla="*/ 311 w 355"/>
                  <a:gd name="T67" fmla="*/ 155 h 347"/>
                  <a:gd name="T68" fmla="*/ 297 w 355"/>
                  <a:gd name="T69" fmla="*/ 148 h 347"/>
                  <a:gd name="T70" fmla="*/ 285 w 355"/>
                  <a:gd name="T71" fmla="*/ 141 h 347"/>
                  <a:gd name="T72" fmla="*/ 271 w 355"/>
                  <a:gd name="T73" fmla="*/ 133 h 347"/>
                  <a:gd name="T74" fmla="*/ 258 w 355"/>
                  <a:gd name="T75" fmla="*/ 123 h 347"/>
                  <a:gd name="T76" fmla="*/ 247 w 355"/>
                  <a:gd name="T77" fmla="*/ 112 h 347"/>
                  <a:gd name="T78" fmla="*/ 235 w 355"/>
                  <a:gd name="T79" fmla="*/ 101 h 347"/>
                  <a:gd name="T80" fmla="*/ 224 w 355"/>
                  <a:gd name="T81" fmla="*/ 88 h 347"/>
                  <a:gd name="T82" fmla="*/ 214 w 355"/>
                  <a:gd name="T83" fmla="*/ 74 h 347"/>
                  <a:gd name="T84" fmla="*/ 206 w 355"/>
                  <a:gd name="T85" fmla="*/ 60 h 347"/>
                  <a:gd name="T86" fmla="*/ 198 w 355"/>
                  <a:gd name="T87" fmla="*/ 45 h 347"/>
                  <a:gd name="T88" fmla="*/ 193 w 355"/>
                  <a:gd name="T89" fmla="*/ 32 h 347"/>
                  <a:gd name="T90" fmla="*/ 187 w 355"/>
                  <a:gd name="T91" fmla="*/ 15 h 347"/>
                  <a:gd name="T92" fmla="*/ 183 w 355"/>
                  <a:gd name="T93"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55" h="347">
                    <a:moveTo>
                      <a:pt x="183" y="0"/>
                    </a:moveTo>
                    <a:lnTo>
                      <a:pt x="4" y="87"/>
                    </a:lnTo>
                    <a:lnTo>
                      <a:pt x="1" y="103"/>
                    </a:lnTo>
                    <a:lnTo>
                      <a:pt x="0" y="120"/>
                    </a:lnTo>
                    <a:lnTo>
                      <a:pt x="0" y="138"/>
                    </a:lnTo>
                    <a:lnTo>
                      <a:pt x="1" y="154"/>
                    </a:lnTo>
                    <a:lnTo>
                      <a:pt x="5" y="172"/>
                    </a:lnTo>
                    <a:lnTo>
                      <a:pt x="8" y="191"/>
                    </a:lnTo>
                    <a:lnTo>
                      <a:pt x="15" y="208"/>
                    </a:lnTo>
                    <a:lnTo>
                      <a:pt x="22" y="225"/>
                    </a:lnTo>
                    <a:lnTo>
                      <a:pt x="31" y="242"/>
                    </a:lnTo>
                    <a:lnTo>
                      <a:pt x="42" y="257"/>
                    </a:lnTo>
                    <a:lnTo>
                      <a:pt x="54" y="274"/>
                    </a:lnTo>
                    <a:lnTo>
                      <a:pt x="68" y="287"/>
                    </a:lnTo>
                    <a:lnTo>
                      <a:pt x="83" y="300"/>
                    </a:lnTo>
                    <a:lnTo>
                      <a:pt x="98" y="312"/>
                    </a:lnTo>
                    <a:lnTo>
                      <a:pt x="115" y="322"/>
                    </a:lnTo>
                    <a:lnTo>
                      <a:pt x="133" y="330"/>
                    </a:lnTo>
                    <a:lnTo>
                      <a:pt x="150" y="337"/>
                    </a:lnTo>
                    <a:lnTo>
                      <a:pt x="167" y="342"/>
                    </a:lnTo>
                    <a:lnTo>
                      <a:pt x="186" y="345"/>
                    </a:lnTo>
                    <a:lnTo>
                      <a:pt x="204" y="347"/>
                    </a:lnTo>
                    <a:lnTo>
                      <a:pt x="213" y="347"/>
                    </a:lnTo>
                    <a:lnTo>
                      <a:pt x="222" y="347"/>
                    </a:lnTo>
                    <a:lnTo>
                      <a:pt x="232" y="347"/>
                    </a:lnTo>
                    <a:lnTo>
                      <a:pt x="241" y="346"/>
                    </a:lnTo>
                    <a:lnTo>
                      <a:pt x="250" y="345"/>
                    </a:lnTo>
                    <a:lnTo>
                      <a:pt x="259" y="344"/>
                    </a:lnTo>
                    <a:lnTo>
                      <a:pt x="267" y="342"/>
                    </a:lnTo>
                    <a:lnTo>
                      <a:pt x="277" y="339"/>
                    </a:lnTo>
                    <a:lnTo>
                      <a:pt x="355" y="168"/>
                    </a:lnTo>
                    <a:lnTo>
                      <a:pt x="340" y="164"/>
                    </a:lnTo>
                    <a:lnTo>
                      <a:pt x="326" y="161"/>
                    </a:lnTo>
                    <a:lnTo>
                      <a:pt x="311" y="155"/>
                    </a:lnTo>
                    <a:lnTo>
                      <a:pt x="297" y="148"/>
                    </a:lnTo>
                    <a:lnTo>
                      <a:pt x="285" y="141"/>
                    </a:lnTo>
                    <a:lnTo>
                      <a:pt x="271" y="133"/>
                    </a:lnTo>
                    <a:lnTo>
                      <a:pt x="258" y="123"/>
                    </a:lnTo>
                    <a:lnTo>
                      <a:pt x="247" y="112"/>
                    </a:lnTo>
                    <a:lnTo>
                      <a:pt x="235" y="101"/>
                    </a:lnTo>
                    <a:lnTo>
                      <a:pt x="224" y="88"/>
                    </a:lnTo>
                    <a:lnTo>
                      <a:pt x="214" y="74"/>
                    </a:lnTo>
                    <a:lnTo>
                      <a:pt x="206" y="60"/>
                    </a:lnTo>
                    <a:lnTo>
                      <a:pt x="198" y="45"/>
                    </a:lnTo>
                    <a:lnTo>
                      <a:pt x="193" y="32"/>
                    </a:lnTo>
                    <a:lnTo>
                      <a:pt x="187" y="15"/>
                    </a:lnTo>
                    <a:lnTo>
                      <a:pt x="183"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 name="Freeform 9">
                <a:extLst>
                  <a:ext uri="{FF2B5EF4-FFF2-40B4-BE49-F238E27FC236}">
                    <a16:creationId xmlns:a16="http://schemas.microsoft.com/office/drawing/2014/main" id="{8C49D7FE-85DB-42E3-9CC6-B1C7A6D0C989}"/>
                  </a:ext>
                </a:extLst>
              </p:cNvPr>
              <p:cNvSpPr>
                <a:spLocks/>
              </p:cNvSpPr>
              <p:nvPr/>
            </p:nvSpPr>
            <p:spPr bwMode="auto">
              <a:xfrm>
                <a:off x="3167" y="1722"/>
                <a:ext cx="130" cy="134"/>
              </a:xfrm>
              <a:custGeom>
                <a:avLst/>
                <a:gdLst>
                  <a:gd name="T0" fmla="*/ 137 w 260"/>
                  <a:gd name="T1" fmla="*/ 269 h 269"/>
                  <a:gd name="T2" fmla="*/ 260 w 260"/>
                  <a:gd name="T3" fmla="*/ 0 h 269"/>
                  <a:gd name="T4" fmla="*/ 0 w 260"/>
                  <a:gd name="T5" fmla="*/ 128 h 269"/>
                  <a:gd name="T6" fmla="*/ 5 w 260"/>
                  <a:gd name="T7" fmla="*/ 141 h 269"/>
                  <a:gd name="T8" fmla="*/ 9 w 260"/>
                  <a:gd name="T9" fmla="*/ 152 h 269"/>
                  <a:gd name="T10" fmla="*/ 14 w 260"/>
                  <a:gd name="T11" fmla="*/ 164 h 269"/>
                  <a:gd name="T12" fmla="*/ 20 w 260"/>
                  <a:gd name="T13" fmla="*/ 175 h 269"/>
                  <a:gd name="T14" fmla="*/ 25 w 260"/>
                  <a:gd name="T15" fmla="*/ 187 h 269"/>
                  <a:gd name="T16" fmla="*/ 32 w 260"/>
                  <a:gd name="T17" fmla="*/ 197 h 269"/>
                  <a:gd name="T18" fmla="*/ 41 w 260"/>
                  <a:gd name="T19" fmla="*/ 208 h 269"/>
                  <a:gd name="T20" fmla="*/ 51 w 260"/>
                  <a:gd name="T21" fmla="*/ 218 h 269"/>
                  <a:gd name="T22" fmla="*/ 60 w 260"/>
                  <a:gd name="T23" fmla="*/ 227 h 269"/>
                  <a:gd name="T24" fmla="*/ 70 w 260"/>
                  <a:gd name="T25" fmla="*/ 234 h 269"/>
                  <a:gd name="T26" fmla="*/ 81 w 260"/>
                  <a:gd name="T27" fmla="*/ 242 h 269"/>
                  <a:gd name="T28" fmla="*/ 92 w 260"/>
                  <a:gd name="T29" fmla="*/ 248 h 269"/>
                  <a:gd name="T30" fmla="*/ 102 w 260"/>
                  <a:gd name="T31" fmla="*/ 255 h 269"/>
                  <a:gd name="T32" fmla="*/ 114 w 260"/>
                  <a:gd name="T33" fmla="*/ 259 h 269"/>
                  <a:gd name="T34" fmla="*/ 126 w 260"/>
                  <a:gd name="T35" fmla="*/ 264 h 269"/>
                  <a:gd name="T36" fmla="*/ 137 w 260"/>
                  <a:gd name="T37" fmla="*/ 26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0" h="269">
                    <a:moveTo>
                      <a:pt x="137" y="269"/>
                    </a:moveTo>
                    <a:lnTo>
                      <a:pt x="260" y="0"/>
                    </a:lnTo>
                    <a:lnTo>
                      <a:pt x="0" y="128"/>
                    </a:lnTo>
                    <a:lnTo>
                      <a:pt x="5" y="141"/>
                    </a:lnTo>
                    <a:lnTo>
                      <a:pt x="9" y="152"/>
                    </a:lnTo>
                    <a:lnTo>
                      <a:pt x="14" y="164"/>
                    </a:lnTo>
                    <a:lnTo>
                      <a:pt x="20" y="175"/>
                    </a:lnTo>
                    <a:lnTo>
                      <a:pt x="25" y="187"/>
                    </a:lnTo>
                    <a:lnTo>
                      <a:pt x="32" y="197"/>
                    </a:lnTo>
                    <a:lnTo>
                      <a:pt x="41" y="208"/>
                    </a:lnTo>
                    <a:lnTo>
                      <a:pt x="51" y="218"/>
                    </a:lnTo>
                    <a:lnTo>
                      <a:pt x="60" y="227"/>
                    </a:lnTo>
                    <a:lnTo>
                      <a:pt x="70" y="234"/>
                    </a:lnTo>
                    <a:lnTo>
                      <a:pt x="81" y="242"/>
                    </a:lnTo>
                    <a:lnTo>
                      <a:pt x="92" y="248"/>
                    </a:lnTo>
                    <a:lnTo>
                      <a:pt x="102" y="255"/>
                    </a:lnTo>
                    <a:lnTo>
                      <a:pt x="114" y="259"/>
                    </a:lnTo>
                    <a:lnTo>
                      <a:pt x="126" y="264"/>
                    </a:lnTo>
                    <a:lnTo>
                      <a:pt x="137" y="26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 name="Freeform 10">
                <a:extLst>
                  <a:ext uri="{FF2B5EF4-FFF2-40B4-BE49-F238E27FC236}">
                    <a16:creationId xmlns:a16="http://schemas.microsoft.com/office/drawing/2014/main" id="{CC2CD582-6410-4FA6-98F9-CCF612C3B9E7}"/>
                  </a:ext>
                </a:extLst>
              </p:cNvPr>
              <p:cNvSpPr>
                <a:spLocks/>
              </p:cNvSpPr>
              <p:nvPr/>
            </p:nvSpPr>
            <p:spPr bwMode="auto">
              <a:xfrm>
                <a:off x="2442" y="2386"/>
                <a:ext cx="223" cy="222"/>
              </a:xfrm>
              <a:custGeom>
                <a:avLst/>
                <a:gdLst>
                  <a:gd name="T0" fmla="*/ 446 w 446"/>
                  <a:gd name="T1" fmla="*/ 261 h 445"/>
                  <a:gd name="T2" fmla="*/ 437 w 446"/>
                  <a:gd name="T3" fmla="*/ 264 h 445"/>
                  <a:gd name="T4" fmla="*/ 427 w 446"/>
                  <a:gd name="T5" fmla="*/ 266 h 445"/>
                  <a:gd name="T6" fmla="*/ 418 w 446"/>
                  <a:gd name="T7" fmla="*/ 267 h 445"/>
                  <a:gd name="T8" fmla="*/ 410 w 446"/>
                  <a:gd name="T9" fmla="*/ 267 h 445"/>
                  <a:gd name="T10" fmla="*/ 401 w 446"/>
                  <a:gd name="T11" fmla="*/ 268 h 445"/>
                  <a:gd name="T12" fmla="*/ 392 w 446"/>
                  <a:gd name="T13" fmla="*/ 268 h 445"/>
                  <a:gd name="T14" fmla="*/ 383 w 446"/>
                  <a:gd name="T15" fmla="*/ 267 h 445"/>
                  <a:gd name="T16" fmla="*/ 373 w 446"/>
                  <a:gd name="T17" fmla="*/ 267 h 445"/>
                  <a:gd name="T18" fmla="*/ 355 w 446"/>
                  <a:gd name="T19" fmla="*/ 265 h 445"/>
                  <a:gd name="T20" fmla="*/ 338 w 446"/>
                  <a:gd name="T21" fmla="*/ 260 h 445"/>
                  <a:gd name="T22" fmla="*/ 320 w 446"/>
                  <a:gd name="T23" fmla="*/ 254 h 445"/>
                  <a:gd name="T24" fmla="*/ 304 w 446"/>
                  <a:gd name="T25" fmla="*/ 246 h 445"/>
                  <a:gd name="T26" fmla="*/ 288 w 446"/>
                  <a:gd name="T27" fmla="*/ 237 h 445"/>
                  <a:gd name="T28" fmla="*/ 273 w 446"/>
                  <a:gd name="T29" fmla="*/ 226 h 445"/>
                  <a:gd name="T30" fmla="*/ 258 w 446"/>
                  <a:gd name="T31" fmla="*/ 214 h 445"/>
                  <a:gd name="T32" fmla="*/ 243 w 446"/>
                  <a:gd name="T33" fmla="*/ 200 h 445"/>
                  <a:gd name="T34" fmla="*/ 229 w 446"/>
                  <a:gd name="T35" fmla="*/ 186 h 445"/>
                  <a:gd name="T36" fmla="*/ 217 w 446"/>
                  <a:gd name="T37" fmla="*/ 170 h 445"/>
                  <a:gd name="T38" fmla="*/ 206 w 446"/>
                  <a:gd name="T39" fmla="*/ 155 h 445"/>
                  <a:gd name="T40" fmla="*/ 197 w 446"/>
                  <a:gd name="T41" fmla="*/ 138 h 445"/>
                  <a:gd name="T42" fmla="*/ 190 w 446"/>
                  <a:gd name="T43" fmla="*/ 121 h 445"/>
                  <a:gd name="T44" fmla="*/ 183 w 446"/>
                  <a:gd name="T45" fmla="*/ 103 h 445"/>
                  <a:gd name="T46" fmla="*/ 180 w 446"/>
                  <a:gd name="T47" fmla="*/ 85 h 445"/>
                  <a:gd name="T48" fmla="*/ 176 w 446"/>
                  <a:gd name="T49" fmla="*/ 67 h 445"/>
                  <a:gd name="T50" fmla="*/ 175 w 446"/>
                  <a:gd name="T51" fmla="*/ 50 h 445"/>
                  <a:gd name="T52" fmla="*/ 175 w 446"/>
                  <a:gd name="T53" fmla="*/ 33 h 445"/>
                  <a:gd name="T54" fmla="*/ 176 w 446"/>
                  <a:gd name="T55" fmla="*/ 16 h 445"/>
                  <a:gd name="T56" fmla="*/ 179 w 446"/>
                  <a:gd name="T57" fmla="*/ 0 h 445"/>
                  <a:gd name="T58" fmla="*/ 4 w 446"/>
                  <a:gd name="T59" fmla="*/ 184 h 445"/>
                  <a:gd name="T60" fmla="*/ 1 w 446"/>
                  <a:gd name="T61" fmla="*/ 200 h 445"/>
                  <a:gd name="T62" fmla="*/ 0 w 446"/>
                  <a:gd name="T63" fmla="*/ 218 h 445"/>
                  <a:gd name="T64" fmla="*/ 0 w 446"/>
                  <a:gd name="T65" fmla="*/ 235 h 445"/>
                  <a:gd name="T66" fmla="*/ 1 w 446"/>
                  <a:gd name="T67" fmla="*/ 251 h 445"/>
                  <a:gd name="T68" fmla="*/ 5 w 446"/>
                  <a:gd name="T69" fmla="*/ 269 h 445"/>
                  <a:gd name="T70" fmla="*/ 8 w 446"/>
                  <a:gd name="T71" fmla="*/ 288 h 445"/>
                  <a:gd name="T72" fmla="*/ 15 w 446"/>
                  <a:gd name="T73" fmla="*/ 305 h 445"/>
                  <a:gd name="T74" fmla="*/ 22 w 446"/>
                  <a:gd name="T75" fmla="*/ 322 h 445"/>
                  <a:gd name="T76" fmla="*/ 31 w 446"/>
                  <a:gd name="T77" fmla="*/ 340 h 445"/>
                  <a:gd name="T78" fmla="*/ 42 w 446"/>
                  <a:gd name="T79" fmla="*/ 355 h 445"/>
                  <a:gd name="T80" fmla="*/ 54 w 446"/>
                  <a:gd name="T81" fmla="*/ 371 h 445"/>
                  <a:gd name="T82" fmla="*/ 68 w 446"/>
                  <a:gd name="T83" fmla="*/ 385 h 445"/>
                  <a:gd name="T84" fmla="*/ 83 w 446"/>
                  <a:gd name="T85" fmla="*/ 397 h 445"/>
                  <a:gd name="T86" fmla="*/ 98 w 446"/>
                  <a:gd name="T87" fmla="*/ 409 h 445"/>
                  <a:gd name="T88" fmla="*/ 115 w 446"/>
                  <a:gd name="T89" fmla="*/ 419 h 445"/>
                  <a:gd name="T90" fmla="*/ 132 w 446"/>
                  <a:gd name="T91" fmla="*/ 427 h 445"/>
                  <a:gd name="T92" fmla="*/ 149 w 446"/>
                  <a:gd name="T93" fmla="*/ 434 h 445"/>
                  <a:gd name="T94" fmla="*/ 167 w 446"/>
                  <a:gd name="T95" fmla="*/ 439 h 445"/>
                  <a:gd name="T96" fmla="*/ 186 w 446"/>
                  <a:gd name="T97" fmla="*/ 442 h 445"/>
                  <a:gd name="T98" fmla="*/ 204 w 446"/>
                  <a:gd name="T99" fmla="*/ 445 h 445"/>
                  <a:gd name="T100" fmla="*/ 213 w 446"/>
                  <a:gd name="T101" fmla="*/ 445 h 445"/>
                  <a:gd name="T102" fmla="*/ 224 w 446"/>
                  <a:gd name="T103" fmla="*/ 445 h 445"/>
                  <a:gd name="T104" fmla="*/ 233 w 446"/>
                  <a:gd name="T105" fmla="*/ 445 h 445"/>
                  <a:gd name="T106" fmla="*/ 242 w 446"/>
                  <a:gd name="T107" fmla="*/ 443 h 445"/>
                  <a:gd name="T108" fmla="*/ 252 w 446"/>
                  <a:gd name="T109" fmla="*/ 442 h 445"/>
                  <a:gd name="T110" fmla="*/ 262 w 446"/>
                  <a:gd name="T111" fmla="*/ 440 h 445"/>
                  <a:gd name="T112" fmla="*/ 271 w 446"/>
                  <a:gd name="T113" fmla="*/ 438 h 445"/>
                  <a:gd name="T114" fmla="*/ 280 w 446"/>
                  <a:gd name="T115" fmla="*/ 435 h 445"/>
                  <a:gd name="T116" fmla="*/ 446 w 446"/>
                  <a:gd name="T117" fmla="*/ 261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6" h="445">
                    <a:moveTo>
                      <a:pt x="446" y="261"/>
                    </a:moveTo>
                    <a:lnTo>
                      <a:pt x="437" y="264"/>
                    </a:lnTo>
                    <a:lnTo>
                      <a:pt x="427" y="266"/>
                    </a:lnTo>
                    <a:lnTo>
                      <a:pt x="418" y="267"/>
                    </a:lnTo>
                    <a:lnTo>
                      <a:pt x="410" y="267"/>
                    </a:lnTo>
                    <a:lnTo>
                      <a:pt x="401" y="268"/>
                    </a:lnTo>
                    <a:lnTo>
                      <a:pt x="392" y="268"/>
                    </a:lnTo>
                    <a:lnTo>
                      <a:pt x="383" y="267"/>
                    </a:lnTo>
                    <a:lnTo>
                      <a:pt x="373" y="267"/>
                    </a:lnTo>
                    <a:lnTo>
                      <a:pt x="355" y="265"/>
                    </a:lnTo>
                    <a:lnTo>
                      <a:pt x="338" y="260"/>
                    </a:lnTo>
                    <a:lnTo>
                      <a:pt x="320" y="254"/>
                    </a:lnTo>
                    <a:lnTo>
                      <a:pt x="304" y="246"/>
                    </a:lnTo>
                    <a:lnTo>
                      <a:pt x="288" y="237"/>
                    </a:lnTo>
                    <a:lnTo>
                      <a:pt x="273" y="226"/>
                    </a:lnTo>
                    <a:lnTo>
                      <a:pt x="258" y="214"/>
                    </a:lnTo>
                    <a:lnTo>
                      <a:pt x="243" y="200"/>
                    </a:lnTo>
                    <a:lnTo>
                      <a:pt x="229" y="186"/>
                    </a:lnTo>
                    <a:lnTo>
                      <a:pt x="217" y="170"/>
                    </a:lnTo>
                    <a:lnTo>
                      <a:pt x="206" y="155"/>
                    </a:lnTo>
                    <a:lnTo>
                      <a:pt x="197" y="138"/>
                    </a:lnTo>
                    <a:lnTo>
                      <a:pt x="190" y="121"/>
                    </a:lnTo>
                    <a:lnTo>
                      <a:pt x="183" y="103"/>
                    </a:lnTo>
                    <a:lnTo>
                      <a:pt x="180" y="85"/>
                    </a:lnTo>
                    <a:lnTo>
                      <a:pt x="176" y="67"/>
                    </a:lnTo>
                    <a:lnTo>
                      <a:pt x="175" y="50"/>
                    </a:lnTo>
                    <a:lnTo>
                      <a:pt x="175" y="33"/>
                    </a:lnTo>
                    <a:lnTo>
                      <a:pt x="176" y="16"/>
                    </a:lnTo>
                    <a:lnTo>
                      <a:pt x="179" y="0"/>
                    </a:lnTo>
                    <a:lnTo>
                      <a:pt x="4" y="184"/>
                    </a:lnTo>
                    <a:lnTo>
                      <a:pt x="1" y="200"/>
                    </a:lnTo>
                    <a:lnTo>
                      <a:pt x="0" y="218"/>
                    </a:lnTo>
                    <a:lnTo>
                      <a:pt x="0" y="235"/>
                    </a:lnTo>
                    <a:lnTo>
                      <a:pt x="1" y="251"/>
                    </a:lnTo>
                    <a:lnTo>
                      <a:pt x="5" y="269"/>
                    </a:lnTo>
                    <a:lnTo>
                      <a:pt x="8" y="288"/>
                    </a:lnTo>
                    <a:lnTo>
                      <a:pt x="15" y="305"/>
                    </a:lnTo>
                    <a:lnTo>
                      <a:pt x="22" y="322"/>
                    </a:lnTo>
                    <a:lnTo>
                      <a:pt x="31" y="340"/>
                    </a:lnTo>
                    <a:lnTo>
                      <a:pt x="42" y="355"/>
                    </a:lnTo>
                    <a:lnTo>
                      <a:pt x="54" y="371"/>
                    </a:lnTo>
                    <a:lnTo>
                      <a:pt x="68" y="385"/>
                    </a:lnTo>
                    <a:lnTo>
                      <a:pt x="83" y="397"/>
                    </a:lnTo>
                    <a:lnTo>
                      <a:pt x="98" y="409"/>
                    </a:lnTo>
                    <a:lnTo>
                      <a:pt x="115" y="419"/>
                    </a:lnTo>
                    <a:lnTo>
                      <a:pt x="132" y="427"/>
                    </a:lnTo>
                    <a:lnTo>
                      <a:pt x="149" y="434"/>
                    </a:lnTo>
                    <a:lnTo>
                      <a:pt x="167" y="439"/>
                    </a:lnTo>
                    <a:lnTo>
                      <a:pt x="186" y="442"/>
                    </a:lnTo>
                    <a:lnTo>
                      <a:pt x="204" y="445"/>
                    </a:lnTo>
                    <a:lnTo>
                      <a:pt x="213" y="445"/>
                    </a:lnTo>
                    <a:lnTo>
                      <a:pt x="224" y="445"/>
                    </a:lnTo>
                    <a:lnTo>
                      <a:pt x="233" y="445"/>
                    </a:lnTo>
                    <a:lnTo>
                      <a:pt x="242" y="443"/>
                    </a:lnTo>
                    <a:lnTo>
                      <a:pt x="252" y="442"/>
                    </a:lnTo>
                    <a:lnTo>
                      <a:pt x="262" y="440"/>
                    </a:lnTo>
                    <a:lnTo>
                      <a:pt x="271" y="438"/>
                    </a:lnTo>
                    <a:lnTo>
                      <a:pt x="280" y="435"/>
                    </a:lnTo>
                    <a:lnTo>
                      <a:pt x="446" y="26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0" name="Freeform 11">
                <a:extLst>
                  <a:ext uri="{FF2B5EF4-FFF2-40B4-BE49-F238E27FC236}">
                    <a16:creationId xmlns:a16="http://schemas.microsoft.com/office/drawing/2014/main" id="{4488B0FF-D3BF-43D0-AEA8-9EAABF8E9E0F}"/>
                  </a:ext>
                </a:extLst>
              </p:cNvPr>
              <p:cNvSpPr>
                <a:spLocks/>
              </p:cNvSpPr>
              <p:nvPr/>
            </p:nvSpPr>
            <p:spPr bwMode="auto">
              <a:xfrm>
                <a:off x="2559" y="1870"/>
                <a:ext cx="601" cy="615"/>
              </a:xfrm>
              <a:custGeom>
                <a:avLst/>
                <a:gdLst>
                  <a:gd name="T0" fmla="*/ 2 w 1201"/>
                  <a:gd name="T1" fmla="*/ 1037 h 1231"/>
                  <a:gd name="T2" fmla="*/ 6 w 1201"/>
                  <a:gd name="T3" fmla="*/ 1056 h 1231"/>
                  <a:gd name="T4" fmla="*/ 9 w 1201"/>
                  <a:gd name="T5" fmla="*/ 1074 h 1231"/>
                  <a:gd name="T6" fmla="*/ 16 w 1201"/>
                  <a:gd name="T7" fmla="*/ 1092 h 1231"/>
                  <a:gd name="T8" fmla="*/ 23 w 1201"/>
                  <a:gd name="T9" fmla="*/ 1109 h 1231"/>
                  <a:gd name="T10" fmla="*/ 32 w 1201"/>
                  <a:gd name="T11" fmla="*/ 1126 h 1231"/>
                  <a:gd name="T12" fmla="*/ 43 w 1201"/>
                  <a:gd name="T13" fmla="*/ 1141 h 1231"/>
                  <a:gd name="T14" fmla="*/ 54 w 1201"/>
                  <a:gd name="T15" fmla="*/ 1157 h 1231"/>
                  <a:gd name="T16" fmla="*/ 68 w 1201"/>
                  <a:gd name="T17" fmla="*/ 1171 h 1231"/>
                  <a:gd name="T18" fmla="*/ 83 w 1201"/>
                  <a:gd name="T19" fmla="*/ 1184 h 1231"/>
                  <a:gd name="T20" fmla="*/ 99 w 1201"/>
                  <a:gd name="T21" fmla="*/ 1195 h 1231"/>
                  <a:gd name="T22" fmla="*/ 115 w 1201"/>
                  <a:gd name="T23" fmla="*/ 1206 h 1231"/>
                  <a:gd name="T24" fmla="*/ 132 w 1201"/>
                  <a:gd name="T25" fmla="*/ 1214 h 1231"/>
                  <a:gd name="T26" fmla="*/ 150 w 1201"/>
                  <a:gd name="T27" fmla="*/ 1219 h 1231"/>
                  <a:gd name="T28" fmla="*/ 168 w 1201"/>
                  <a:gd name="T29" fmla="*/ 1225 h 1231"/>
                  <a:gd name="T30" fmla="*/ 187 w 1201"/>
                  <a:gd name="T31" fmla="*/ 1229 h 1231"/>
                  <a:gd name="T32" fmla="*/ 205 w 1201"/>
                  <a:gd name="T33" fmla="*/ 1230 h 1231"/>
                  <a:gd name="T34" fmla="*/ 214 w 1201"/>
                  <a:gd name="T35" fmla="*/ 1231 h 1231"/>
                  <a:gd name="T36" fmla="*/ 225 w 1201"/>
                  <a:gd name="T37" fmla="*/ 1231 h 1231"/>
                  <a:gd name="T38" fmla="*/ 234 w 1201"/>
                  <a:gd name="T39" fmla="*/ 1230 h 1231"/>
                  <a:gd name="T40" fmla="*/ 243 w 1201"/>
                  <a:gd name="T41" fmla="*/ 1229 h 1231"/>
                  <a:gd name="T42" fmla="*/ 252 w 1201"/>
                  <a:gd name="T43" fmla="*/ 1227 h 1231"/>
                  <a:gd name="T44" fmla="*/ 263 w 1201"/>
                  <a:gd name="T45" fmla="*/ 1226 h 1231"/>
                  <a:gd name="T46" fmla="*/ 272 w 1201"/>
                  <a:gd name="T47" fmla="*/ 1224 h 1231"/>
                  <a:gd name="T48" fmla="*/ 281 w 1201"/>
                  <a:gd name="T49" fmla="*/ 1222 h 1231"/>
                  <a:gd name="T50" fmla="*/ 431 w 1201"/>
                  <a:gd name="T51" fmla="*/ 1064 h 1231"/>
                  <a:gd name="T52" fmla="*/ 1201 w 1201"/>
                  <a:gd name="T53" fmla="*/ 256 h 1231"/>
                  <a:gd name="T54" fmla="*/ 1192 w 1201"/>
                  <a:gd name="T55" fmla="*/ 258 h 1231"/>
                  <a:gd name="T56" fmla="*/ 1183 w 1201"/>
                  <a:gd name="T57" fmla="*/ 259 h 1231"/>
                  <a:gd name="T58" fmla="*/ 1173 w 1201"/>
                  <a:gd name="T59" fmla="*/ 259 h 1231"/>
                  <a:gd name="T60" fmla="*/ 1165 w 1201"/>
                  <a:gd name="T61" fmla="*/ 259 h 1231"/>
                  <a:gd name="T62" fmla="*/ 1156 w 1201"/>
                  <a:gd name="T63" fmla="*/ 259 h 1231"/>
                  <a:gd name="T64" fmla="*/ 1147 w 1201"/>
                  <a:gd name="T65" fmla="*/ 258 h 1231"/>
                  <a:gd name="T66" fmla="*/ 1138 w 1201"/>
                  <a:gd name="T67" fmla="*/ 257 h 1231"/>
                  <a:gd name="T68" fmla="*/ 1129 w 1201"/>
                  <a:gd name="T69" fmla="*/ 257 h 1231"/>
                  <a:gd name="T70" fmla="*/ 1110 w 1201"/>
                  <a:gd name="T71" fmla="*/ 255 h 1231"/>
                  <a:gd name="T72" fmla="*/ 1092 w 1201"/>
                  <a:gd name="T73" fmla="*/ 251 h 1231"/>
                  <a:gd name="T74" fmla="*/ 1074 w 1201"/>
                  <a:gd name="T75" fmla="*/ 247 h 1231"/>
                  <a:gd name="T76" fmla="*/ 1057 w 1201"/>
                  <a:gd name="T77" fmla="*/ 240 h 1231"/>
                  <a:gd name="T78" fmla="*/ 1040 w 1201"/>
                  <a:gd name="T79" fmla="*/ 232 h 1231"/>
                  <a:gd name="T80" fmla="*/ 1023 w 1201"/>
                  <a:gd name="T81" fmla="*/ 221 h 1231"/>
                  <a:gd name="T82" fmla="*/ 1008 w 1201"/>
                  <a:gd name="T83" fmla="*/ 210 h 1231"/>
                  <a:gd name="T84" fmla="*/ 993 w 1201"/>
                  <a:gd name="T85" fmla="*/ 197 h 1231"/>
                  <a:gd name="T86" fmla="*/ 979 w 1201"/>
                  <a:gd name="T87" fmla="*/ 183 h 1231"/>
                  <a:gd name="T88" fmla="*/ 966 w 1201"/>
                  <a:gd name="T89" fmla="*/ 167 h 1231"/>
                  <a:gd name="T90" fmla="*/ 956 w 1201"/>
                  <a:gd name="T91" fmla="*/ 152 h 1231"/>
                  <a:gd name="T92" fmla="*/ 947 w 1201"/>
                  <a:gd name="T93" fmla="*/ 135 h 1231"/>
                  <a:gd name="T94" fmla="*/ 940 w 1201"/>
                  <a:gd name="T95" fmla="*/ 118 h 1231"/>
                  <a:gd name="T96" fmla="*/ 933 w 1201"/>
                  <a:gd name="T97" fmla="*/ 100 h 1231"/>
                  <a:gd name="T98" fmla="*/ 929 w 1201"/>
                  <a:gd name="T99" fmla="*/ 82 h 1231"/>
                  <a:gd name="T100" fmla="*/ 926 w 1201"/>
                  <a:gd name="T101" fmla="*/ 64 h 1231"/>
                  <a:gd name="T102" fmla="*/ 925 w 1201"/>
                  <a:gd name="T103" fmla="*/ 47 h 1231"/>
                  <a:gd name="T104" fmla="*/ 924 w 1201"/>
                  <a:gd name="T105" fmla="*/ 31 h 1231"/>
                  <a:gd name="T106" fmla="*/ 924 w 1201"/>
                  <a:gd name="T107" fmla="*/ 16 h 1231"/>
                  <a:gd name="T108" fmla="*/ 926 w 1201"/>
                  <a:gd name="T109" fmla="*/ 0 h 1231"/>
                  <a:gd name="T110" fmla="*/ 166 w 1201"/>
                  <a:gd name="T111" fmla="*/ 800 h 1231"/>
                  <a:gd name="T112" fmla="*/ 5 w 1201"/>
                  <a:gd name="T113" fmla="*/ 971 h 1231"/>
                  <a:gd name="T114" fmla="*/ 2 w 1201"/>
                  <a:gd name="T115" fmla="*/ 987 h 1231"/>
                  <a:gd name="T116" fmla="*/ 0 w 1201"/>
                  <a:gd name="T117" fmla="*/ 1004 h 1231"/>
                  <a:gd name="T118" fmla="*/ 0 w 1201"/>
                  <a:gd name="T119" fmla="*/ 1021 h 1231"/>
                  <a:gd name="T120" fmla="*/ 2 w 1201"/>
                  <a:gd name="T121" fmla="*/ 1037 h 1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01" h="1231">
                    <a:moveTo>
                      <a:pt x="2" y="1037"/>
                    </a:moveTo>
                    <a:lnTo>
                      <a:pt x="6" y="1056"/>
                    </a:lnTo>
                    <a:lnTo>
                      <a:pt x="9" y="1074"/>
                    </a:lnTo>
                    <a:lnTo>
                      <a:pt x="16" y="1092"/>
                    </a:lnTo>
                    <a:lnTo>
                      <a:pt x="23" y="1109"/>
                    </a:lnTo>
                    <a:lnTo>
                      <a:pt x="32" y="1126"/>
                    </a:lnTo>
                    <a:lnTo>
                      <a:pt x="43" y="1141"/>
                    </a:lnTo>
                    <a:lnTo>
                      <a:pt x="54" y="1157"/>
                    </a:lnTo>
                    <a:lnTo>
                      <a:pt x="68" y="1171"/>
                    </a:lnTo>
                    <a:lnTo>
                      <a:pt x="83" y="1184"/>
                    </a:lnTo>
                    <a:lnTo>
                      <a:pt x="99" y="1195"/>
                    </a:lnTo>
                    <a:lnTo>
                      <a:pt x="115" y="1206"/>
                    </a:lnTo>
                    <a:lnTo>
                      <a:pt x="132" y="1214"/>
                    </a:lnTo>
                    <a:lnTo>
                      <a:pt x="150" y="1219"/>
                    </a:lnTo>
                    <a:lnTo>
                      <a:pt x="168" y="1225"/>
                    </a:lnTo>
                    <a:lnTo>
                      <a:pt x="187" y="1229"/>
                    </a:lnTo>
                    <a:lnTo>
                      <a:pt x="205" y="1230"/>
                    </a:lnTo>
                    <a:lnTo>
                      <a:pt x="214" y="1231"/>
                    </a:lnTo>
                    <a:lnTo>
                      <a:pt x="225" y="1231"/>
                    </a:lnTo>
                    <a:lnTo>
                      <a:pt x="234" y="1230"/>
                    </a:lnTo>
                    <a:lnTo>
                      <a:pt x="243" y="1229"/>
                    </a:lnTo>
                    <a:lnTo>
                      <a:pt x="252" y="1227"/>
                    </a:lnTo>
                    <a:lnTo>
                      <a:pt x="263" y="1226"/>
                    </a:lnTo>
                    <a:lnTo>
                      <a:pt x="272" y="1224"/>
                    </a:lnTo>
                    <a:lnTo>
                      <a:pt x="281" y="1222"/>
                    </a:lnTo>
                    <a:lnTo>
                      <a:pt x="431" y="1064"/>
                    </a:lnTo>
                    <a:lnTo>
                      <a:pt x="1201" y="256"/>
                    </a:lnTo>
                    <a:lnTo>
                      <a:pt x="1192" y="258"/>
                    </a:lnTo>
                    <a:lnTo>
                      <a:pt x="1183" y="259"/>
                    </a:lnTo>
                    <a:lnTo>
                      <a:pt x="1173" y="259"/>
                    </a:lnTo>
                    <a:lnTo>
                      <a:pt x="1165" y="259"/>
                    </a:lnTo>
                    <a:lnTo>
                      <a:pt x="1156" y="259"/>
                    </a:lnTo>
                    <a:lnTo>
                      <a:pt x="1147" y="258"/>
                    </a:lnTo>
                    <a:lnTo>
                      <a:pt x="1138" y="257"/>
                    </a:lnTo>
                    <a:lnTo>
                      <a:pt x="1129" y="257"/>
                    </a:lnTo>
                    <a:lnTo>
                      <a:pt x="1110" y="255"/>
                    </a:lnTo>
                    <a:lnTo>
                      <a:pt x="1092" y="251"/>
                    </a:lnTo>
                    <a:lnTo>
                      <a:pt x="1074" y="247"/>
                    </a:lnTo>
                    <a:lnTo>
                      <a:pt x="1057" y="240"/>
                    </a:lnTo>
                    <a:lnTo>
                      <a:pt x="1040" y="232"/>
                    </a:lnTo>
                    <a:lnTo>
                      <a:pt x="1023" y="221"/>
                    </a:lnTo>
                    <a:lnTo>
                      <a:pt x="1008" y="210"/>
                    </a:lnTo>
                    <a:lnTo>
                      <a:pt x="993" y="197"/>
                    </a:lnTo>
                    <a:lnTo>
                      <a:pt x="979" y="183"/>
                    </a:lnTo>
                    <a:lnTo>
                      <a:pt x="966" y="167"/>
                    </a:lnTo>
                    <a:lnTo>
                      <a:pt x="956" y="152"/>
                    </a:lnTo>
                    <a:lnTo>
                      <a:pt x="947" y="135"/>
                    </a:lnTo>
                    <a:lnTo>
                      <a:pt x="940" y="118"/>
                    </a:lnTo>
                    <a:lnTo>
                      <a:pt x="933" y="100"/>
                    </a:lnTo>
                    <a:lnTo>
                      <a:pt x="929" y="82"/>
                    </a:lnTo>
                    <a:lnTo>
                      <a:pt x="926" y="64"/>
                    </a:lnTo>
                    <a:lnTo>
                      <a:pt x="925" y="47"/>
                    </a:lnTo>
                    <a:lnTo>
                      <a:pt x="924" y="31"/>
                    </a:lnTo>
                    <a:lnTo>
                      <a:pt x="924" y="16"/>
                    </a:lnTo>
                    <a:lnTo>
                      <a:pt x="926" y="0"/>
                    </a:lnTo>
                    <a:lnTo>
                      <a:pt x="166" y="800"/>
                    </a:lnTo>
                    <a:lnTo>
                      <a:pt x="5" y="971"/>
                    </a:lnTo>
                    <a:lnTo>
                      <a:pt x="2" y="987"/>
                    </a:lnTo>
                    <a:lnTo>
                      <a:pt x="0" y="1004"/>
                    </a:lnTo>
                    <a:lnTo>
                      <a:pt x="0" y="1021"/>
                    </a:lnTo>
                    <a:lnTo>
                      <a:pt x="2" y="103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grpSp>
      </p:grpSp>
    </p:spTree>
    <p:extLst>
      <p:ext uri="{BB962C8B-B14F-4D97-AF65-F5344CB8AC3E}">
        <p14:creationId xmlns:p14="http://schemas.microsoft.com/office/powerpoint/2010/main" val="3462387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175EF-AFFD-492F-9D12-2DCC34FC6560}"/>
              </a:ext>
            </a:extLst>
          </p:cNvPr>
          <p:cNvSpPr>
            <a:spLocks noGrp="1"/>
          </p:cNvSpPr>
          <p:nvPr>
            <p:ph type="title"/>
          </p:nvPr>
        </p:nvSpPr>
        <p:spPr/>
        <p:txBody>
          <a:bodyPr/>
          <a:lstStyle/>
          <a:p>
            <a:r>
              <a:rPr lang="en-US" dirty="0"/>
              <a:t>Widen your interpretation aperture</a:t>
            </a:r>
          </a:p>
        </p:txBody>
      </p:sp>
      <p:sp>
        <p:nvSpPr>
          <p:cNvPr id="3" name="TextBox 2">
            <a:extLst>
              <a:ext uri="{FF2B5EF4-FFF2-40B4-BE49-F238E27FC236}">
                <a16:creationId xmlns:a16="http://schemas.microsoft.com/office/drawing/2014/main" id="{D2A8EA4D-115F-47CA-B9C3-F6BBAB8DA99A}"/>
              </a:ext>
            </a:extLst>
          </p:cNvPr>
          <p:cNvSpPr txBox="1"/>
          <p:nvPr/>
        </p:nvSpPr>
        <p:spPr>
          <a:xfrm>
            <a:off x="312716" y="760945"/>
            <a:ext cx="8518565" cy="2031325"/>
          </a:xfrm>
          <a:prstGeom prst="rect">
            <a:avLst/>
          </a:prstGeom>
          <a:solidFill>
            <a:schemeClr val="accent1">
              <a:lumMod val="20000"/>
              <a:lumOff val="80000"/>
            </a:schemeClr>
          </a:solidFill>
          <a:ln>
            <a:solidFill>
              <a:schemeClr val="accent2">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Myriad Pro"/>
                <a:ea typeface="+mn-ea"/>
                <a:cs typeface="Arial"/>
              </a:rPr>
              <a:t>Widen your interpretation aperture: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yriad Pro"/>
              <a:ea typeface="+mn-ea"/>
              <a:cs typeface="Arial"/>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Myriad Pro"/>
                <a:ea typeface="+mn-ea"/>
                <a:cs typeface="Arial"/>
              </a:rPr>
              <a:t>Broaden your body of explanations and interpretations of child actions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Myriad Pro"/>
                <a:ea typeface="+mn-ea"/>
                <a:cs typeface="Arial"/>
              </a:rPr>
              <a:t>Develop a process that allows us to expand our ability to recognize the different ways things are done in other cultures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Myriad Pro"/>
                <a:ea typeface="+mn-ea"/>
                <a:cs typeface="Arial"/>
              </a:rPr>
              <a:t>Let in alternative explanations for a child’s learning behaviors and social interactions that look different from our own</a:t>
            </a:r>
          </a:p>
        </p:txBody>
      </p:sp>
      <p:sp>
        <p:nvSpPr>
          <p:cNvPr id="5" name="TextBox 4">
            <a:extLst>
              <a:ext uri="{FF2B5EF4-FFF2-40B4-BE49-F238E27FC236}">
                <a16:creationId xmlns:a16="http://schemas.microsoft.com/office/drawing/2014/main" id="{670E8733-AFFD-4195-8943-7DC94BBACAF8}"/>
              </a:ext>
            </a:extLst>
          </p:cNvPr>
          <p:cNvSpPr txBox="1"/>
          <p:nvPr/>
        </p:nvSpPr>
        <p:spPr>
          <a:xfrm>
            <a:off x="312717" y="3065415"/>
            <a:ext cx="8518564" cy="349326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000000"/>
                </a:solidFill>
                <a:effectLst/>
                <a:uLnTx/>
                <a:uFillTx/>
                <a:latin typeface="Myriad Pro"/>
                <a:ea typeface="+mn-ea"/>
                <a:cs typeface="Arial"/>
              </a:rPr>
              <a:t>What is the deficit thinking paradigm?</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700" b="1" i="0" u="none" strike="noStrike" kern="1200" cap="none" spc="0" normalizeH="0" baseline="0" noProof="0" dirty="0">
              <a:ln>
                <a:noFill/>
              </a:ln>
              <a:solidFill>
                <a:srgbClr val="000000"/>
              </a:solidFill>
              <a:effectLst/>
              <a:uLnTx/>
              <a:uFillTx/>
              <a:latin typeface="Myriad Pro"/>
              <a:ea typeface="+mn-ea"/>
              <a:cs typeface="Aria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000000"/>
                </a:solidFill>
                <a:effectLst/>
                <a:uLnTx/>
                <a:uFillTx/>
                <a:latin typeface="Myriad Pro"/>
                <a:ea typeface="+mn-ea"/>
                <a:cs typeface="Arial"/>
              </a:rPr>
              <a:t>When operating from a deficit thinking paradigm, educators and policymakers believe that culturally and linguistically diverse children fail in school because of their own deficiencies or because their families don’t value education, not because of social inequities, unfair systems, or differential treatment in the classroom. There is an ill-informed belief that a child’s failures are attributable to a lack of intellectual ability, linguistic inferiority, or family dysfunction. This deficit perspective suggests that efforts to improve achievement should be focused on “fixing” children rather than shifting the culture to support a child’s capacity building and creating identity-safe classrooms so that children can access their potential. As a result, teachers’ deficit-oriented attributions of child performance influence their decision-making, resulting in giving children less opportunity in the classroom.</a:t>
            </a:r>
          </a:p>
        </p:txBody>
      </p:sp>
    </p:spTree>
    <p:extLst>
      <p:ext uri="{BB962C8B-B14F-4D97-AF65-F5344CB8AC3E}">
        <p14:creationId xmlns:p14="http://schemas.microsoft.com/office/powerpoint/2010/main" val="3722178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175EF-AFFD-492F-9D12-2DCC34FC6560}"/>
              </a:ext>
            </a:extLst>
          </p:cNvPr>
          <p:cNvSpPr>
            <a:spLocks noGrp="1"/>
          </p:cNvSpPr>
          <p:nvPr>
            <p:ph type="title"/>
          </p:nvPr>
        </p:nvSpPr>
        <p:spPr/>
        <p:txBody>
          <a:bodyPr/>
          <a:lstStyle/>
          <a:p>
            <a:r>
              <a:rPr lang="en-US" dirty="0"/>
              <a:t>Identify your key triggers</a:t>
            </a:r>
          </a:p>
        </p:txBody>
      </p:sp>
      <p:sp>
        <p:nvSpPr>
          <p:cNvPr id="5" name="TextBox 4">
            <a:extLst>
              <a:ext uri="{FF2B5EF4-FFF2-40B4-BE49-F238E27FC236}">
                <a16:creationId xmlns:a16="http://schemas.microsoft.com/office/drawing/2014/main" id="{328F39C7-B66B-4B1F-B674-3A9BA6136D2E}"/>
              </a:ext>
            </a:extLst>
          </p:cNvPr>
          <p:cNvSpPr txBox="1"/>
          <p:nvPr/>
        </p:nvSpPr>
        <p:spPr>
          <a:xfrm>
            <a:off x="764177" y="1997839"/>
            <a:ext cx="7615645" cy="286232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Myriad Pro"/>
                <a:ea typeface="+mn-ea"/>
                <a:cs typeface="Arial"/>
              </a:rPr>
              <a:t>Identify your key triggers: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yriad Pro"/>
              <a:ea typeface="+mn-ea"/>
              <a:cs typeface="Arial"/>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Myriad Pro"/>
                <a:ea typeface="+mn-ea"/>
                <a:cs typeface="Arial"/>
              </a:rPr>
              <a:t>Communicating across cultures opens up the potential for miscommunication and unintended conflict</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Myriad Pro"/>
                <a:ea typeface="+mn-ea"/>
                <a:cs typeface="Arial"/>
              </a:rPr>
              <a:t>When our brain’s alarm system gets triggered, we become culturally reactive in an effort to protect ourself rather than culturally responsive to the other person we are interacting with</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Myriad Pro"/>
                <a:ea typeface="+mn-ea"/>
                <a:cs typeface="Arial"/>
              </a:rPr>
              <a:t>Culturally responsive educators know themselves well enough to anticipate situations that might trigger them, and manage those emotions  to avoid an amygdala hijack </a:t>
            </a:r>
          </a:p>
        </p:txBody>
      </p:sp>
    </p:spTree>
    <p:extLst>
      <p:ext uri="{BB962C8B-B14F-4D97-AF65-F5344CB8AC3E}">
        <p14:creationId xmlns:p14="http://schemas.microsoft.com/office/powerpoint/2010/main" val="1719921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175EF-AFFD-492F-9D12-2DCC34FC6560}"/>
              </a:ext>
            </a:extLst>
          </p:cNvPr>
          <p:cNvSpPr>
            <a:spLocks noGrp="1"/>
          </p:cNvSpPr>
          <p:nvPr>
            <p:ph type="title"/>
          </p:nvPr>
        </p:nvSpPr>
        <p:spPr/>
        <p:txBody>
          <a:bodyPr/>
          <a:lstStyle/>
          <a:p>
            <a:r>
              <a:rPr lang="en-US" dirty="0"/>
              <a:t>Practicing Emotional Self-Management</a:t>
            </a:r>
          </a:p>
        </p:txBody>
      </p:sp>
      <p:graphicFrame>
        <p:nvGraphicFramePr>
          <p:cNvPr id="3" name="Diagram 2">
            <a:extLst>
              <a:ext uri="{FF2B5EF4-FFF2-40B4-BE49-F238E27FC236}">
                <a16:creationId xmlns:a16="http://schemas.microsoft.com/office/drawing/2014/main" id="{4949AAEF-67E5-459A-B2D1-EA33041DD50C}"/>
              </a:ext>
            </a:extLst>
          </p:cNvPr>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9483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26911-6572-4FD8-9F1F-8ACCABCAADF3}"/>
              </a:ext>
            </a:extLst>
          </p:cNvPr>
          <p:cNvSpPr>
            <a:spLocks noGrp="1"/>
          </p:cNvSpPr>
          <p:nvPr>
            <p:ph type="title"/>
          </p:nvPr>
        </p:nvSpPr>
        <p:spPr/>
        <p:txBody>
          <a:bodyPr/>
          <a:lstStyle/>
          <a:p>
            <a:r>
              <a:rPr lang="en-US" dirty="0"/>
              <a:t>Reflection</a:t>
            </a:r>
          </a:p>
        </p:txBody>
      </p:sp>
      <p:sp>
        <p:nvSpPr>
          <p:cNvPr id="3" name="TextBox 2">
            <a:extLst>
              <a:ext uri="{FF2B5EF4-FFF2-40B4-BE49-F238E27FC236}">
                <a16:creationId xmlns:a16="http://schemas.microsoft.com/office/drawing/2014/main" id="{31BDE25C-7557-4760-9180-78B69D50BDCB}"/>
              </a:ext>
            </a:extLst>
          </p:cNvPr>
          <p:cNvSpPr txBox="1"/>
          <p:nvPr/>
        </p:nvSpPr>
        <p:spPr>
          <a:xfrm>
            <a:off x="1178708" y="2551837"/>
            <a:ext cx="6786584" cy="203132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yriad Pro"/>
              <a:ea typeface="+mn-ea"/>
              <a:cs typeface="Aria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yriad Pro"/>
                <a:ea typeface="+mn-ea"/>
                <a:cs typeface="Arial"/>
              </a:rPr>
              <a:t>What are some behaviors from children or families that might trigger you?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yriad Pro"/>
              <a:ea typeface="+mn-ea"/>
              <a:cs typeface="Aria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yriad Pro"/>
                <a:ea typeface="+mn-ea"/>
                <a:cs typeface="Arial"/>
              </a:rPr>
              <a:t>How can you identify those triggers to manage your own emotions and remain in a culturally responsive mindset?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yriad Pro"/>
              <a:ea typeface="+mn-ea"/>
              <a:cs typeface="Arial"/>
            </a:endParaRPr>
          </a:p>
        </p:txBody>
      </p:sp>
      <p:grpSp>
        <p:nvGrpSpPr>
          <p:cNvPr id="4" name="Group 3">
            <a:extLst>
              <a:ext uri="{FF2B5EF4-FFF2-40B4-BE49-F238E27FC236}">
                <a16:creationId xmlns:a16="http://schemas.microsoft.com/office/drawing/2014/main" id="{BF042FC3-1583-4D1F-B7EC-3C30614DB76B}"/>
              </a:ext>
            </a:extLst>
          </p:cNvPr>
          <p:cNvGrpSpPr>
            <a:grpSpLocks noChangeAspect="1"/>
          </p:cNvGrpSpPr>
          <p:nvPr/>
        </p:nvGrpSpPr>
        <p:grpSpPr>
          <a:xfrm>
            <a:off x="4155967" y="2168008"/>
            <a:ext cx="670033" cy="672215"/>
            <a:chOff x="3619266" y="2362912"/>
            <a:chExt cx="2194560" cy="2194560"/>
          </a:xfrm>
        </p:grpSpPr>
        <p:sp>
          <p:nvSpPr>
            <p:cNvPr id="5" name="Oval 4">
              <a:extLst>
                <a:ext uri="{FF2B5EF4-FFF2-40B4-BE49-F238E27FC236}">
                  <a16:creationId xmlns:a16="http://schemas.microsoft.com/office/drawing/2014/main" id="{1293D4FC-1B6E-4077-B1FE-265CF22E4226}"/>
                </a:ext>
              </a:extLst>
            </p:cNvPr>
            <p:cNvSpPr/>
            <p:nvPr/>
          </p:nvSpPr>
          <p:spPr bwMode="auto">
            <a:xfrm>
              <a:off x="3619266" y="2362912"/>
              <a:ext cx="2194560" cy="2194560"/>
            </a:xfrm>
            <a:prstGeom prst="ellipse">
              <a:avLst/>
            </a:prstGeom>
            <a:solidFill>
              <a:schemeClr val="accent2"/>
            </a:solidFill>
            <a:ln w="19050" algn="ctr">
              <a:solidFill>
                <a:schemeClr val="accent2"/>
              </a:solidFill>
              <a:round/>
              <a:headEnd/>
              <a:tailEnd type="triangle" w="med" len="med"/>
            </a:ln>
          </p:spPr>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Book Antiqua" pitchFamily="18" charset="0"/>
                <a:ea typeface="+mn-ea"/>
                <a:cs typeface="Arial" pitchFamily="34" charset="0"/>
              </a:endParaRPr>
            </a:p>
          </p:txBody>
        </p:sp>
        <p:grpSp>
          <p:nvGrpSpPr>
            <p:cNvPr id="6" name="Group 5">
              <a:extLst>
                <a:ext uri="{FF2B5EF4-FFF2-40B4-BE49-F238E27FC236}">
                  <a16:creationId xmlns:a16="http://schemas.microsoft.com/office/drawing/2014/main" id="{0121F35F-A0B1-4852-8D3E-8E970B17C371}"/>
                </a:ext>
              </a:extLst>
            </p:cNvPr>
            <p:cNvGrpSpPr>
              <a:grpSpLocks noChangeAspect="1"/>
            </p:cNvGrpSpPr>
            <p:nvPr/>
          </p:nvGrpSpPr>
          <p:grpSpPr bwMode="auto">
            <a:xfrm rot="10800000">
              <a:off x="3992561" y="2801937"/>
              <a:ext cx="1357313" cy="1406525"/>
              <a:chOff x="2442" y="1722"/>
              <a:chExt cx="855" cy="886"/>
            </a:xfrm>
          </p:grpSpPr>
          <p:sp>
            <p:nvSpPr>
              <p:cNvPr id="7" name="Freeform 8">
                <a:extLst>
                  <a:ext uri="{FF2B5EF4-FFF2-40B4-BE49-F238E27FC236}">
                    <a16:creationId xmlns:a16="http://schemas.microsoft.com/office/drawing/2014/main" id="{B6DB68D1-01D4-400E-8BFB-16DB92398B4C}"/>
                  </a:ext>
                </a:extLst>
              </p:cNvPr>
              <p:cNvSpPr>
                <a:spLocks/>
              </p:cNvSpPr>
              <p:nvPr/>
            </p:nvSpPr>
            <p:spPr bwMode="auto">
              <a:xfrm>
                <a:off x="3046" y="1799"/>
                <a:ext cx="177" cy="173"/>
              </a:xfrm>
              <a:custGeom>
                <a:avLst/>
                <a:gdLst>
                  <a:gd name="T0" fmla="*/ 183 w 355"/>
                  <a:gd name="T1" fmla="*/ 0 h 347"/>
                  <a:gd name="T2" fmla="*/ 4 w 355"/>
                  <a:gd name="T3" fmla="*/ 87 h 347"/>
                  <a:gd name="T4" fmla="*/ 1 w 355"/>
                  <a:gd name="T5" fmla="*/ 103 h 347"/>
                  <a:gd name="T6" fmla="*/ 0 w 355"/>
                  <a:gd name="T7" fmla="*/ 120 h 347"/>
                  <a:gd name="T8" fmla="*/ 0 w 355"/>
                  <a:gd name="T9" fmla="*/ 138 h 347"/>
                  <a:gd name="T10" fmla="*/ 1 w 355"/>
                  <a:gd name="T11" fmla="*/ 154 h 347"/>
                  <a:gd name="T12" fmla="*/ 5 w 355"/>
                  <a:gd name="T13" fmla="*/ 172 h 347"/>
                  <a:gd name="T14" fmla="*/ 8 w 355"/>
                  <a:gd name="T15" fmla="*/ 191 h 347"/>
                  <a:gd name="T16" fmla="*/ 15 w 355"/>
                  <a:gd name="T17" fmla="*/ 208 h 347"/>
                  <a:gd name="T18" fmla="*/ 22 w 355"/>
                  <a:gd name="T19" fmla="*/ 225 h 347"/>
                  <a:gd name="T20" fmla="*/ 31 w 355"/>
                  <a:gd name="T21" fmla="*/ 242 h 347"/>
                  <a:gd name="T22" fmla="*/ 42 w 355"/>
                  <a:gd name="T23" fmla="*/ 257 h 347"/>
                  <a:gd name="T24" fmla="*/ 54 w 355"/>
                  <a:gd name="T25" fmla="*/ 274 h 347"/>
                  <a:gd name="T26" fmla="*/ 68 w 355"/>
                  <a:gd name="T27" fmla="*/ 287 h 347"/>
                  <a:gd name="T28" fmla="*/ 83 w 355"/>
                  <a:gd name="T29" fmla="*/ 300 h 347"/>
                  <a:gd name="T30" fmla="*/ 98 w 355"/>
                  <a:gd name="T31" fmla="*/ 312 h 347"/>
                  <a:gd name="T32" fmla="*/ 115 w 355"/>
                  <a:gd name="T33" fmla="*/ 322 h 347"/>
                  <a:gd name="T34" fmla="*/ 133 w 355"/>
                  <a:gd name="T35" fmla="*/ 330 h 347"/>
                  <a:gd name="T36" fmla="*/ 150 w 355"/>
                  <a:gd name="T37" fmla="*/ 337 h 347"/>
                  <a:gd name="T38" fmla="*/ 167 w 355"/>
                  <a:gd name="T39" fmla="*/ 342 h 347"/>
                  <a:gd name="T40" fmla="*/ 186 w 355"/>
                  <a:gd name="T41" fmla="*/ 345 h 347"/>
                  <a:gd name="T42" fmla="*/ 204 w 355"/>
                  <a:gd name="T43" fmla="*/ 347 h 347"/>
                  <a:gd name="T44" fmla="*/ 213 w 355"/>
                  <a:gd name="T45" fmla="*/ 347 h 347"/>
                  <a:gd name="T46" fmla="*/ 222 w 355"/>
                  <a:gd name="T47" fmla="*/ 347 h 347"/>
                  <a:gd name="T48" fmla="*/ 232 w 355"/>
                  <a:gd name="T49" fmla="*/ 347 h 347"/>
                  <a:gd name="T50" fmla="*/ 241 w 355"/>
                  <a:gd name="T51" fmla="*/ 346 h 347"/>
                  <a:gd name="T52" fmla="*/ 250 w 355"/>
                  <a:gd name="T53" fmla="*/ 345 h 347"/>
                  <a:gd name="T54" fmla="*/ 259 w 355"/>
                  <a:gd name="T55" fmla="*/ 344 h 347"/>
                  <a:gd name="T56" fmla="*/ 267 w 355"/>
                  <a:gd name="T57" fmla="*/ 342 h 347"/>
                  <a:gd name="T58" fmla="*/ 277 w 355"/>
                  <a:gd name="T59" fmla="*/ 339 h 347"/>
                  <a:gd name="T60" fmla="*/ 355 w 355"/>
                  <a:gd name="T61" fmla="*/ 168 h 347"/>
                  <a:gd name="T62" fmla="*/ 340 w 355"/>
                  <a:gd name="T63" fmla="*/ 164 h 347"/>
                  <a:gd name="T64" fmla="*/ 326 w 355"/>
                  <a:gd name="T65" fmla="*/ 161 h 347"/>
                  <a:gd name="T66" fmla="*/ 311 w 355"/>
                  <a:gd name="T67" fmla="*/ 155 h 347"/>
                  <a:gd name="T68" fmla="*/ 297 w 355"/>
                  <a:gd name="T69" fmla="*/ 148 h 347"/>
                  <a:gd name="T70" fmla="*/ 285 w 355"/>
                  <a:gd name="T71" fmla="*/ 141 h 347"/>
                  <a:gd name="T72" fmla="*/ 271 w 355"/>
                  <a:gd name="T73" fmla="*/ 133 h 347"/>
                  <a:gd name="T74" fmla="*/ 258 w 355"/>
                  <a:gd name="T75" fmla="*/ 123 h 347"/>
                  <a:gd name="T76" fmla="*/ 247 w 355"/>
                  <a:gd name="T77" fmla="*/ 112 h 347"/>
                  <a:gd name="T78" fmla="*/ 235 w 355"/>
                  <a:gd name="T79" fmla="*/ 101 h 347"/>
                  <a:gd name="T80" fmla="*/ 224 w 355"/>
                  <a:gd name="T81" fmla="*/ 88 h 347"/>
                  <a:gd name="T82" fmla="*/ 214 w 355"/>
                  <a:gd name="T83" fmla="*/ 74 h 347"/>
                  <a:gd name="T84" fmla="*/ 206 w 355"/>
                  <a:gd name="T85" fmla="*/ 60 h 347"/>
                  <a:gd name="T86" fmla="*/ 198 w 355"/>
                  <a:gd name="T87" fmla="*/ 45 h 347"/>
                  <a:gd name="T88" fmla="*/ 193 w 355"/>
                  <a:gd name="T89" fmla="*/ 32 h 347"/>
                  <a:gd name="T90" fmla="*/ 187 w 355"/>
                  <a:gd name="T91" fmla="*/ 15 h 347"/>
                  <a:gd name="T92" fmla="*/ 183 w 355"/>
                  <a:gd name="T93"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55" h="347">
                    <a:moveTo>
                      <a:pt x="183" y="0"/>
                    </a:moveTo>
                    <a:lnTo>
                      <a:pt x="4" y="87"/>
                    </a:lnTo>
                    <a:lnTo>
                      <a:pt x="1" y="103"/>
                    </a:lnTo>
                    <a:lnTo>
                      <a:pt x="0" y="120"/>
                    </a:lnTo>
                    <a:lnTo>
                      <a:pt x="0" y="138"/>
                    </a:lnTo>
                    <a:lnTo>
                      <a:pt x="1" y="154"/>
                    </a:lnTo>
                    <a:lnTo>
                      <a:pt x="5" y="172"/>
                    </a:lnTo>
                    <a:lnTo>
                      <a:pt x="8" y="191"/>
                    </a:lnTo>
                    <a:lnTo>
                      <a:pt x="15" y="208"/>
                    </a:lnTo>
                    <a:lnTo>
                      <a:pt x="22" y="225"/>
                    </a:lnTo>
                    <a:lnTo>
                      <a:pt x="31" y="242"/>
                    </a:lnTo>
                    <a:lnTo>
                      <a:pt x="42" y="257"/>
                    </a:lnTo>
                    <a:lnTo>
                      <a:pt x="54" y="274"/>
                    </a:lnTo>
                    <a:lnTo>
                      <a:pt x="68" y="287"/>
                    </a:lnTo>
                    <a:lnTo>
                      <a:pt x="83" y="300"/>
                    </a:lnTo>
                    <a:lnTo>
                      <a:pt x="98" y="312"/>
                    </a:lnTo>
                    <a:lnTo>
                      <a:pt x="115" y="322"/>
                    </a:lnTo>
                    <a:lnTo>
                      <a:pt x="133" y="330"/>
                    </a:lnTo>
                    <a:lnTo>
                      <a:pt x="150" y="337"/>
                    </a:lnTo>
                    <a:lnTo>
                      <a:pt x="167" y="342"/>
                    </a:lnTo>
                    <a:lnTo>
                      <a:pt x="186" y="345"/>
                    </a:lnTo>
                    <a:lnTo>
                      <a:pt x="204" y="347"/>
                    </a:lnTo>
                    <a:lnTo>
                      <a:pt x="213" y="347"/>
                    </a:lnTo>
                    <a:lnTo>
                      <a:pt x="222" y="347"/>
                    </a:lnTo>
                    <a:lnTo>
                      <a:pt x="232" y="347"/>
                    </a:lnTo>
                    <a:lnTo>
                      <a:pt x="241" y="346"/>
                    </a:lnTo>
                    <a:lnTo>
                      <a:pt x="250" y="345"/>
                    </a:lnTo>
                    <a:lnTo>
                      <a:pt x="259" y="344"/>
                    </a:lnTo>
                    <a:lnTo>
                      <a:pt x="267" y="342"/>
                    </a:lnTo>
                    <a:lnTo>
                      <a:pt x="277" y="339"/>
                    </a:lnTo>
                    <a:lnTo>
                      <a:pt x="355" y="168"/>
                    </a:lnTo>
                    <a:lnTo>
                      <a:pt x="340" y="164"/>
                    </a:lnTo>
                    <a:lnTo>
                      <a:pt x="326" y="161"/>
                    </a:lnTo>
                    <a:lnTo>
                      <a:pt x="311" y="155"/>
                    </a:lnTo>
                    <a:lnTo>
                      <a:pt x="297" y="148"/>
                    </a:lnTo>
                    <a:lnTo>
                      <a:pt x="285" y="141"/>
                    </a:lnTo>
                    <a:lnTo>
                      <a:pt x="271" y="133"/>
                    </a:lnTo>
                    <a:lnTo>
                      <a:pt x="258" y="123"/>
                    </a:lnTo>
                    <a:lnTo>
                      <a:pt x="247" y="112"/>
                    </a:lnTo>
                    <a:lnTo>
                      <a:pt x="235" y="101"/>
                    </a:lnTo>
                    <a:lnTo>
                      <a:pt x="224" y="88"/>
                    </a:lnTo>
                    <a:lnTo>
                      <a:pt x="214" y="74"/>
                    </a:lnTo>
                    <a:lnTo>
                      <a:pt x="206" y="60"/>
                    </a:lnTo>
                    <a:lnTo>
                      <a:pt x="198" y="45"/>
                    </a:lnTo>
                    <a:lnTo>
                      <a:pt x="193" y="32"/>
                    </a:lnTo>
                    <a:lnTo>
                      <a:pt x="187" y="15"/>
                    </a:lnTo>
                    <a:lnTo>
                      <a:pt x="183"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 name="Freeform 9">
                <a:extLst>
                  <a:ext uri="{FF2B5EF4-FFF2-40B4-BE49-F238E27FC236}">
                    <a16:creationId xmlns:a16="http://schemas.microsoft.com/office/drawing/2014/main" id="{8C49D7FE-85DB-42E3-9CC6-B1C7A6D0C989}"/>
                  </a:ext>
                </a:extLst>
              </p:cNvPr>
              <p:cNvSpPr>
                <a:spLocks/>
              </p:cNvSpPr>
              <p:nvPr/>
            </p:nvSpPr>
            <p:spPr bwMode="auto">
              <a:xfrm>
                <a:off x="3167" y="1722"/>
                <a:ext cx="130" cy="134"/>
              </a:xfrm>
              <a:custGeom>
                <a:avLst/>
                <a:gdLst>
                  <a:gd name="T0" fmla="*/ 137 w 260"/>
                  <a:gd name="T1" fmla="*/ 269 h 269"/>
                  <a:gd name="T2" fmla="*/ 260 w 260"/>
                  <a:gd name="T3" fmla="*/ 0 h 269"/>
                  <a:gd name="T4" fmla="*/ 0 w 260"/>
                  <a:gd name="T5" fmla="*/ 128 h 269"/>
                  <a:gd name="T6" fmla="*/ 5 w 260"/>
                  <a:gd name="T7" fmla="*/ 141 h 269"/>
                  <a:gd name="T8" fmla="*/ 9 w 260"/>
                  <a:gd name="T9" fmla="*/ 152 h 269"/>
                  <a:gd name="T10" fmla="*/ 14 w 260"/>
                  <a:gd name="T11" fmla="*/ 164 h 269"/>
                  <a:gd name="T12" fmla="*/ 20 w 260"/>
                  <a:gd name="T13" fmla="*/ 175 h 269"/>
                  <a:gd name="T14" fmla="*/ 25 w 260"/>
                  <a:gd name="T15" fmla="*/ 187 h 269"/>
                  <a:gd name="T16" fmla="*/ 32 w 260"/>
                  <a:gd name="T17" fmla="*/ 197 h 269"/>
                  <a:gd name="T18" fmla="*/ 41 w 260"/>
                  <a:gd name="T19" fmla="*/ 208 h 269"/>
                  <a:gd name="T20" fmla="*/ 51 w 260"/>
                  <a:gd name="T21" fmla="*/ 218 h 269"/>
                  <a:gd name="T22" fmla="*/ 60 w 260"/>
                  <a:gd name="T23" fmla="*/ 227 h 269"/>
                  <a:gd name="T24" fmla="*/ 70 w 260"/>
                  <a:gd name="T25" fmla="*/ 234 h 269"/>
                  <a:gd name="T26" fmla="*/ 81 w 260"/>
                  <a:gd name="T27" fmla="*/ 242 h 269"/>
                  <a:gd name="T28" fmla="*/ 92 w 260"/>
                  <a:gd name="T29" fmla="*/ 248 h 269"/>
                  <a:gd name="T30" fmla="*/ 102 w 260"/>
                  <a:gd name="T31" fmla="*/ 255 h 269"/>
                  <a:gd name="T32" fmla="*/ 114 w 260"/>
                  <a:gd name="T33" fmla="*/ 259 h 269"/>
                  <a:gd name="T34" fmla="*/ 126 w 260"/>
                  <a:gd name="T35" fmla="*/ 264 h 269"/>
                  <a:gd name="T36" fmla="*/ 137 w 260"/>
                  <a:gd name="T37" fmla="*/ 26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0" h="269">
                    <a:moveTo>
                      <a:pt x="137" y="269"/>
                    </a:moveTo>
                    <a:lnTo>
                      <a:pt x="260" y="0"/>
                    </a:lnTo>
                    <a:lnTo>
                      <a:pt x="0" y="128"/>
                    </a:lnTo>
                    <a:lnTo>
                      <a:pt x="5" y="141"/>
                    </a:lnTo>
                    <a:lnTo>
                      <a:pt x="9" y="152"/>
                    </a:lnTo>
                    <a:lnTo>
                      <a:pt x="14" y="164"/>
                    </a:lnTo>
                    <a:lnTo>
                      <a:pt x="20" y="175"/>
                    </a:lnTo>
                    <a:lnTo>
                      <a:pt x="25" y="187"/>
                    </a:lnTo>
                    <a:lnTo>
                      <a:pt x="32" y="197"/>
                    </a:lnTo>
                    <a:lnTo>
                      <a:pt x="41" y="208"/>
                    </a:lnTo>
                    <a:lnTo>
                      <a:pt x="51" y="218"/>
                    </a:lnTo>
                    <a:lnTo>
                      <a:pt x="60" y="227"/>
                    </a:lnTo>
                    <a:lnTo>
                      <a:pt x="70" y="234"/>
                    </a:lnTo>
                    <a:lnTo>
                      <a:pt x="81" y="242"/>
                    </a:lnTo>
                    <a:lnTo>
                      <a:pt x="92" y="248"/>
                    </a:lnTo>
                    <a:lnTo>
                      <a:pt x="102" y="255"/>
                    </a:lnTo>
                    <a:lnTo>
                      <a:pt x="114" y="259"/>
                    </a:lnTo>
                    <a:lnTo>
                      <a:pt x="126" y="264"/>
                    </a:lnTo>
                    <a:lnTo>
                      <a:pt x="137" y="26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 name="Freeform 10">
                <a:extLst>
                  <a:ext uri="{FF2B5EF4-FFF2-40B4-BE49-F238E27FC236}">
                    <a16:creationId xmlns:a16="http://schemas.microsoft.com/office/drawing/2014/main" id="{CC2CD582-6410-4FA6-98F9-CCF612C3B9E7}"/>
                  </a:ext>
                </a:extLst>
              </p:cNvPr>
              <p:cNvSpPr>
                <a:spLocks/>
              </p:cNvSpPr>
              <p:nvPr/>
            </p:nvSpPr>
            <p:spPr bwMode="auto">
              <a:xfrm>
                <a:off x="2442" y="2386"/>
                <a:ext cx="223" cy="222"/>
              </a:xfrm>
              <a:custGeom>
                <a:avLst/>
                <a:gdLst>
                  <a:gd name="T0" fmla="*/ 446 w 446"/>
                  <a:gd name="T1" fmla="*/ 261 h 445"/>
                  <a:gd name="T2" fmla="*/ 437 w 446"/>
                  <a:gd name="T3" fmla="*/ 264 h 445"/>
                  <a:gd name="T4" fmla="*/ 427 w 446"/>
                  <a:gd name="T5" fmla="*/ 266 h 445"/>
                  <a:gd name="T6" fmla="*/ 418 w 446"/>
                  <a:gd name="T7" fmla="*/ 267 h 445"/>
                  <a:gd name="T8" fmla="*/ 410 w 446"/>
                  <a:gd name="T9" fmla="*/ 267 h 445"/>
                  <a:gd name="T10" fmla="*/ 401 w 446"/>
                  <a:gd name="T11" fmla="*/ 268 h 445"/>
                  <a:gd name="T12" fmla="*/ 392 w 446"/>
                  <a:gd name="T13" fmla="*/ 268 h 445"/>
                  <a:gd name="T14" fmla="*/ 383 w 446"/>
                  <a:gd name="T15" fmla="*/ 267 h 445"/>
                  <a:gd name="T16" fmla="*/ 373 w 446"/>
                  <a:gd name="T17" fmla="*/ 267 h 445"/>
                  <a:gd name="T18" fmla="*/ 355 w 446"/>
                  <a:gd name="T19" fmla="*/ 265 h 445"/>
                  <a:gd name="T20" fmla="*/ 338 w 446"/>
                  <a:gd name="T21" fmla="*/ 260 h 445"/>
                  <a:gd name="T22" fmla="*/ 320 w 446"/>
                  <a:gd name="T23" fmla="*/ 254 h 445"/>
                  <a:gd name="T24" fmla="*/ 304 w 446"/>
                  <a:gd name="T25" fmla="*/ 246 h 445"/>
                  <a:gd name="T26" fmla="*/ 288 w 446"/>
                  <a:gd name="T27" fmla="*/ 237 h 445"/>
                  <a:gd name="T28" fmla="*/ 273 w 446"/>
                  <a:gd name="T29" fmla="*/ 226 h 445"/>
                  <a:gd name="T30" fmla="*/ 258 w 446"/>
                  <a:gd name="T31" fmla="*/ 214 h 445"/>
                  <a:gd name="T32" fmla="*/ 243 w 446"/>
                  <a:gd name="T33" fmla="*/ 200 h 445"/>
                  <a:gd name="T34" fmla="*/ 229 w 446"/>
                  <a:gd name="T35" fmla="*/ 186 h 445"/>
                  <a:gd name="T36" fmla="*/ 217 w 446"/>
                  <a:gd name="T37" fmla="*/ 170 h 445"/>
                  <a:gd name="T38" fmla="*/ 206 w 446"/>
                  <a:gd name="T39" fmla="*/ 155 h 445"/>
                  <a:gd name="T40" fmla="*/ 197 w 446"/>
                  <a:gd name="T41" fmla="*/ 138 h 445"/>
                  <a:gd name="T42" fmla="*/ 190 w 446"/>
                  <a:gd name="T43" fmla="*/ 121 h 445"/>
                  <a:gd name="T44" fmla="*/ 183 w 446"/>
                  <a:gd name="T45" fmla="*/ 103 h 445"/>
                  <a:gd name="T46" fmla="*/ 180 w 446"/>
                  <a:gd name="T47" fmla="*/ 85 h 445"/>
                  <a:gd name="T48" fmla="*/ 176 w 446"/>
                  <a:gd name="T49" fmla="*/ 67 h 445"/>
                  <a:gd name="T50" fmla="*/ 175 w 446"/>
                  <a:gd name="T51" fmla="*/ 50 h 445"/>
                  <a:gd name="T52" fmla="*/ 175 w 446"/>
                  <a:gd name="T53" fmla="*/ 33 h 445"/>
                  <a:gd name="T54" fmla="*/ 176 w 446"/>
                  <a:gd name="T55" fmla="*/ 16 h 445"/>
                  <a:gd name="T56" fmla="*/ 179 w 446"/>
                  <a:gd name="T57" fmla="*/ 0 h 445"/>
                  <a:gd name="T58" fmla="*/ 4 w 446"/>
                  <a:gd name="T59" fmla="*/ 184 h 445"/>
                  <a:gd name="T60" fmla="*/ 1 w 446"/>
                  <a:gd name="T61" fmla="*/ 200 h 445"/>
                  <a:gd name="T62" fmla="*/ 0 w 446"/>
                  <a:gd name="T63" fmla="*/ 218 h 445"/>
                  <a:gd name="T64" fmla="*/ 0 w 446"/>
                  <a:gd name="T65" fmla="*/ 235 h 445"/>
                  <a:gd name="T66" fmla="*/ 1 w 446"/>
                  <a:gd name="T67" fmla="*/ 251 h 445"/>
                  <a:gd name="T68" fmla="*/ 5 w 446"/>
                  <a:gd name="T69" fmla="*/ 269 h 445"/>
                  <a:gd name="T70" fmla="*/ 8 w 446"/>
                  <a:gd name="T71" fmla="*/ 288 h 445"/>
                  <a:gd name="T72" fmla="*/ 15 w 446"/>
                  <a:gd name="T73" fmla="*/ 305 h 445"/>
                  <a:gd name="T74" fmla="*/ 22 w 446"/>
                  <a:gd name="T75" fmla="*/ 322 h 445"/>
                  <a:gd name="T76" fmla="*/ 31 w 446"/>
                  <a:gd name="T77" fmla="*/ 340 h 445"/>
                  <a:gd name="T78" fmla="*/ 42 w 446"/>
                  <a:gd name="T79" fmla="*/ 355 h 445"/>
                  <a:gd name="T80" fmla="*/ 54 w 446"/>
                  <a:gd name="T81" fmla="*/ 371 h 445"/>
                  <a:gd name="T82" fmla="*/ 68 w 446"/>
                  <a:gd name="T83" fmla="*/ 385 h 445"/>
                  <a:gd name="T84" fmla="*/ 83 w 446"/>
                  <a:gd name="T85" fmla="*/ 397 h 445"/>
                  <a:gd name="T86" fmla="*/ 98 w 446"/>
                  <a:gd name="T87" fmla="*/ 409 h 445"/>
                  <a:gd name="T88" fmla="*/ 115 w 446"/>
                  <a:gd name="T89" fmla="*/ 419 h 445"/>
                  <a:gd name="T90" fmla="*/ 132 w 446"/>
                  <a:gd name="T91" fmla="*/ 427 h 445"/>
                  <a:gd name="T92" fmla="*/ 149 w 446"/>
                  <a:gd name="T93" fmla="*/ 434 h 445"/>
                  <a:gd name="T94" fmla="*/ 167 w 446"/>
                  <a:gd name="T95" fmla="*/ 439 h 445"/>
                  <a:gd name="T96" fmla="*/ 186 w 446"/>
                  <a:gd name="T97" fmla="*/ 442 h 445"/>
                  <a:gd name="T98" fmla="*/ 204 w 446"/>
                  <a:gd name="T99" fmla="*/ 445 h 445"/>
                  <a:gd name="T100" fmla="*/ 213 w 446"/>
                  <a:gd name="T101" fmla="*/ 445 h 445"/>
                  <a:gd name="T102" fmla="*/ 224 w 446"/>
                  <a:gd name="T103" fmla="*/ 445 h 445"/>
                  <a:gd name="T104" fmla="*/ 233 w 446"/>
                  <a:gd name="T105" fmla="*/ 445 h 445"/>
                  <a:gd name="T106" fmla="*/ 242 w 446"/>
                  <a:gd name="T107" fmla="*/ 443 h 445"/>
                  <a:gd name="T108" fmla="*/ 252 w 446"/>
                  <a:gd name="T109" fmla="*/ 442 h 445"/>
                  <a:gd name="T110" fmla="*/ 262 w 446"/>
                  <a:gd name="T111" fmla="*/ 440 h 445"/>
                  <a:gd name="T112" fmla="*/ 271 w 446"/>
                  <a:gd name="T113" fmla="*/ 438 h 445"/>
                  <a:gd name="T114" fmla="*/ 280 w 446"/>
                  <a:gd name="T115" fmla="*/ 435 h 445"/>
                  <a:gd name="T116" fmla="*/ 446 w 446"/>
                  <a:gd name="T117" fmla="*/ 261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6" h="445">
                    <a:moveTo>
                      <a:pt x="446" y="261"/>
                    </a:moveTo>
                    <a:lnTo>
                      <a:pt x="437" y="264"/>
                    </a:lnTo>
                    <a:lnTo>
                      <a:pt x="427" y="266"/>
                    </a:lnTo>
                    <a:lnTo>
                      <a:pt x="418" y="267"/>
                    </a:lnTo>
                    <a:lnTo>
                      <a:pt x="410" y="267"/>
                    </a:lnTo>
                    <a:lnTo>
                      <a:pt x="401" y="268"/>
                    </a:lnTo>
                    <a:lnTo>
                      <a:pt x="392" y="268"/>
                    </a:lnTo>
                    <a:lnTo>
                      <a:pt x="383" y="267"/>
                    </a:lnTo>
                    <a:lnTo>
                      <a:pt x="373" y="267"/>
                    </a:lnTo>
                    <a:lnTo>
                      <a:pt x="355" y="265"/>
                    </a:lnTo>
                    <a:lnTo>
                      <a:pt x="338" y="260"/>
                    </a:lnTo>
                    <a:lnTo>
                      <a:pt x="320" y="254"/>
                    </a:lnTo>
                    <a:lnTo>
                      <a:pt x="304" y="246"/>
                    </a:lnTo>
                    <a:lnTo>
                      <a:pt x="288" y="237"/>
                    </a:lnTo>
                    <a:lnTo>
                      <a:pt x="273" y="226"/>
                    </a:lnTo>
                    <a:lnTo>
                      <a:pt x="258" y="214"/>
                    </a:lnTo>
                    <a:lnTo>
                      <a:pt x="243" y="200"/>
                    </a:lnTo>
                    <a:lnTo>
                      <a:pt x="229" y="186"/>
                    </a:lnTo>
                    <a:lnTo>
                      <a:pt x="217" y="170"/>
                    </a:lnTo>
                    <a:lnTo>
                      <a:pt x="206" y="155"/>
                    </a:lnTo>
                    <a:lnTo>
                      <a:pt x="197" y="138"/>
                    </a:lnTo>
                    <a:lnTo>
                      <a:pt x="190" y="121"/>
                    </a:lnTo>
                    <a:lnTo>
                      <a:pt x="183" y="103"/>
                    </a:lnTo>
                    <a:lnTo>
                      <a:pt x="180" y="85"/>
                    </a:lnTo>
                    <a:lnTo>
                      <a:pt x="176" y="67"/>
                    </a:lnTo>
                    <a:lnTo>
                      <a:pt x="175" y="50"/>
                    </a:lnTo>
                    <a:lnTo>
                      <a:pt x="175" y="33"/>
                    </a:lnTo>
                    <a:lnTo>
                      <a:pt x="176" y="16"/>
                    </a:lnTo>
                    <a:lnTo>
                      <a:pt x="179" y="0"/>
                    </a:lnTo>
                    <a:lnTo>
                      <a:pt x="4" y="184"/>
                    </a:lnTo>
                    <a:lnTo>
                      <a:pt x="1" y="200"/>
                    </a:lnTo>
                    <a:lnTo>
                      <a:pt x="0" y="218"/>
                    </a:lnTo>
                    <a:lnTo>
                      <a:pt x="0" y="235"/>
                    </a:lnTo>
                    <a:lnTo>
                      <a:pt x="1" y="251"/>
                    </a:lnTo>
                    <a:lnTo>
                      <a:pt x="5" y="269"/>
                    </a:lnTo>
                    <a:lnTo>
                      <a:pt x="8" y="288"/>
                    </a:lnTo>
                    <a:lnTo>
                      <a:pt x="15" y="305"/>
                    </a:lnTo>
                    <a:lnTo>
                      <a:pt x="22" y="322"/>
                    </a:lnTo>
                    <a:lnTo>
                      <a:pt x="31" y="340"/>
                    </a:lnTo>
                    <a:lnTo>
                      <a:pt x="42" y="355"/>
                    </a:lnTo>
                    <a:lnTo>
                      <a:pt x="54" y="371"/>
                    </a:lnTo>
                    <a:lnTo>
                      <a:pt x="68" y="385"/>
                    </a:lnTo>
                    <a:lnTo>
                      <a:pt x="83" y="397"/>
                    </a:lnTo>
                    <a:lnTo>
                      <a:pt x="98" y="409"/>
                    </a:lnTo>
                    <a:lnTo>
                      <a:pt x="115" y="419"/>
                    </a:lnTo>
                    <a:lnTo>
                      <a:pt x="132" y="427"/>
                    </a:lnTo>
                    <a:lnTo>
                      <a:pt x="149" y="434"/>
                    </a:lnTo>
                    <a:lnTo>
                      <a:pt x="167" y="439"/>
                    </a:lnTo>
                    <a:lnTo>
                      <a:pt x="186" y="442"/>
                    </a:lnTo>
                    <a:lnTo>
                      <a:pt x="204" y="445"/>
                    </a:lnTo>
                    <a:lnTo>
                      <a:pt x="213" y="445"/>
                    </a:lnTo>
                    <a:lnTo>
                      <a:pt x="224" y="445"/>
                    </a:lnTo>
                    <a:lnTo>
                      <a:pt x="233" y="445"/>
                    </a:lnTo>
                    <a:lnTo>
                      <a:pt x="242" y="443"/>
                    </a:lnTo>
                    <a:lnTo>
                      <a:pt x="252" y="442"/>
                    </a:lnTo>
                    <a:lnTo>
                      <a:pt x="262" y="440"/>
                    </a:lnTo>
                    <a:lnTo>
                      <a:pt x="271" y="438"/>
                    </a:lnTo>
                    <a:lnTo>
                      <a:pt x="280" y="435"/>
                    </a:lnTo>
                    <a:lnTo>
                      <a:pt x="446" y="26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0" name="Freeform 11">
                <a:extLst>
                  <a:ext uri="{FF2B5EF4-FFF2-40B4-BE49-F238E27FC236}">
                    <a16:creationId xmlns:a16="http://schemas.microsoft.com/office/drawing/2014/main" id="{4488B0FF-D3BF-43D0-AEA8-9EAABF8E9E0F}"/>
                  </a:ext>
                </a:extLst>
              </p:cNvPr>
              <p:cNvSpPr>
                <a:spLocks/>
              </p:cNvSpPr>
              <p:nvPr/>
            </p:nvSpPr>
            <p:spPr bwMode="auto">
              <a:xfrm>
                <a:off x="2559" y="1870"/>
                <a:ext cx="601" cy="615"/>
              </a:xfrm>
              <a:custGeom>
                <a:avLst/>
                <a:gdLst>
                  <a:gd name="T0" fmla="*/ 2 w 1201"/>
                  <a:gd name="T1" fmla="*/ 1037 h 1231"/>
                  <a:gd name="T2" fmla="*/ 6 w 1201"/>
                  <a:gd name="T3" fmla="*/ 1056 h 1231"/>
                  <a:gd name="T4" fmla="*/ 9 w 1201"/>
                  <a:gd name="T5" fmla="*/ 1074 h 1231"/>
                  <a:gd name="T6" fmla="*/ 16 w 1201"/>
                  <a:gd name="T7" fmla="*/ 1092 h 1231"/>
                  <a:gd name="T8" fmla="*/ 23 w 1201"/>
                  <a:gd name="T9" fmla="*/ 1109 h 1231"/>
                  <a:gd name="T10" fmla="*/ 32 w 1201"/>
                  <a:gd name="T11" fmla="*/ 1126 h 1231"/>
                  <a:gd name="T12" fmla="*/ 43 w 1201"/>
                  <a:gd name="T13" fmla="*/ 1141 h 1231"/>
                  <a:gd name="T14" fmla="*/ 54 w 1201"/>
                  <a:gd name="T15" fmla="*/ 1157 h 1231"/>
                  <a:gd name="T16" fmla="*/ 68 w 1201"/>
                  <a:gd name="T17" fmla="*/ 1171 h 1231"/>
                  <a:gd name="T18" fmla="*/ 83 w 1201"/>
                  <a:gd name="T19" fmla="*/ 1184 h 1231"/>
                  <a:gd name="T20" fmla="*/ 99 w 1201"/>
                  <a:gd name="T21" fmla="*/ 1195 h 1231"/>
                  <a:gd name="T22" fmla="*/ 115 w 1201"/>
                  <a:gd name="T23" fmla="*/ 1206 h 1231"/>
                  <a:gd name="T24" fmla="*/ 132 w 1201"/>
                  <a:gd name="T25" fmla="*/ 1214 h 1231"/>
                  <a:gd name="T26" fmla="*/ 150 w 1201"/>
                  <a:gd name="T27" fmla="*/ 1219 h 1231"/>
                  <a:gd name="T28" fmla="*/ 168 w 1201"/>
                  <a:gd name="T29" fmla="*/ 1225 h 1231"/>
                  <a:gd name="T30" fmla="*/ 187 w 1201"/>
                  <a:gd name="T31" fmla="*/ 1229 h 1231"/>
                  <a:gd name="T32" fmla="*/ 205 w 1201"/>
                  <a:gd name="T33" fmla="*/ 1230 h 1231"/>
                  <a:gd name="T34" fmla="*/ 214 w 1201"/>
                  <a:gd name="T35" fmla="*/ 1231 h 1231"/>
                  <a:gd name="T36" fmla="*/ 225 w 1201"/>
                  <a:gd name="T37" fmla="*/ 1231 h 1231"/>
                  <a:gd name="T38" fmla="*/ 234 w 1201"/>
                  <a:gd name="T39" fmla="*/ 1230 h 1231"/>
                  <a:gd name="T40" fmla="*/ 243 w 1201"/>
                  <a:gd name="T41" fmla="*/ 1229 h 1231"/>
                  <a:gd name="T42" fmla="*/ 252 w 1201"/>
                  <a:gd name="T43" fmla="*/ 1227 h 1231"/>
                  <a:gd name="T44" fmla="*/ 263 w 1201"/>
                  <a:gd name="T45" fmla="*/ 1226 h 1231"/>
                  <a:gd name="T46" fmla="*/ 272 w 1201"/>
                  <a:gd name="T47" fmla="*/ 1224 h 1231"/>
                  <a:gd name="T48" fmla="*/ 281 w 1201"/>
                  <a:gd name="T49" fmla="*/ 1222 h 1231"/>
                  <a:gd name="T50" fmla="*/ 431 w 1201"/>
                  <a:gd name="T51" fmla="*/ 1064 h 1231"/>
                  <a:gd name="T52" fmla="*/ 1201 w 1201"/>
                  <a:gd name="T53" fmla="*/ 256 h 1231"/>
                  <a:gd name="T54" fmla="*/ 1192 w 1201"/>
                  <a:gd name="T55" fmla="*/ 258 h 1231"/>
                  <a:gd name="T56" fmla="*/ 1183 w 1201"/>
                  <a:gd name="T57" fmla="*/ 259 h 1231"/>
                  <a:gd name="T58" fmla="*/ 1173 w 1201"/>
                  <a:gd name="T59" fmla="*/ 259 h 1231"/>
                  <a:gd name="T60" fmla="*/ 1165 w 1201"/>
                  <a:gd name="T61" fmla="*/ 259 h 1231"/>
                  <a:gd name="T62" fmla="*/ 1156 w 1201"/>
                  <a:gd name="T63" fmla="*/ 259 h 1231"/>
                  <a:gd name="T64" fmla="*/ 1147 w 1201"/>
                  <a:gd name="T65" fmla="*/ 258 h 1231"/>
                  <a:gd name="T66" fmla="*/ 1138 w 1201"/>
                  <a:gd name="T67" fmla="*/ 257 h 1231"/>
                  <a:gd name="T68" fmla="*/ 1129 w 1201"/>
                  <a:gd name="T69" fmla="*/ 257 h 1231"/>
                  <a:gd name="T70" fmla="*/ 1110 w 1201"/>
                  <a:gd name="T71" fmla="*/ 255 h 1231"/>
                  <a:gd name="T72" fmla="*/ 1092 w 1201"/>
                  <a:gd name="T73" fmla="*/ 251 h 1231"/>
                  <a:gd name="T74" fmla="*/ 1074 w 1201"/>
                  <a:gd name="T75" fmla="*/ 247 h 1231"/>
                  <a:gd name="T76" fmla="*/ 1057 w 1201"/>
                  <a:gd name="T77" fmla="*/ 240 h 1231"/>
                  <a:gd name="T78" fmla="*/ 1040 w 1201"/>
                  <a:gd name="T79" fmla="*/ 232 h 1231"/>
                  <a:gd name="T80" fmla="*/ 1023 w 1201"/>
                  <a:gd name="T81" fmla="*/ 221 h 1231"/>
                  <a:gd name="T82" fmla="*/ 1008 w 1201"/>
                  <a:gd name="T83" fmla="*/ 210 h 1231"/>
                  <a:gd name="T84" fmla="*/ 993 w 1201"/>
                  <a:gd name="T85" fmla="*/ 197 h 1231"/>
                  <a:gd name="T86" fmla="*/ 979 w 1201"/>
                  <a:gd name="T87" fmla="*/ 183 h 1231"/>
                  <a:gd name="T88" fmla="*/ 966 w 1201"/>
                  <a:gd name="T89" fmla="*/ 167 h 1231"/>
                  <a:gd name="T90" fmla="*/ 956 w 1201"/>
                  <a:gd name="T91" fmla="*/ 152 h 1231"/>
                  <a:gd name="T92" fmla="*/ 947 w 1201"/>
                  <a:gd name="T93" fmla="*/ 135 h 1231"/>
                  <a:gd name="T94" fmla="*/ 940 w 1201"/>
                  <a:gd name="T95" fmla="*/ 118 h 1231"/>
                  <a:gd name="T96" fmla="*/ 933 w 1201"/>
                  <a:gd name="T97" fmla="*/ 100 h 1231"/>
                  <a:gd name="T98" fmla="*/ 929 w 1201"/>
                  <a:gd name="T99" fmla="*/ 82 h 1231"/>
                  <a:gd name="T100" fmla="*/ 926 w 1201"/>
                  <a:gd name="T101" fmla="*/ 64 h 1231"/>
                  <a:gd name="T102" fmla="*/ 925 w 1201"/>
                  <a:gd name="T103" fmla="*/ 47 h 1231"/>
                  <a:gd name="T104" fmla="*/ 924 w 1201"/>
                  <a:gd name="T105" fmla="*/ 31 h 1231"/>
                  <a:gd name="T106" fmla="*/ 924 w 1201"/>
                  <a:gd name="T107" fmla="*/ 16 h 1231"/>
                  <a:gd name="T108" fmla="*/ 926 w 1201"/>
                  <a:gd name="T109" fmla="*/ 0 h 1231"/>
                  <a:gd name="T110" fmla="*/ 166 w 1201"/>
                  <a:gd name="T111" fmla="*/ 800 h 1231"/>
                  <a:gd name="T112" fmla="*/ 5 w 1201"/>
                  <a:gd name="T113" fmla="*/ 971 h 1231"/>
                  <a:gd name="T114" fmla="*/ 2 w 1201"/>
                  <a:gd name="T115" fmla="*/ 987 h 1231"/>
                  <a:gd name="T116" fmla="*/ 0 w 1201"/>
                  <a:gd name="T117" fmla="*/ 1004 h 1231"/>
                  <a:gd name="T118" fmla="*/ 0 w 1201"/>
                  <a:gd name="T119" fmla="*/ 1021 h 1231"/>
                  <a:gd name="T120" fmla="*/ 2 w 1201"/>
                  <a:gd name="T121" fmla="*/ 1037 h 1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01" h="1231">
                    <a:moveTo>
                      <a:pt x="2" y="1037"/>
                    </a:moveTo>
                    <a:lnTo>
                      <a:pt x="6" y="1056"/>
                    </a:lnTo>
                    <a:lnTo>
                      <a:pt x="9" y="1074"/>
                    </a:lnTo>
                    <a:lnTo>
                      <a:pt x="16" y="1092"/>
                    </a:lnTo>
                    <a:lnTo>
                      <a:pt x="23" y="1109"/>
                    </a:lnTo>
                    <a:lnTo>
                      <a:pt x="32" y="1126"/>
                    </a:lnTo>
                    <a:lnTo>
                      <a:pt x="43" y="1141"/>
                    </a:lnTo>
                    <a:lnTo>
                      <a:pt x="54" y="1157"/>
                    </a:lnTo>
                    <a:lnTo>
                      <a:pt x="68" y="1171"/>
                    </a:lnTo>
                    <a:lnTo>
                      <a:pt x="83" y="1184"/>
                    </a:lnTo>
                    <a:lnTo>
                      <a:pt x="99" y="1195"/>
                    </a:lnTo>
                    <a:lnTo>
                      <a:pt x="115" y="1206"/>
                    </a:lnTo>
                    <a:lnTo>
                      <a:pt x="132" y="1214"/>
                    </a:lnTo>
                    <a:lnTo>
                      <a:pt x="150" y="1219"/>
                    </a:lnTo>
                    <a:lnTo>
                      <a:pt x="168" y="1225"/>
                    </a:lnTo>
                    <a:lnTo>
                      <a:pt x="187" y="1229"/>
                    </a:lnTo>
                    <a:lnTo>
                      <a:pt x="205" y="1230"/>
                    </a:lnTo>
                    <a:lnTo>
                      <a:pt x="214" y="1231"/>
                    </a:lnTo>
                    <a:lnTo>
                      <a:pt x="225" y="1231"/>
                    </a:lnTo>
                    <a:lnTo>
                      <a:pt x="234" y="1230"/>
                    </a:lnTo>
                    <a:lnTo>
                      <a:pt x="243" y="1229"/>
                    </a:lnTo>
                    <a:lnTo>
                      <a:pt x="252" y="1227"/>
                    </a:lnTo>
                    <a:lnTo>
                      <a:pt x="263" y="1226"/>
                    </a:lnTo>
                    <a:lnTo>
                      <a:pt x="272" y="1224"/>
                    </a:lnTo>
                    <a:lnTo>
                      <a:pt x="281" y="1222"/>
                    </a:lnTo>
                    <a:lnTo>
                      <a:pt x="431" y="1064"/>
                    </a:lnTo>
                    <a:lnTo>
                      <a:pt x="1201" y="256"/>
                    </a:lnTo>
                    <a:lnTo>
                      <a:pt x="1192" y="258"/>
                    </a:lnTo>
                    <a:lnTo>
                      <a:pt x="1183" y="259"/>
                    </a:lnTo>
                    <a:lnTo>
                      <a:pt x="1173" y="259"/>
                    </a:lnTo>
                    <a:lnTo>
                      <a:pt x="1165" y="259"/>
                    </a:lnTo>
                    <a:lnTo>
                      <a:pt x="1156" y="259"/>
                    </a:lnTo>
                    <a:lnTo>
                      <a:pt x="1147" y="258"/>
                    </a:lnTo>
                    <a:lnTo>
                      <a:pt x="1138" y="257"/>
                    </a:lnTo>
                    <a:lnTo>
                      <a:pt x="1129" y="257"/>
                    </a:lnTo>
                    <a:lnTo>
                      <a:pt x="1110" y="255"/>
                    </a:lnTo>
                    <a:lnTo>
                      <a:pt x="1092" y="251"/>
                    </a:lnTo>
                    <a:lnTo>
                      <a:pt x="1074" y="247"/>
                    </a:lnTo>
                    <a:lnTo>
                      <a:pt x="1057" y="240"/>
                    </a:lnTo>
                    <a:lnTo>
                      <a:pt x="1040" y="232"/>
                    </a:lnTo>
                    <a:lnTo>
                      <a:pt x="1023" y="221"/>
                    </a:lnTo>
                    <a:lnTo>
                      <a:pt x="1008" y="210"/>
                    </a:lnTo>
                    <a:lnTo>
                      <a:pt x="993" y="197"/>
                    </a:lnTo>
                    <a:lnTo>
                      <a:pt x="979" y="183"/>
                    </a:lnTo>
                    <a:lnTo>
                      <a:pt x="966" y="167"/>
                    </a:lnTo>
                    <a:lnTo>
                      <a:pt x="956" y="152"/>
                    </a:lnTo>
                    <a:lnTo>
                      <a:pt x="947" y="135"/>
                    </a:lnTo>
                    <a:lnTo>
                      <a:pt x="940" y="118"/>
                    </a:lnTo>
                    <a:lnTo>
                      <a:pt x="933" y="100"/>
                    </a:lnTo>
                    <a:lnTo>
                      <a:pt x="929" y="82"/>
                    </a:lnTo>
                    <a:lnTo>
                      <a:pt x="926" y="64"/>
                    </a:lnTo>
                    <a:lnTo>
                      <a:pt x="925" y="47"/>
                    </a:lnTo>
                    <a:lnTo>
                      <a:pt x="924" y="31"/>
                    </a:lnTo>
                    <a:lnTo>
                      <a:pt x="924" y="16"/>
                    </a:lnTo>
                    <a:lnTo>
                      <a:pt x="926" y="0"/>
                    </a:lnTo>
                    <a:lnTo>
                      <a:pt x="166" y="800"/>
                    </a:lnTo>
                    <a:lnTo>
                      <a:pt x="5" y="971"/>
                    </a:lnTo>
                    <a:lnTo>
                      <a:pt x="2" y="987"/>
                    </a:lnTo>
                    <a:lnTo>
                      <a:pt x="0" y="1004"/>
                    </a:lnTo>
                    <a:lnTo>
                      <a:pt x="0" y="1021"/>
                    </a:lnTo>
                    <a:lnTo>
                      <a:pt x="2" y="103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grpSp>
      </p:grpSp>
    </p:spTree>
    <p:extLst>
      <p:ext uri="{BB962C8B-B14F-4D97-AF65-F5344CB8AC3E}">
        <p14:creationId xmlns:p14="http://schemas.microsoft.com/office/powerpoint/2010/main" val="1765852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12718" y="228600"/>
            <a:ext cx="8518566" cy="457200"/>
          </a:xfrm>
        </p:spPr>
        <p:txBody>
          <a:bodyPr/>
          <a:lstStyle/>
          <a:p>
            <a:r>
              <a:rPr lang="en-US"/>
              <a:t>Agenda</a:t>
            </a:r>
          </a:p>
        </p:txBody>
      </p:sp>
      <p:sp>
        <p:nvSpPr>
          <p:cNvPr id="5" name="Rectangle 4">
            <a:extLst>
              <a:ext uri="{FF2B5EF4-FFF2-40B4-BE49-F238E27FC236}">
                <a16:creationId xmlns:a16="http://schemas.microsoft.com/office/drawing/2014/main" id="{59B179A5-75B5-4397-8AF2-6A6162FFD609}"/>
              </a:ext>
            </a:extLst>
          </p:cNvPr>
          <p:cNvSpPr/>
          <p:nvPr/>
        </p:nvSpPr>
        <p:spPr>
          <a:xfrm>
            <a:off x="1257300" y="1443841"/>
            <a:ext cx="6629400" cy="3970318"/>
          </a:xfrm>
          <a:prstGeom prst="rect">
            <a:avLst/>
          </a:prstGeom>
        </p:spPr>
        <p:txBody>
          <a:bodyPr wrap="square">
            <a:spAutoFit/>
          </a:bodyPr>
          <a:lstStyle/>
          <a:p>
            <a:pPr marL="228600" marR="0" lvl="0" indent="-228600" algn="l" defTabSz="457200" rtl="0" eaLnBrk="1" fontAlgn="auto" latinLnBrk="0" hangingPunct="1">
              <a:lnSpc>
                <a:spcPct val="100000"/>
              </a:lnSpc>
              <a:spcBef>
                <a:spcPts val="0"/>
              </a:spcBef>
              <a:spcAft>
                <a:spcPts val="2800"/>
              </a:spcAft>
              <a:buClr>
                <a:srgbClr val="000000"/>
              </a:buClr>
              <a:buSzTx/>
              <a:buFontTx/>
              <a:buNone/>
              <a:tabLst/>
              <a:defRPr/>
            </a:pPr>
            <a:r>
              <a:rPr kumimoji="0" lang="en-US" sz="1600" b="0" i="0" u="none" strike="noStrike" kern="0" cap="none" spc="0" normalizeH="0" baseline="0" noProof="0" dirty="0">
                <a:ln>
                  <a:noFill/>
                </a:ln>
                <a:solidFill>
                  <a:srgbClr val="000000"/>
                </a:solidFill>
                <a:effectLst/>
                <a:uLnTx/>
                <a:uFillTx/>
                <a:latin typeface="Myriad Pro"/>
                <a:ea typeface="+mn-ea"/>
                <a:cs typeface="Arial"/>
              </a:rPr>
              <a:t>Opening</a:t>
            </a:r>
          </a:p>
          <a:p>
            <a:pPr marL="228600" marR="0" lvl="0" indent="-228600" algn="l" defTabSz="457200" rtl="0" eaLnBrk="1" fontAlgn="auto" latinLnBrk="0" hangingPunct="1">
              <a:lnSpc>
                <a:spcPct val="100000"/>
              </a:lnSpc>
              <a:spcBef>
                <a:spcPts val="0"/>
              </a:spcBef>
              <a:spcAft>
                <a:spcPts val="2800"/>
              </a:spcAft>
              <a:buClr>
                <a:srgbClr val="000000"/>
              </a:buClr>
              <a:buSzTx/>
              <a:buFontTx/>
              <a:buNone/>
              <a:tabLst/>
              <a:defRPr/>
            </a:pPr>
            <a:r>
              <a:rPr kumimoji="0" lang="en-US" sz="1600" b="0" i="0" u="none" strike="noStrike" kern="0" cap="none" spc="0" normalizeH="0" baseline="0" noProof="0" dirty="0">
                <a:ln>
                  <a:noFill/>
                </a:ln>
                <a:solidFill>
                  <a:srgbClr val="000000"/>
                </a:solidFill>
                <a:effectLst/>
                <a:uLnTx/>
                <a:uFillTx/>
                <a:latin typeface="Myriad Pro"/>
                <a:ea typeface="+mn-ea"/>
                <a:cs typeface="Arial"/>
              </a:rPr>
              <a:t>Revisiting the Ready for Rigor Framework</a:t>
            </a:r>
          </a:p>
          <a:p>
            <a:pPr marL="228600" marR="0" lvl="0" indent="-228600" algn="l" defTabSz="457200" rtl="0" eaLnBrk="1" fontAlgn="auto" latinLnBrk="0" hangingPunct="1">
              <a:lnSpc>
                <a:spcPct val="100000"/>
              </a:lnSpc>
              <a:spcBef>
                <a:spcPts val="0"/>
              </a:spcBef>
              <a:spcAft>
                <a:spcPts val="2800"/>
              </a:spcAft>
              <a:buClr>
                <a:srgbClr val="000000"/>
              </a:buClr>
              <a:buSzTx/>
              <a:buFontTx/>
              <a:buNone/>
              <a:tabLst/>
              <a:defRPr/>
            </a:pPr>
            <a:r>
              <a:rPr kumimoji="0" lang="en-US" sz="1600" b="0" i="0" u="none" strike="noStrike" kern="0" cap="none" spc="0" normalizeH="0" baseline="0" noProof="0" dirty="0">
                <a:ln>
                  <a:noFill/>
                </a:ln>
                <a:solidFill>
                  <a:srgbClr val="000000"/>
                </a:solidFill>
                <a:effectLst/>
                <a:uLnTx/>
                <a:uFillTx/>
                <a:latin typeface="Myriad Pro"/>
                <a:ea typeface="+mn-ea"/>
                <a:cs typeface="Arial"/>
              </a:rPr>
              <a:t>Understanding Our Own Cultural Reference Point</a:t>
            </a:r>
            <a:r>
              <a:rPr kumimoji="0" lang="en-US" sz="1600" b="1" i="0" u="none" strike="noStrike" kern="0" cap="none" spc="0" normalizeH="0" baseline="0" noProof="0" dirty="0">
                <a:ln>
                  <a:noFill/>
                </a:ln>
                <a:solidFill>
                  <a:srgbClr val="126DB6"/>
                </a:solidFill>
                <a:effectLst/>
                <a:uLnTx/>
                <a:uFillTx/>
                <a:latin typeface="Myriad Pro"/>
                <a:ea typeface="+mn-ea"/>
                <a:cs typeface="Arial"/>
              </a:rPr>
              <a:t>s</a:t>
            </a:r>
          </a:p>
          <a:p>
            <a:pPr marL="228600" marR="0" lvl="0" indent="-228600" algn="l" defTabSz="457200" rtl="0" eaLnBrk="1" fontAlgn="auto" latinLnBrk="0" hangingPunct="1">
              <a:lnSpc>
                <a:spcPct val="100000"/>
              </a:lnSpc>
              <a:spcBef>
                <a:spcPts val="0"/>
              </a:spcBef>
              <a:spcAft>
                <a:spcPts val="2800"/>
              </a:spcAft>
              <a:buClr>
                <a:srgbClr val="000000"/>
              </a:buClr>
              <a:buSzTx/>
              <a:buFontTx/>
              <a:buNone/>
              <a:tabLst/>
              <a:defRPr/>
            </a:pPr>
            <a:r>
              <a:rPr kumimoji="0" lang="en-US" sz="1600" b="1" i="0" u="none" strike="noStrike" kern="0" cap="none" spc="0" normalizeH="0" baseline="0" noProof="0" dirty="0">
                <a:ln>
                  <a:noFill/>
                </a:ln>
                <a:solidFill>
                  <a:srgbClr val="126DB6"/>
                </a:solidFill>
                <a:effectLst/>
                <a:uLnTx/>
                <a:uFillTx/>
                <a:latin typeface="Myriad Pro"/>
                <a:ea typeface="+mn-ea"/>
                <a:cs typeface="Arial"/>
              </a:rPr>
              <a:t>Closing</a:t>
            </a:r>
          </a:p>
          <a:p>
            <a:pPr marL="228600" marR="0" lvl="0" indent="-228600" algn="l" defTabSz="457200" rtl="0" eaLnBrk="1" fontAlgn="auto" latinLnBrk="0" hangingPunct="1">
              <a:lnSpc>
                <a:spcPct val="100000"/>
              </a:lnSpc>
              <a:spcBef>
                <a:spcPts val="0"/>
              </a:spcBef>
              <a:spcAft>
                <a:spcPts val="2800"/>
              </a:spcAft>
              <a:buClr>
                <a:srgbClr val="000000"/>
              </a:buClr>
              <a:buSzTx/>
              <a:buFontTx/>
              <a:buNone/>
              <a:tabLst/>
              <a:defRPr/>
            </a:pPr>
            <a:endParaRPr kumimoji="0" lang="en-US" sz="1600" b="0" i="0" u="none" strike="noStrike" kern="0" cap="none" spc="0" normalizeH="0" baseline="0" noProof="0" dirty="0">
              <a:ln>
                <a:noFill/>
              </a:ln>
              <a:solidFill>
                <a:srgbClr val="000000"/>
              </a:solidFill>
              <a:effectLst/>
              <a:uLnTx/>
              <a:uFillTx/>
              <a:latin typeface="Myriad Pro"/>
              <a:ea typeface="+mn-ea"/>
              <a:cs typeface="Arial"/>
            </a:endParaRPr>
          </a:p>
          <a:p>
            <a:pPr marL="228600" marR="0" lvl="0" indent="-228600" algn="l" defTabSz="457200" rtl="0" eaLnBrk="1" fontAlgn="auto" latinLnBrk="0" hangingPunct="1">
              <a:lnSpc>
                <a:spcPct val="100000"/>
              </a:lnSpc>
              <a:spcBef>
                <a:spcPts val="0"/>
              </a:spcBef>
              <a:spcAft>
                <a:spcPts val="2800"/>
              </a:spcAft>
              <a:buClr>
                <a:srgbClr val="000000"/>
              </a:buClr>
              <a:buSzTx/>
              <a:buFontTx/>
              <a:buNone/>
              <a:tabLst/>
              <a:defRPr/>
            </a:pPr>
            <a:endParaRPr kumimoji="0" lang="en-US" sz="1600" b="0" i="0" u="none" strike="noStrike" kern="0" cap="none" spc="0" normalizeH="0" baseline="0" noProof="0" dirty="0">
              <a:ln>
                <a:noFill/>
              </a:ln>
              <a:solidFill>
                <a:srgbClr val="000000"/>
              </a:solidFill>
              <a:effectLst/>
              <a:uLnTx/>
              <a:uFillTx/>
              <a:latin typeface="Myriad Pro"/>
              <a:ea typeface="+mn-ea"/>
              <a:cs typeface="Arial"/>
            </a:endParaRPr>
          </a:p>
          <a:p>
            <a:pPr marL="228600" marR="0" lvl="0" indent="-228600" algn="l" defTabSz="457200" rtl="0" eaLnBrk="1" fontAlgn="auto" latinLnBrk="0" hangingPunct="1">
              <a:lnSpc>
                <a:spcPct val="100000"/>
              </a:lnSpc>
              <a:spcBef>
                <a:spcPts val="0"/>
              </a:spcBef>
              <a:spcAft>
                <a:spcPts val="2800"/>
              </a:spcAft>
              <a:buClr>
                <a:srgbClr val="000000"/>
              </a:buClr>
              <a:buSzTx/>
              <a:buFontTx/>
              <a:buNone/>
              <a:tabLst/>
              <a:defRPr/>
            </a:pPr>
            <a:endParaRPr kumimoji="0" lang="en-US" sz="1600" b="0" i="0" u="none" strike="noStrike" kern="0" cap="none" spc="0" normalizeH="0" baseline="0" noProof="0" dirty="0">
              <a:ln>
                <a:noFill/>
              </a:ln>
              <a:solidFill>
                <a:srgbClr val="000000"/>
              </a:solidFill>
              <a:effectLst/>
              <a:uLnTx/>
              <a:uFillTx/>
              <a:latin typeface="Myriad Pro"/>
              <a:ea typeface="+mn-ea"/>
              <a:cs typeface="Arial"/>
            </a:endParaRPr>
          </a:p>
        </p:txBody>
      </p:sp>
    </p:spTree>
    <p:extLst>
      <p:ext uri="{BB962C8B-B14F-4D97-AF65-F5344CB8AC3E}">
        <p14:creationId xmlns:p14="http://schemas.microsoft.com/office/powerpoint/2010/main" val="1085472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t>“What’s Learned Here, Leaves Here”</a:t>
            </a:r>
          </a:p>
        </p:txBody>
      </p:sp>
      <p:pic>
        <p:nvPicPr>
          <p:cNvPr id="4" name="Picture 3" descr="A sunset over a body of water&#10;&#10;Description automatically generated">
            <a:extLst>
              <a:ext uri="{FF2B5EF4-FFF2-40B4-BE49-F238E27FC236}">
                <a16:creationId xmlns:a16="http://schemas.microsoft.com/office/drawing/2014/main" id="{FCC6D771-92AA-4AF0-82DE-FE7B16F535FC}"/>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617" y="3600903"/>
            <a:ext cx="9136383" cy="3262994"/>
          </a:xfrm>
          <a:prstGeom prst="rect">
            <a:avLst/>
          </a:prstGeom>
        </p:spPr>
      </p:pic>
      <p:sp>
        <p:nvSpPr>
          <p:cNvPr id="2" name="TextBox 1">
            <a:extLst>
              <a:ext uri="{FF2B5EF4-FFF2-40B4-BE49-F238E27FC236}">
                <a16:creationId xmlns:a16="http://schemas.microsoft.com/office/drawing/2014/main" id="{98C241C6-2E0D-439D-8A84-A668F8236727}"/>
              </a:ext>
            </a:extLst>
          </p:cNvPr>
          <p:cNvSpPr txBox="1"/>
          <p:nvPr/>
        </p:nvSpPr>
        <p:spPr>
          <a:xfrm>
            <a:off x="1511300" y="1066800"/>
            <a:ext cx="6121400"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yriad Pro"/>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yriad Pro"/>
                <a:ea typeface="+mn-ea"/>
                <a:cs typeface="Arial"/>
              </a:rPr>
              <a:t>What are your biggest take-aways from this session?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yriad Pro"/>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yriad Pro"/>
                <a:ea typeface="+mn-ea"/>
                <a:cs typeface="Arial"/>
              </a:rPr>
              <a:t>How will you carry this learning forward in your own work?</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solidFill>
                <a:srgbClr val="000000"/>
              </a:solidFill>
              <a:latin typeface="Myriad Pro"/>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Myriad Pro"/>
                <a:cs typeface="Arial"/>
              </a:rPr>
              <a:t>How will this impact your work with the children in your classroom?</a:t>
            </a:r>
            <a:endParaRPr kumimoji="0" lang="en-US" sz="1800" b="0" i="0" u="none" strike="noStrike" kern="1200" cap="none" spc="0" normalizeH="0" baseline="0" noProof="0" dirty="0">
              <a:ln>
                <a:noFill/>
              </a:ln>
              <a:solidFill>
                <a:srgbClr val="000000"/>
              </a:solidFill>
              <a:effectLst/>
              <a:uLnTx/>
              <a:uFillTx/>
              <a:latin typeface="Myriad Pro"/>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yriad Pro"/>
              <a:ea typeface="+mn-ea"/>
              <a:cs typeface="Arial"/>
            </a:endParaRPr>
          </a:p>
        </p:txBody>
      </p:sp>
    </p:spTree>
    <p:extLst>
      <p:ext uri="{BB962C8B-B14F-4D97-AF65-F5344CB8AC3E}">
        <p14:creationId xmlns:p14="http://schemas.microsoft.com/office/powerpoint/2010/main" val="2209215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br>
              <a:rPr lang="en-US" dirty="0"/>
            </a:br>
            <a:r>
              <a:rPr lang="en-US" dirty="0"/>
              <a:t>Culturally Responsive Teaching in ECE: Part 3</a:t>
            </a:r>
          </a:p>
        </p:txBody>
      </p:sp>
      <p:sp>
        <p:nvSpPr>
          <p:cNvPr id="4" name="Subtitle 3"/>
          <p:cNvSpPr>
            <a:spLocks noGrp="1"/>
          </p:cNvSpPr>
          <p:nvPr>
            <p:ph type="subTitle" idx="1"/>
          </p:nvPr>
        </p:nvSpPr>
        <p:spPr/>
        <p:txBody>
          <a:bodyPr/>
          <a:lstStyle/>
          <a:p>
            <a:endParaRPr lang="en-US" dirty="0"/>
          </a:p>
          <a:p>
            <a:r>
              <a:rPr lang="en-US" dirty="0"/>
              <a:t>Nevada Early Childhood SEL Series</a:t>
            </a:r>
          </a:p>
        </p:txBody>
      </p:sp>
      <p:sp>
        <p:nvSpPr>
          <p:cNvPr id="5" name="Text Placeholder 4"/>
          <p:cNvSpPr>
            <a:spLocks noGrp="1"/>
          </p:cNvSpPr>
          <p:nvPr>
            <p:ph type="body" sz="quarter" idx="10"/>
          </p:nvPr>
        </p:nvSpPr>
        <p:spPr/>
        <p:txBody>
          <a:bodyPr/>
          <a:lstStyle/>
          <a:p>
            <a:r>
              <a:rPr lang="en-US" dirty="0"/>
              <a:t>Session 6</a:t>
            </a:r>
          </a:p>
        </p:txBody>
      </p:sp>
    </p:spTree>
    <p:extLst>
      <p:ext uri="{BB962C8B-B14F-4D97-AF65-F5344CB8AC3E}">
        <p14:creationId xmlns:p14="http://schemas.microsoft.com/office/powerpoint/2010/main" val="3378894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Objectives </a:t>
            </a:r>
          </a:p>
        </p:txBody>
      </p:sp>
      <p:sp>
        <p:nvSpPr>
          <p:cNvPr id="3" name="Rectangle 2"/>
          <p:cNvSpPr/>
          <p:nvPr/>
        </p:nvSpPr>
        <p:spPr>
          <a:xfrm>
            <a:off x="762000" y="1190897"/>
            <a:ext cx="7620000" cy="2031325"/>
          </a:xfrm>
          <a:prstGeom prst="rect">
            <a:avLst/>
          </a:prstGeom>
        </p:spPr>
        <p:txBody>
          <a:bodyPr wrap="square">
            <a:spAutoFit/>
          </a:bodyPr>
          <a:lstStyle/>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srgbClr val="000000"/>
                </a:solidFill>
                <a:effectLst/>
                <a:uLnTx/>
                <a:uFillTx/>
                <a:latin typeface="Myriad Pro"/>
                <a:ea typeface="Times New Roman" panose="02020603050405020304" pitchFamily="18" charset="0"/>
                <a:cs typeface="Arial"/>
              </a:rPr>
              <a:t>Review why Culturally-Responsive Teaching (CRT) is an </a:t>
            </a:r>
            <a:r>
              <a:rPr kumimoji="0" lang="en-US" sz="1800" b="1" i="0" u="none" strike="noStrike" kern="1200" cap="none" spc="0" normalizeH="0" baseline="0" noProof="0" dirty="0">
                <a:ln>
                  <a:noFill/>
                </a:ln>
                <a:solidFill>
                  <a:srgbClr val="000000"/>
                </a:solidFill>
                <a:effectLst/>
                <a:uLnTx/>
                <a:uFillTx/>
                <a:latin typeface="Myriad Pro"/>
                <a:ea typeface="Times New Roman" panose="02020603050405020304" pitchFamily="18" charset="0"/>
                <a:cs typeface="Arial"/>
              </a:rPr>
              <a:t>essential framework for early childhood classrooms</a:t>
            </a:r>
          </a:p>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kumimoji="0" lang="en-US" sz="1800" b="0" i="0" u="none" strike="noStrike" kern="1200" cap="none" spc="0" normalizeH="0" baseline="0" noProof="0" dirty="0">
              <a:ln>
                <a:noFill/>
              </a:ln>
              <a:solidFill>
                <a:srgbClr val="000000"/>
              </a:solidFill>
              <a:effectLst/>
              <a:uLnTx/>
              <a:uFillTx/>
              <a:latin typeface="Myriad Pro"/>
              <a:ea typeface="Times New Roman" panose="02020603050405020304" pitchFamily="18" charset="0"/>
              <a:cs typeface="Arial"/>
            </a:endParaRPr>
          </a:p>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srgbClr val="000000"/>
                </a:solidFill>
                <a:effectLst/>
                <a:uLnTx/>
                <a:uFillTx/>
                <a:latin typeface="Myriad Pro"/>
                <a:ea typeface="Times New Roman" panose="02020603050405020304" pitchFamily="18" charset="0"/>
                <a:cs typeface="Arial"/>
              </a:rPr>
              <a:t>Understand our </a:t>
            </a:r>
            <a:r>
              <a:rPr kumimoji="0" lang="en-US" sz="1800" b="1" i="0" u="none" strike="noStrike" kern="1200" cap="none" spc="0" normalizeH="0" baseline="0" noProof="0" dirty="0">
                <a:ln>
                  <a:noFill/>
                </a:ln>
                <a:solidFill>
                  <a:srgbClr val="000000"/>
                </a:solidFill>
                <a:effectLst/>
                <a:uLnTx/>
                <a:uFillTx/>
                <a:latin typeface="Myriad Pro"/>
                <a:ea typeface="Times New Roman" panose="02020603050405020304" pitchFamily="18" charset="0"/>
                <a:cs typeface="Arial"/>
              </a:rPr>
              <a:t>own implicit biases, cultural reference points, triggers, and emotional self-management </a:t>
            </a:r>
            <a:r>
              <a:rPr kumimoji="0" lang="en-US" sz="1800" b="0" i="0" u="none" strike="noStrike" kern="1200" cap="none" spc="0" normalizeH="0" baseline="0" noProof="0" dirty="0">
                <a:ln>
                  <a:noFill/>
                </a:ln>
                <a:solidFill>
                  <a:srgbClr val="000000"/>
                </a:solidFill>
                <a:effectLst/>
                <a:uLnTx/>
                <a:uFillTx/>
                <a:latin typeface="Myriad Pro"/>
                <a:ea typeface="Times New Roman" panose="02020603050405020304" pitchFamily="18" charset="0"/>
                <a:cs typeface="Arial"/>
              </a:rPr>
              <a:t>practices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Myriad Pro"/>
              <a:ea typeface="Times New Roman" panose="02020603050405020304" pitchFamily="18" charset="0"/>
              <a:cs typeface="Arial"/>
            </a:endParaRPr>
          </a:p>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Times New Roman" panose="02020603050405020304" pitchFamily="18" charset="0"/>
              <a:cs typeface="Arial"/>
            </a:endParaRPr>
          </a:p>
        </p:txBody>
      </p:sp>
    </p:spTree>
    <p:extLst>
      <p:ext uri="{BB962C8B-B14F-4D97-AF65-F5344CB8AC3E}">
        <p14:creationId xmlns:p14="http://schemas.microsoft.com/office/powerpoint/2010/main" val="497448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12718" y="228600"/>
            <a:ext cx="8518566" cy="457200"/>
          </a:xfrm>
        </p:spPr>
        <p:txBody>
          <a:bodyPr/>
          <a:lstStyle/>
          <a:p>
            <a:r>
              <a:rPr lang="en-US"/>
              <a:t>Agenda</a:t>
            </a:r>
          </a:p>
        </p:txBody>
      </p:sp>
      <p:sp>
        <p:nvSpPr>
          <p:cNvPr id="5" name="Rectangle 4">
            <a:extLst>
              <a:ext uri="{FF2B5EF4-FFF2-40B4-BE49-F238E27FC236}">
                <a16:creationId xmlns:a16="http://schemas.microsoft.com/office/drawing/2014/main" id="{2AB52EC5-075D-4BDE-9F90-7133E5073911}"/>
              </a:ext>
            </a:extLst>
          </p:cNvPr>
          <p:cNvSpPr/>
          <p:nvPr/>
        </p:nvSpPr>
        <p:spPr>
          <a:xfrm>
            <a:off x="1257300" y="1443841"/>
            <a:ext cx="6629400" cy="3970318"/>
          </a:xfrm>
          <a:prstGeom prst="rect">
            <a:avLst/>
          </a:prstGeom>
        </p:spPr>
        <p:txBody>
          <a:bodyPr wrap="square">
            <a:spAutoFit/>
          </a:bodyPr>
          <a:lstStyle/>
          <a:p>
            <a:pPr marL="228600" marR="0" lvl="0" indent="-228600" algn="l" defTabSz="457200" rtl="0" eaLnBrk="1" fontAlgn="auto" latinLnBrk="0" hangingPunct="1">
              <a:lnSpc>
                <a:spcPct val="100000"/>
              </a:lnSpc>
              <a:spcBef>
                <a:spcPts val="0"/>
              </a:spcBef>
              <a:spcAft>
                <a:spcPts val="2800"/>
              </a:spcAft>
              <a:buClr>
                <a:srgbClr val="000000"/>
              </a:buClr>
              <a:buSzTx/>
              <a:buFontTx/>
              <a:buNone/>
              <a:tabLst/>
              <a:defRPr/>
            </a:pPr>
            <a:r>
              <a:rPr kumimoji="0" lang="en-US" sz="1600" b="0" i="0" u="none" strike="noStrike" kern="0" cap="none" spc="0" normalizeH="0" baseline="0" noProof="0" dirty="0">
                <a:ln>
                  <a:noFill/>
                </a:ln>
                <a:solidFill>
                  <a:srgbClr val="000000"/>
                </a:solidFill>
                <a:effectLst/>
                <a:uLnTx/>
                <a:uFillTx/>
                <a:latin typeface="Myriad Pro"/>
                <a:ea typeface="+mn-ea"/>
                <a:cs typeface="Arial"/>
              </a:rPr>
              <a:t>Opening</a:t>
            </a:r>
          </a:p>
          <a:p>
            <a:pPr marL="228600" marR="0" lvl="0" indent="-228600" algn="l" defTabSz="457200" rtl="0" eaLnBrk="1" fontAlgn="auto" latinLnBrk="0" hangingPunct="1">
              <a:lnSpc>
                <a:spcPct val="100000"/>
              </a:lnSpc>
              <a:spcBef>
                <a:spcPts val="0"/>
              </a:spcBef>
              <a:spcAft>
                <a:spcPts val="2800"/>
              </a:spcAft>
              <a:buClr>
                <a:srgbClr val="000000"/>
              </a:buClr>
              <a:buSzTx/>
              <a:buFontTx/>
              <a:buNone/>
              <a:tabLst/>
              <a:defRPr/>
            </a:pPr>
            <a:r>
              <a:rPr kumimoji="0" lang="en-US" sz="1600" b="1" i="0" u="none" strike="noStrike" kern="0" cap="none" spc="0" normalizeH="0" baseline="0" noProof="0" dirty="0">
                <a:ln>
                  <a:noFill/>
                </a:ln>
                <a:solidFill>
                  <a:srgbClr val="126DB6"/>
                </a:solidFill>
                <a:effectLst/>
                <a:uLnTx/>
                <a:uFillTx/>
                <a:latin typeface="Myriad Pro"/>
                <a:ea typeface="+mn-ea"/>
                <a:cs typeface="Arial"/>
              </a:rPr>
              <a:t>Revisiting the Ready for Rigor Framework</a:t>
            </a:r>
          </a:p>
          <a:p>
            <a:pPr marL="228600" marR="0" lvl="0" indent="-228600" algn="l" defTabSz="457200" rtl="0" eaLnBrk="1" fontAlgn="auto" latinLnBrk="0" hangingPunct="1">
              <a:lnSpc>
                <a:spcPct val="100000"/>
              </a:lnSpc>
              <a:spcBef>
                <a:spcPts val="0"/>
              </a:spcBef>
              <a:spcAft>
                <a:spcPts val="2800"/>
              </a:spcAft>
              <a:buClr>
                <a:srgbClr val="000000"/>
              </a:buClr>
              <a:buSzTx/>
              <a:buFontTx/>
              <a:buNone/>
              <a:tabLst/>
              <a:defRPr/>
            </a:pPr>
            <a:r>
              <a:rPr kumimoji="0" lang="en-US" sz="1600" b="0" i="0" u="none" strike="noStrike" kern="0" cap="none" spc="0" normalizeH="0" baseline="0" noProof="0" dirty="0">
                <a:ln>
                  <a:noFill/>
                </a:ln>
                <a:solidFill>
                  <a:srgbClr val="000000"/>
                </a:solidFill>
                <a:effectLst/>
                <a:uLnTx/>
                <a:uFillTx/>
                <a:latin typeface="Myriad Pro"/>
                <a:ea typeface="+mn-ea"/>
                <a:cs typeface="Arial"/>
              </a:rPr>
              <a:t>Understanding Our Own Cultural Reference Points</a:t>
            </a:r>
          </a:p>
          <a:p>
            <a:pPr marL="228600" marR="0" lvl="0" indent="-228600" algn="l" defTabSz="457200" rtl="0" eaLnBrk="1" fontAlgn="auto" latinLnBrk="0" hangingPunct="1">
              <a:lnSpc>
                <a:spcPct val="100000"/>
              </a:lnSpc>
              <a:spcBef>
                <a:spcPts val="0"/>
              </a:spcBef>
              <a:spcAft>
                <a:spcPts val="2800"/>
              </a:spcAft>
              <a:buClr>
                <a:srgbClr val="000000"/>
              </a:buClr>
              <a:buSzTx/>
              <a:buFontTx/>
              <a:buNone/>
              <a:tabLst/>
              <a:defRPr/>
            </a:pPr>
            <a:r>
              <a:rPr kumimoji="0" lang="en-US" sz="1600" b="0" i="0" u="none" strike="noStrike" kern="0" cap="none" spc="0" normalizeH="0" baseline="0" noProof="0" dirty="0">
                <a:ln>
                  <a:noFill/>
                </a:ln>
                <a:solidFill>
                  <a:srgbClr val="000000"/>
                </a:solidFill>
                <a:effectLst/>
                <a:uLnTx/>
                <a:uFillTx/>
                <a:latin typeface="Myriad Pro"/>
                <a:ea typeface="+mn-ea"/>
                <a:cs typeface="Arial"/>
              </a:rPr>
              <a:t>Closing</a:t>
            </a:r>
          </a:p>
          <a:p>
            <a:pPr marL="228600" marR="0" lvl="0" indent="-228600" algn="l" defTabSz="457200" rtl="0" eaLnBrk="1" fontAlgn="auto" latinLnBrk="0" hangingPunct="1">
              <a:lnSpc>
                <a:spcPct val="100000"/>
              </a:lnSpc>
              <a:spcBef>
                <a:spcPts val="0"/>
              </a:spcBef>
              <a:spcAft>
                <a:spcPts val="2800"/>
              </a:spcAft>
              <a:buClr>
                <a:srgbClr val="000000"/>
              </a:buClr>
              <a:buSzTx/>
              <a:buFontTx/>
              <a:buNone/>
              <a:tabLst/>
              <a:defRPr/>
            </a:pPr>
            <a:endParaRPr kumimoji="0" lang="en-US" sz="1600" b="0" i="0" u="none" strike="noStrike" kern="0" cap="none" spc="0" normalizeH="0" baseline="0" noProof="0" dirty="0">
              <a:ln>
                <a:noFill/>
              </a:ln>
              <a:solidFill>
                <a:srgbClr val="000000"/>
              </a:solidFill>
              <a:effectLst/>
              <a:uLnTx/>
              <a:uFillTx/>
              <a:latin typeface="Myriad Pro"/>
              <a:ea typeface="+mn-ea"/>
              <a:cs typeface="Arial"/>
            </a:endParaRPr>
          </a:p>
          <a:p>
            <a:pPr marL="228600" marR="0" lvl="0" indent="-228600" algn="l" defTabSz="457200" rtl="0" eaLnBrk="1" fontAlgn="auto" latinLnBrk="0" hangingPunct="1">
              <a:lnSpc>
                <a:spcPct val="100000"/>
              </a:lnSpc>
              <a:spcBef>
                <a:spcPts val="0"/>
              </a:spcBef>
              <a:spcAft>
                <a:spcPts val="2800"/>
              </a:spcAft>
              <a:buClr>
                <a:srgbClr val="000000"/>
              </a:buClr>
              <a:buSzTx/>
              <a:buFontTx/>
              <a:buNone/>
              <a:tabLst/>
              <a:defRPr/>
            </a:pPr>
            <a:endParaRPr kumimoji="0" lang="en-US" sz="1600" b="0" i="0" u="none" strike="noStrike" kern="0" cap="none" spc="0" normalizeH="0" baseline="0" noProof="0" dirty="0">
              <a:ln>
                <a:noFill/>
              </a:ln>
              <a:solidFill>
                <a:srgbClr val="000000"/>
              </a:solidFill>
              <a:effectLst/>
              <a:uLnTx/>
              <a:uFillTx/>
              <a:latin typeface="Myriad Pro"/>
              <a:ea typeface="+mn-ea"/>
              <a:cs typeface="Arial"/>
            </a:endParaRPr>
          </a:p>
          <a:p>
            <a:pPr marL="228600" marR="0" lvl="0" indent="-228600" algn="l" defTabSz="457200" rtl="0" eaLnBrk="1" fontAlgn="auto" latinLnBrk="0" hangingPunct="1">
              <a:lnSpc>
                <a:spcPct val="100000"/>
              </a:lnSpc>
              <a:spcBef>
                <a:spcPts val="0"/>
              </a:spcBef>
              <a:spcAft>
                <a:spcPts val="2800"/>
              </a:spcAft>
              <a:buClr>
                <a:srgbClr val="000000"/>
              </a:buClr>
              <a:buSzTx/>
              <a:buFontTx/>
              <a:buNone/>
              <a:tabLst/>
              <a:defRPr/>
            </a:pPr>
            <a:endParaRPr kumimoji="0" lang="en-US" sz="1600" b="0" i="0" u="none" strike="noStrike" kern="0" cap="none" spc="0" normalizeH="0" baseline="0" noProof="0" dirty="0">
              <a:ln>
                <a:noFill/>
              </a:ln>
              <a:solidFill>
                <a:srgbClr val="000000"/>
              </a:solidFill>
              <a:effectLst/>
              <a:uLnTx/>
              <a:uFillTx/>
              <a:latin typeface="Myriad Pro"/>
              <a:ea typeface="+mn-ea"/>
              <a:cs typeface="Arial"/>
            </a:endParaRPr>
          </a:p>
        </p:txBody>
      </p:sp>
    </p:spTree>
    <p:extLst>
      <p:ext uri="{BB962C8B-B14F-4D97-AF65-F5344CB8AC3E}">
        <p14:creationId xmlns:p14="http://schemas.microsoft.com/office/powerpoint/2010/main" val="1409363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3A067-8695-41C7-B55C-4B2FF9EE4B99}"/>
              </a:ext>
            </a:extLst>
          </p:cNvPr>
          <p:cNvSpPr>
            <a:spLocks noGrp="1"/>
          </p:cNvSpPr>
          <p:nvPr>
            <p:ph type="title"/>
          </p:nvPr>
        </p:nvSpPr>
        <p:spPr/>
        <p:txBody>
          <a:bodyPr/>
          <a:lstStyle/>
          <a:p>
            <a:r>
              <a:rPr lang="en-US" dirty="0"/>
              <a:t>What is Culturally-Responsive Teaching?</a:t>
            </a:r>
          </a:p>
        </p:txBody>
      </p:sp>
      <p:sp>
        <p:nvSpPr>
          <p:cNvPr id="3" name="TextBox 2">
            <a:extLst>
              <a:ext uri="{FF2B5EF4-FFF2-40B4-BE49-F238E27FC236}">
                <a16:creationId xmlns:a16="http://schemas.microsoft.com/office/drawing/2014/main" id="{61CDC716-CA1E-4728-948E-DA92713B9515}"/>
              </a:ext>
            </a:extLst>
          </p:cNvPr>
          <p:cNvSpPr txBox="1"/>
          <p:nvPr/>
        </p:nvSpPr>
        <p:spPr>
          <a:xfrm>
            <a:off x="483382" y="4816813"/>
            <a:ext cx="8177235"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yriad Pro"/>
                <a:ea typeface="+mn-ea"/>
                <a:cs typeface="Arial"/>
              </a:rPr>
              <a:t>“An educator’s ability to recognize students’ </a:t>
            </a:r>
            <a:r>
              <a:rPr kumimoji="0" lang="en-US" sz="1600" b="1" i="0" u="none" strike="noStrike" kern="1200" cap="none" spc="0" normalizeH="0" baseline="0" noProof="0" dirty="0">
                <a:ln>
                  <a:noFill/>
                </a:ln>
                <a:solidFill>
                  <a:srgbClr val="000000"/>
                </a:solidFill>
                <a:effectLst/>
                <a:uLnTx/>
                <a:uFillTx/>
                <a:latin typeface="Myriad Pro"/>
                <a:ea typeface="+mn-ea"/>
                <a:cs typeface="Arial"/>
              </a:rPr>
              <a:t>cultural displays of learning and meaning-making </a:t>
            </a:r>
            <a:r>
              <a:rPr kumimoji="0" lang="en-US" sz="1600" b="0" i="0" u="none" strike="noStrike" kern="1200" cap="none" spc="0" normalizeH="0" baseline="0" noProof="0" dirty="0">
                <a:ln>
                  <a:noFill/>
                </a:ln>
                <a:solidFill>
                  <a:srgbClr val="000000"/>
                </a:solidFill>
                <a:effectLst/>
                <a:uLnTx/>
                <a:uFillTx/>
                <a:latin typeface="Myriad Pro"/>
                <a:ea typeface="+mn-ea"/>
                <a:cs typeface="Arial"/>
              </a:rPr>
              <a:t>and </a:t>
            </a:r>
            <a:r>
              <a:rPr kumimoji="0" lang="en-US" sz="1600" b="1" i="0" u="none" strike="noStrike" kern="1200" cap="none" spc="0" normalizeH="0" baseline="0" noProof="0" dirty="0">
                <a:ln>
                  <a:noFill/>
                </a:ln>
                <a:solidFill>
                  <a:srgbClr val="000000"/>
                </a:solidFill>
                <a:effectLst/>
                <a:uLnTx/>
                <a:uFillTx/>
                <a:latin typeface="Myriad Pro"/>
                <a:ea typeface="+mn-ea"/>
                <a:cs typeface="Arial"/>
              </a:rPr>
              <a:t>respond positively and constructively </a:t>
            </a:r>
            <a:r>
              <a:rPr kumimoji="0" lang="en-US" sz="1600" b="0" i="0" u="none" strike="noStrike" kern="1200" cap="none" spc="0" normalizeH="0" baseline="0" noProof="0" dirty="0">
                <a:ln>
                  <a:noFill/>
                </a:ln>
                <a:solidFill>
                  <a:srgbClr val="000000"/>
                </a:solidFill>
                <a:effectLst/>
                <a:uLnTx/>
                <a:uFillTx/>
                <a:latin typeface="Myriad Pro"/>
                <a:ea typeface="+mn-ea"/>
                <a:cs typeface="Arial"/>
              </a:rPr>
              <a:t>with teaching moves that use cultural knowledge as a scaffold to connect what the student knows to new concepts and content in order to promote </a:t>
            </a:r>
            <a:r>
              <a:rPr kumimoji="0" lang="en-US" sz="1600" b="1" i="0" u="none" strike="noStrike" kern="1200" cap="none" spc="0" normalizeH="0" baseline="0" noProof="0" dirty="0">
                <a:ln>
                  <a:noFill/>
                </a:ln>
                <a:solidFill>
                  <a:srgbClr val="000000"/>
                </a:solidFill>
                <a:effectLst/>
                <a:uLnTx/>
                <a:uFillTx/>
                <a:latin typeface="Myriad Pro"/>
                <a:ea typeface="+mn-ea"/>
                <a:cs typeface="Arial"/>
              </a:rPr>
              <a:t>effective information processing</a:t>
            </a:r>
            <a:r>
              <a:rPr kumimoji="0" lang="en-US" sz="1600" b="0" i="0" u="none" strike="noStrike" kern="1200" cap="none" spc="0" normalizeH="0" baseline="0" noProof="0" dirty="0">
                <a:ln>
                  <a:noFill/>
                </a:ln>
                <a:solidFill>
                  <a:srgbClr val="000000"/>
                </a:solidFill>
                <a:effectLst/>
                <a:uLnTx/>
                <a:uFillTx/>
                <a:latin typeface="Myriad Pro"/>
                <a:ea typeface="+mn-ea"/>
                <a:cs typeface="Arial"/>
              </a:rPr>
              <a:t>. All the while, the educator understands the importance of being in relationship and </a:t>
            </a:r>
            <a:r>
              <a:rPr kumimoji="0" lang="en-US" sz="1600" b="1" i="0" u="none" strike="noStrike" kern="1200" cap="none" spc="0" normalizeH="0" baseline="0" noProof="0" dirty="0">
                <a:ln>
                  <a:noFill/>
                </a:ln>
                <a:solidFill>
                  <a:srgbClr val="000000"/>
                </a:solidFill>
                <a:effectLst/>
                <a:uLnTx/>
                <a:uFillTx/>
                <a:latin typeface="Myriad Pro"/>
                <a:ea typeface="+mn-ea"/>
                <a:cs typeface="Arial"/>
              </a:rPr>
              <a:t>having a social-emotional connection </a:t>
            </a:r>
            <a:r>
              <a:rPr kumimoji="0" lang="en-US" sz="1600" b="0" i="0" u="none" strike="noStrike" kern="1200" cap="none" spc="0" normalizeH="0" baseline="0" noProof="0" dirty="0">
                <a:ln>
                  <a:noFill/>
                </a:ln>
                <a:solidFill>
                  <a:srgbClr val="000000"/>
                </a:solidFill>
                <a:effectLst/>
                <a:uLnTx/>
                <a:uFillTx/>
                <a:latin typeface="Myriad Pro"/>
                <a:ea typeface="+mn-ea"/>
                <a:cs typeface="Arial"/>
              </a:rPr>
              <a:t>to the student in order to create </a:t>
            </a:r>
            <a:r>
              <a:rPr kumimoji="0" lang="en-US" sz="1600" b="1" i="0" u="none" strike="noStrike" kern="1200" cap="none" spc="0" normalizeH="0" baseline="0" noProof="0" dirty="0">
                <a:ln>
                  <a:noFill/>
                </a:ln>
                <a:solidFill>
                  <a:srgbClr val="000000"/>
                </a:solidFill>
                <a:effectLst/>
                <a:uLnTx/>
                <a:uFillTx/>
                <a:latin typeface="Myriad Pro"/>
                <a:ea typeface="+mn-ea"/>
                <a:cs typeface="Arial"/>
              </a:rPr>
              <a:t>a safe space for learning</a:t>
            </a:r>
            <a:r>
              <a:rPr kumimoji="0" lang="en-US" sz="1600" b="0" i="0" u="none" strike="noStrike" kern="1200" cap="none" spc="0" normalizeH="0" baseline="0" noProof="0" dirty="0">
                <a:ln>
                  <a:noFill/>
                </a:ln>
                <a:solidFill>
                  <a:srgbClr val="000000"/>
                </a:solidFill>
                <a:effectLst/>
                <a:uLnTx/>
                <a:uFillTx/>
                <a:latin typeface="Myriad Pro"/>
                <a:ea typeface="+mn-ea"/>
                <a:cs typeface="Arial"/>
              </a:rPr>
              <a:t>.”</a:t>
            </a:r>
          </a:p>
        </p:txBody>
      </p:sp>
      <p:pic>
        <p:nvPicPr>
          <p:cNvPr id="2050" name="Picture 2" descr="Why We Need a Framework for Culturally Responsive Teaching">
            <a:extLst>
              <a:ext uri="{FF2B5EF4-FFF2-40B4-BE49-F238E27FC236}">
                <a16:creationId xmlns:a16="http://schemas.microsoft.com/office/drawing/2014/main" id="{1BCE9015-3485-4BC5-A6BE-19C6B41A32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2799" y="597931"/>
            <a:ext cx="4978400" cy="4131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5996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E6424-1AAD-4B01-B6FC-A4190FE84397}"/>
              </a:ext>
            </a:extLst>
          </p:cNvPr>
          <p:cNvSpPr>
            <a:spLocks noGrp="1"/>
          </p:cNvSpPr>
          <p:nvPr>
            <p:ph type="title"/>
          </p:nvPr>
        </p:nvSpPr>
        <p:spPr/>
        <p:txBody>
          <a:bodyPr/>
          <a:lstStyle/>
          <a:p>
            <a:r>
              <a:rPr lang="en-US" dirty="0"/>
              <a:t>A Framework for Culturally-Responsive Teaching</a:t>
            </a:r>
          </a:p>
        </p:txBody>
      </p:sp>
      <p:pic>
        <p:nvPicPr>
          <p:cNvPr id="3074" name="Picture 2" descr="Ÿ Create an environment that is intellectually&#10;and socially safe for learning&#10;Ÿ Make space for student voice and agency&#10;Ÿ ...">
            <a:extLst>
              <a:ext uri="{FF2B5EF4-FFF2-40B4-BE49-F238E27FC236}">
                <a16:creationId xmlns:a16="http://schemas.microsoft.com/office/drawing/2014/main" id="{6874616B-F374-4FE2-93E6-6E04465656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9481" y="647700"/>
            <a:ext cx="4745037" cy="6142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1894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12718" y="228600"/>
            <a:ext cx="8518566" cy="457200"/>
          </a:xfrm>
        </p:spPr>
        <p:txBody>
          <a:bodyPr/>
          <a:lstStyle/>
          <a:p>
            <a:r>
              <a:rPr lang="en-US"/>
              <a:t>Agenda</a:t>
            </a:r>
          </a:p>
        </p:txBody>
      </p:sp>
      <p:sp>
        <p:nvSpPr>
          <p:cNvPr id="5" name="Rectangle 4">
            <a:extLst>
              <a:ext uri="{FF2B5EF4-FFF2-40B4-BE49-F238E27FC236}">
                <a16:creationId xmlns:a16="http://schemas.microsoft.com/office/drawing/2014/main" id="{91A3C465-F75B-444F-81B9-78940B053F64}"/>
              </a:ext>
            </a:extLst>
          </p:cNvPr>
          <p:cNvSpPr/>
          <p:nvPr/>
        </p:nvSpPr>
        <p:spPr>
          <a:xfrm>
            <a:off x="1257300" y="1443841"/>
            <a:ext cx="6629400" cy="3970318"/>
          </a:xfrm>
          <a:prstGeom prst="rect">
            <a:avLst/>
          </a:prstGeom>
        </p:spPr>
        <p:txBody>
          <a:bodyPr wrap="square">
            <a:spAutoFit/>
          </a:bodyPr>
          <a:lstStyle/>
          <a:p>
            <a:pPr marL="228600" marR="0" lvl="0" indent="-228600" algn="l" defTabSz="457200" rtl="0" eaLnBrk="1" fontAlgn="auto" latinLnBrk="0" hangingPunct="1">
              <a:lnSpc>
                <a:spcPct val="100000"/>
              </a:lnSpc>
              <a:spcBef>
                <a:spcPts val="0"/>
              </a:spcBef>
              <a:spcAft>
                <a:spcPts val="2800"/>
              </a:spcAft>
              <a:buClr>
                <a:srgbClr val="000000"/>
              </a:buClr>
              <a:buSzTx/>
              <a:buFontTx/>
              <a:buNone/>
              <a:tabLst/>
              <a:defRPr/>
            </a:pPr>
            <a:r>
              <a:rPr kumimoji="0" lang="en-US" sz="1600" b="0" i="0" u="none" strike="noStrike" kern="0" cap="none" spc="0" normalizeH="0" baseline="0" noProof="0" dirty="0">
                <a:ln>
                  <a:noFill/>
                </a:ln>
                <a:solidFill>
                  <a:srgbClr val="000000"/>
                </a:solidFill>
                <a:effectLst/>
                <a:uLnTx/>
                <a:uFillTx/>
                <a:latin typeface="Myriad Pro"/>
                <a:ea typeface="+mn-ea"/>
                <a:cs typeface="Arial"/>
              </a:rPr>
              <a:t>Opening</a:t>
            </a:r>
          </a:p>
          <a:p>
            <a:pPr marL="228600" marR="0" lvl="0" indent="-228600" algn="l" defTabSz="457200" rtl="0" eaLnBrk="1" fontAlgn="auto" latinLnBrk="0" hangingPunct="1">
              <a:lnSpc>
                <a:spcPct val="100000"/>
              </a:lnSpc>
              <a:spcBef>
                <a:spcPts val="0"/>
              </a:spcBef>
              <a:spcAft>
                <a:spcPts val="2800"/>
              </a:spcAft>
              <a:buClr>
                <a:srgbClr val="000000"/>
              </a:buClr>
              <a:buSzTx/>
              <a:buFontTx/>
              <a:buNone/>
              <a:tabLst/>
              <a:defRPr/>
            </a:pPr>
            <a:r>
              <a:rPr kumimoji="0" lang="en-US" sz="1600" b="0" i="0" u="none" strike="noStrike" kern="0" cap="none" spc="0" normalizeH="0" baseline="0" noProof="0" dirty="0">
                <a:ln>
                  <a:noFill/>
                </a:ln>
                <a:solidFill>
                  <a:srgbClr val="000000"/>
                </a:solidFill>
                <a:effectLst/>
                <a:uLnTx/>
                <a:uFillTx/>
                <a:latin typeface="Myriad Pro"/>
                <a:ea typeface="+mn-ea"/>
                <a:cs typeface="Arial"/>
              </a:rPr>
              <a:t>Revisiting the Ready for Rigor Framework</a:t>
            </a:r>
          </a:p>
          <a:p>
            <a:pPr marL="228600" marR="0" lvl="0" indent="-228600" algn="l" defTabSz="457200" rtl="0" eaLnBrk="1" fontAlgn="auto" latinLnBrk="0" hangingPunct="1">
              <a:lnSpc>
                <a:spcPct val="100000"/>
              </a:lnSpc>
              <a:spcBef>
                <a:spcPts val="0"/>
              </a:spcBef>
              <a:spcAft>
                <a:spcPts val="2800"/>
              </a:spcAft>
              <a:buClr>
                <a:srgbClr val="000000"/>
              </a:buClr>
              <a:buSzTx/>
              <a:buFontTx/>
              <a:buNone/>
              <a:tabLst/>
              <a:defRPr/>
            </a:pPr>
            <a:r>
              <a:rPr kumimoji="0" lang="en-US" sz="1600" b="1" i="0" u="none" strike="noStrike" kern="0" cap="none" spc="0" normalizeH="0" baseline="0" noProof="0" dirty="0">
                <a:ln>
                  <a:noFill/>
                </a:ln>
                <a:solidFill>
                  <a:srgbClr val="126DB6"/>
                </a:solidFill>
                <a:effectLst/>
                <a:uLnTx/>
                <a:uFillTx/>
                <a:latin typeface="Myriad Pro"/>
                <a:ea typeface="+mn-ea"/>
                <a:cs typeface="Arial"/>
              </a:rPr>
              <a:t>Understanding Our Own Cultural Reference Points</a:t>
            </a:r>
          </a:p>
          <a:p>
            <a:pPr marL="228600" marR="0" lvl="0" indent="-228600" algn="l" defTabSz="457200" rtl="0" eaLnBrk="1" fontAlgn="auto" latinLnBrk="0" hangingPunct="1">
              <a:lnSpc>
                <a:spcPct val="100000"/>
              </a:lnSpc>
              <a:spcBef>
                <a:spcPts val="0"/>
              </a:spcBef>
              <a:spcAft>
                <a:spcPts val="2800"/>
              </a:spcAft>
              <a:buClr>
                <a:srgbClr val="000000"/>
              </a:buClr>
              <a:buSzTx/>
              <a:buFontTx/>
              <a:buNone/>
              <a:tabLst/>
              <a:defRPr/>
            </a:pPr>
            <a:r>
              <a:rPr kumimoji="0" lang="en-US" sz="1600" b="0" i="0" u="none" strike="noStrike" kern="0" cap="none" spc="0" normalizeH="0" baseline="0" noProof="0" dirty="0">
                <a:ln>
                  <a:noFill/>
                </a:ln>
                <a:solidFill>
                  <a:srgbClr val="000000"/>
                </a:solidFill>
                <a:effectLst/>
                <a:uLnTx/>
                <a:uFillTx/>
                <a:latin typeface="Myriad Pro"/>
                <a:ea typeface="+mn-ea"/>
                <a:cs typeface="Arial"/>
              </a:rPr>
              <a:t>Closing</a:t>
            </a:r>
          </a:p>
          <a:p>
            <a:pPr marL="228600" marR="0" lvl="0" indent="-228600" algn="l" defTabSz="457200" rtl="0" eaLnBrk="1" fontAlgn="auto" latinLnBrk="0" hangingPunct="1">
              <a:lnSpc>
                <a:spcPct val="100000"/>
              </a:lnSpc>
              <a:spcBef>
                <a:spcPts val="0"/>
              </a:spcBef>
              <a:spcAft>
                <a:spcPts val="2800"/>
              </a:spcAft>
              <a:buClr>
                <a:srgbClr val="000000"/>
              </a:buClr>
              <a:buSzTx/>
              <a:buFontTx/>
              <a:buNone/>
              <a:tabLst/>
              <a:defRPr/>
            </a:pPr>
            <a:endParaRPr kumimoji="0" lang="en-US" sz="1600" b="0" i="0" u="none" strike="noStrike" kern="0" cap="none" spc="0" normalizeH="0" baseline="0" noProof="0" dirty="0">
              <a:ln>
                <a:noFill/>
              </a:ln>
              <a:solidFill>
                <a:srgbClr val="000000"/>
              </a:solidFill>
              <a:effectLst/>
              <a:uLnTx/>
              <a:uFillTx/>
              <a:latin typeface="Myriad Pro"/>
              <a:ea typeface="+mn-ea"/>
              <a:cs typeface="Arial"/>
            </a:endParaRPr>
          </a:p>
          <a:p>
            <a:pPr marL="228600" marR="0" lvl="0" indent="-228600" algn="l" defTabSz="457200" rtl="0" eaLnBrk="1" fontAlgn="auto" latinLnBrk="0" hangingPunct="1">
              <a:lnSpc>
                <a:spcPct val="100000"/>
              </a:lnSpc>
              <a:spcBef>
                <a:spcPts val="0"/>
              </a:spcBef>
              <a:spcAft>
                <a:spcPts val="2800"/>
              </a:spcAft>
              <a:buClr>
                <a:srgbClr val="000000"/>
              </a:buClr>
              <a:buSzTx/>
              <a:buFontTx/>
              <a:buNone/>
              <a:tabLst/>
              <a:defRPr/>
            </a:pPr>
            <a:endParaRPr kumimoji="0" lang="en-US" sz="1600" b="0" i="0" u="none" strike="noStrike" kern="0" cap="none" spc="0" normalizeH="0" baseline="0" noProof="0" dirty="0">
              <a:ln>
                <a:noFill/>
              </a:ln>
              <a:solidFill>
                <a:srgbClr val="000000"/>
              </a:solidFill>
              <a:effectLst/>
              <a:uLnTx/>
              <a:uFillTx/>
              <a:latin typeface="Myriad Pro"/>
              <a:ea typeface="+mn-ea"/>
              <a:cs typeface="Arial"/>
            </a:endParaRPr>
          </a:p>
          <a:p>
            <a:pPr marL="228600" marR="0" lvl="0" indent="-228600" algn="l" defTabSz="457200" rtl="0" eaLnBrk="1" fontAlgn="auto" latinLnBrk="0" hangingPunct="1">
              <a:lnSpc>
                <a:spcPct val="100000"/>
              </a:lnSpc>
              <a:spcBef>
                <a:spcPts val="0"/>
              </a:spcBef>
              <a:spcAft>
                <a:spcPts val="2800"/>
              </a:spcAft>
              <a:buClr>
                <a:srgbClr val="000000"/>
              </a:buClr>
              <a:buSzTx/>
              <a:buFontTx/>
              <a:buNone/>
              <a:tabLst/>
              <a:defRPr/>
            </a:pPr>
            <a:endParaRPr kumimoji="0" lang="en-US" sz="1600" b="0" i="0" u="none" strike="noStrike" kern="0" cap="none" spc="0" normalizeH="0" baseline="0" noProof="0" dirty="0">
              <a:ln>
                <a:noFill/>
              </a:ln>
              <a:solidFill>
                <a:srgbClr val="000000"/>
              </a:solidFill>
              <a:effectLst/>
              <a:uLnTx/>
              <a:uFillTx/>
              <a:latin typeface="Myriad Pro"/>
              <a:ea typeface="+mn-ea"/>
              <a:cs typeface="Arial"/>
            </a:endParaRPr>
          </a:p>
        </p:txBody>
      </p:sp>
    </p:spTree>
    <p:extLst>
      <p:ext uri="{BB962C8B-B14F-4D97-AF65-F5344CB8AC3E}">
        <p14:creationId xmlns:p14="http://schemas.microsoft.com/office/powerpoint/2010/main" val="94463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26911-6572-4FD8-9F1F-8ACCABCAADF3}"/>
              </a:ext>
            </a:extLst>
          </p:cNvPr>
          <p:cNvSpPr>
            <a:spLocks noGrp="1"/>
          </p:cNvSpPr>
          <p:nvPr>
            <p:ph type="title"/>
          </p:nvPr>
        </p:nvSpPr>
        <p:spPr/>
        <p:txBody>
          <a:bodyPr/>
          <a:lstStyle/>
          <a:p>
            <a:r>
              <a:rPr lang="en-US" dirty="0"/>
              <a:t>Unpacking our Implicit Bias</a:t>
            </a:r>
          </a:p>
        </p:txBody>
      </p:sp>
      <p:sp>
        <p:nvSpPr>
          <p:cNvPr id="6" name="TextBox 5">
            <a:extLst>
              <a:ext uri="{FF2B5EF4-FFF2-40B4-BE49-F238E27FC236}">
                <a16:creationId xmlns:a16="http://schemas.microsoft.com/office/drawing/2014/main" id="{6F20D3D3-C046-47BE-8AB3-8BF287768BD5}"/>
              </a:ext>
            </a:extLst>
          </p:cNvPr>
          <p:cNvSpPr txBox="1"/>
          <p:nvPr/>
        </p:nvSpPr>
        <p:spPr>
          <a:xfrm>
            <a:off x="766198" y="2021742"/>
            <a:ext cx="7611604" cy="830997"/>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Gill Sans MT"/>
                <a:ea typeface="+mn-ea"/>
                <a:cs typeface="Arial"/>
              </a:rPr>
              <a:t>“The real voyage of discovery consists not in seeking new landscapes, </a:t>
            </a:r>
            <a:r>
              <a:rPr kumimoji="0" lang="en-US" sz="2400" b="0" i="0" u="none" strike="noStrike" kern="1200" cap="none" spc="0" normalizeH="0" baseline="0" noProof="0" dirty="0" err="1">
                <a:ln>
                  <a:noFill/>
                </a:ln>
                <a:solidFill>
                  <a:srgbClr val="000000"/>
                </a:solidFill>
                <a:effectLst/>
                <a:uLnTx/>
                <a:uFillTx/>
                <a:latin typeface="Gill Sans MT"/>
                <a:ea typeface="+mn-ea"/>
                <a:cs typeface="Arial"/>
              </a:rPr>
              <a:t>bu</a:t>
            </a:r>
            <a:r>
              <a:rPr kumimoji="0" lang="en-US" sz="2400" b="0" i="0" u="none" strike="noStrike" kern="1200" cap="none" spc="0" normalizeH="0" baseline="0" noProof="0" dirty="0">
                <a:ln>
                  <a:noFill/>
                </a:ln>
                <a:solidFill>
                  <a:srgbClr val="000000"/>
                </a:solidFill>
                <a:effectLst/>
                <a:uLnTx/>
                <a:uFillTx/>
                <a:latin typeface="Gill Sans MT"/>
                <a:ea typeface="+mn-ea"/>
                <a:cs typeface="Arial"/>
              </a:rPr>
              <a:t>t in having new eyes.” </a:t>
            </a:r>
            <a:r>
              <a:rPr kumimoji="0" lang="en-US" sz="2400" b="0" i="1" u="none" strike="noStrike" kern="1200" cap="none" spc="0" normalizeH="0" baseline="0" noProof="0" dirty="0">
                <a:ln>
                  <a:noFill/>
                </a:ln>
                <a:solidFill>
                  <a:srgbClr val="000000"/>
                </a:solidFill>
                <a:effectLst/>
                <a:uLnTx/>
                <a:uFillTx/>
                <a:latin typeface="Gill Sans MT"/>
                <a:ea typeface="+mn-ea"/>
                <a:cs typeface="Arial"/>
              </a:rPr>
              <a:t>Marcel Proust</a:t>
            </a:r>
          </a:p>
        </p:txBody>
      </p:sp>
      <p:graphicFrame>
        <p:nvGraphicFramePr>
          <p:cNvPr id="3" name="Diagram 2">
            <a:extLst>
              <a:ext uri="{FF2B5EF4-FFF2-40B4-BE49-F238E27FC236}">
                <a16:creationId xmlns:a16="http://schemas.microsoft.com/office/drawing/2014/main" id="{D7AB2B3A-35B7-4FFF-B0E0-3F778A2C15B7}"/>
              </a:ext>
            </a:extLst>
          </p:cNvPr>
          <p:cNvGraphicFramePr/>
          <p:nvPr/>
        </p:nvGraphicFramePr>
        <p:xfrm>
          <a:off x="647700" y="1397000"/>
          <a:ext cx="7848600" cy="523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8650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26911-6572-4FD8-9F1F-8ACCABCAADF3}"/>
              </a:ext>
            </a:extLst>
          </p:cNvPr>
          <p:cNvSpPr>
            <a:spLocks noGrp="1"/>
          </p:cNvSpPr>
          <p:nvPr>
            <p:ph type="title"/>
          </p:nvPr>
        </p:nvSpPr>
        <p:spPr/>
        <p:txBody>
          <a:bodyPr/>
          <a:lstStyle/>
          <a:p>
            <a:r>
              <a:rPr lang="en-US" dirty="0"/>
              <a:t>Begin with an Intention</a:t>
            </a:r>
          </a:p>
        </p:txBody>
      </p:sp>
      <p:pic>
        <p:nvPicPr>
          <p:cNvPr id="4" name="Picture 3" descr="A sign on the side of a road&#10;&#10;Description automatically generated">
            <a:extLst>
              <a:ext uri="{FF2B5EF4-FFF2-40B4-BE49-F238E27FC236}">
                <a16:creationId xmlns:a16="http://schemas.microsoft.com/office/drawing/2014/main" id="{1B094D49-327E-4AD6-8ED3-33D3E9FED08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2366666"/>
            <a:ext cx="9219500" cy="2910728"/>
          </a:xfrm>
          <a:prstGeom prst="rect">
            <a:avLst/>
          </a:prstGeom>
        </p:spPr>
      </p:pic>
      <p:sp>
        <p:nvSpPr>
          <p:cNvPr id="9" name="TextBox 8">
            <a:extLst>
              <a:ext uri="{FF2B5EF4-FFF2-40B4-BE49-F238E27FC236}">
                <a16:creationId xmlns:a16="http://schemas.microsoft.com/office/drawing/2014/main" id="{8C8AA324-C249-4CF4-B5C6-6E4E6148A761}"/>
              </a:ext>
            </a:extLst>
          </p:cNvPr>
          <p:cNvSpPr txBox="1"/>
          <p:nvPr/>
        </p:nvSpPr>
        <p:spPr>
          <a:xfrm>
            <a:off x="766198" y="1066800"/>
            <a:ext cx="7611604" cy="830997"/>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Gill Sans MT"/>
                <a:ea typeface="+mn-ea"/>
                <a:cs typeface="Arial"/>
              </a:rPr>
              <a:t>“The journey of a thousand miles begins with a single step.” </a:t>
            </a:r>
            <a:r>
              <a:rPr kumimoji="0" lang="en-US" sz="2400" b="0" i="1" u="none" strike="noStrike" kern="1200" cap="none" spc="0" normalizeH="0" baseline="0" noProof="0" dirty="0">
                <a:ln>
                  <a:noFill/>
                </a:ln>
                <a:solidFill>
                  <a:srgbClr val="000000"/>
                </a:solidFill>
                <a:effectLst/>
                <a:uLnTx/>
                <a:uFillTx/>
                <a:latin typeface="Gill Sans MT"/>
                <a:ea typeface="+mn-ea"/>
                <a:cs typeface="Arial"/>
              </a:rPr>
              <a:t>Lao Tzu</a:t>
            </a:r>
          </a:p>
        </p:txBody>
      </p:sp>
    </p:spTree>
    <p:extLst>
      <p:ext uri="{BB962C8B-B14F-4D97-AF65-F5344CB8AC3E}">
        <p14:creationId xmlns:p14="http://schemas.microsoft.com/office/powerpoint/2010/main" val="2822520671"/>
      </p:ext>
    </p:extLst>
  </p:cSld>
  <p:clrMapOvr>
    <a:masterClrMapping/>
  </p:clrMapOvr>
</p:sld>
</file>

<file path=ppt/theme/theme1.xml><?xml version="1.0" encoding="utf-8"?>
<a:theme xmlns:a="http://schemas.openxmlformats.org/drawingml/2006/main" name="TNTP Template 2013">
  <a:themeElements>
    <a:clrScheme name="Custom 10">
      <a:dk1>
        <a:srgbClr val="000000"/>
      </a:dk1>
      <a:lt1>
        <a:srgbClr val="FFFFFF"/>
      </a:lt1>
      <a:dk2>
        <a:srgbClr val="133558"/>
      </a:dk2>
      <a:lt2>
        <a:srgbClr val="414042"/>
      </a:lt2>
      <a:accent1>
        <a:srgbClr val="126DB6"/>
      </a:accent1>
      <a:accent2>
        <a:srgbClr val="33A4FF"/>
      </a:accent2>
      <a:accent3>
        <a:srgbClr val="C22C27"/>
      </a:accent3>
      <a:accent4>
        <a:srgbClr val="E96B2E"/>
      </a:accent4>
      <a:accent5>
        <a:srgbClr val="80831A"/>
      </a:accent5>
      <a:accent6>
        <a:srgbClr val="C0C2C4"/>
      </a:accent6>
      <a:hlink>
        <a:srgbClr val="33A4FF"/>
      </a:hlink>
      <a:folHlink>
        <a:srgbClr val="133558"/>
      </a:folHlink>
    </a:clrScheme>
    <a:fontScheme name="Nevada ECE">
      <a:majorFont>
        <a:latin typeface="Gill Sans MT"/>
        <a:ea typeface=""/>
        <a:cs typeface="Arial"/>
      </a:majorFont>
      <a:minorFont>
        <a:latin typeface="Myriad Pro"/>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9050" algn="ctr">
          <a:solidFill>
            <a:schemeClr val="accent1"/>
          </a:solidFill>
          <a:round/>
          <a:headEnd/>
          <a:tailEnd type="triangle" w="med" len="med"/>
        </a:ln>
      </a:spPr>
      <a:bodyPr wrap="none"/>
      <a:lstStyle>
        <a:defPPr>
          <a:defRPr>
            <a:latin typeface="Book Antiqua"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triangl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PTShell-2014.potx" id="{FB9691D4-E163-422A-8ED2-A65B7CBF1F56}" vid="{0E48FC8E-DE50-466A-BA12-96C187FBDB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TotalTime>
  <Words>2852</Words>
  <Application>Microsoft Office PowerPoint</Application>
  <PresentationFormat>On-screen Show (4:3)</PresentationFormat>
  <Paragraphs>202</Paragraphs>
  <Slides>18</Slides>
  <Notes>18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Arial</vt:lpstr>
      <vt:lpstr>Book Antiqua</vt:lpstr>
      <vt:lpstr>Calibri</vt:lpstr>
      <vt:lpstr>Century Gothic</vt:lpstr>
      <vt:lpstr>Gill Sans MT</vt:lpstr>
      <vt:lpstr>Minion Pro</vt:lpstr>
      <vt:lpstr>Myriad Pro</vt:lpstr>
      <vt:lpstr>Segoe UI</vt:lpstr>
      <vt:lpstr>Symbol</vt:lpstr>
      <vt:lpstr>Wingdings</vt:lpstr>
      <vt:lpstr>TNTP Template 2013</vt:lpstr>
      <vt:lpstr>Do Now</vt:lpstr>
      <vt:lpstr> Culturally Responsive Teaching in ECE: Part 3</vt:lpstr>
      <vt:lpstr>Objectives </vt:lpstr>
      <vt:lpstr>Agenda</vt:lpstr>
      <vt:lpstr>What is Culturally-Responsive Teaching?</vt:lpstr>
      <vt:lpstr>A Framework for Culturally-Responsive Teaching</vt:lpstr>
      <vt:lpstr>Agenda</vt:lpstr>
      <vt:lpstr>Unpacking our Implicit Bias</vt:lpstr>
      <vt:lpstr>Begin with an Intention</vt:lpstr>
      <vt:lpstr>Self-Examination: Making the Familiar Strange</vt:lpstr>
      <vt:lpstr>Identify your cultural frames of reference</vt:lpstr>
      <vt:lpstr>Reflection</vt:lpstr>
      <vt:lpstr>Widen your interpretation aperture</vt:lpstr>
      <vt:lpstr>Identify your key triggers</vt:lpstr>
      <vt:lpstr>Practicing Emotional Self-Management</vt:lpstr>
      <vt:lpstr>Reflection</vt:lpstr>
      <vt:lpstr>Agenda</vt:lpstr>
      <vt:lpstr>“What’s Learned Here, Leaves Here”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Maggie Koelbl</dc:creator>
  <cp:lastModifiedBy>Maggie Koelbl</cp:lastModifiedBy>
  <cp:revision>1</cp:revision>
  <dcterms:created xsi:type="dcterms:W3CDTF">2020-11-03T17:25:45Z</dcterms:created>
  <dcterms:modified xsi:type="dcterms:W3CDTF">2020-11-03T17:30:14Z</dcterms:modified>
</cp:coreProperties>
</file>