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Lst>
  <p:notesMasterIdLst>
    <p:notesMasterId r:id="rId29"/>
  </p:notesMasterIdLst>
  <p:sldIdLst>
    <p:sldId id="922" r:id="rId6"/>
    <p:sldId id="875" r:id="rId7"/>
    <p:sldId id="876" r:id="rId8"/>
    <p:sldId id="877" r:id="rId9"/>
    <p:sldId id="878" r:id="rId10"/>
    <p:sldId id="879" r:id="rId11"/>
    <p:sldId id="880" r:id="rId12"/>
    <p:sldId id="881" r:id="rId13"/>
    <p:sldId id="882" r:id="rId14"/>
    <p:sldId id="883" r:id="rId15"/>
    <p:sldId id="884" r:id="rId16"/>
    <p:sldId id="885" r:id="rId17"/>
    <p:sldId id="886" r:id="rId18"/>
    <p:sldId id="887" r:id="rId19"/>
    <p:sldId id="888" r:id="rId20"/>
    <p:sldId id="889" r:id="rId21"/>
    <p:sldId id="890" r:id="rId22"/>
    <p:sldId id="891" r:id="rId23"/>
    <p:sldId id="892" r:id="rId24"/>
    <p:sldId id="921" r:id="rId25"/>
    <p:sldId id="893" r:id="rId26"/>
    <p:sldId id="894" r:id="rId27"/>
    <p:sldId id="8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553" autoAdjust="0"/>
  </p:normalViewPr>
  <p:slideViewPr>
    <p:cSldViewPr snapToGrid="0">
      <p:cViewPr>
        <p:scale>
          <a:sx n="52" d="100"/>
          <a:sy n="52" d="100"/>
        </p:scale>
        <p:origin x="171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F36C4-C365-40DD-860D-633AFE1F725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62DAD13-4FC4-4DA5-927A-670D62C33179}">
      <dgm:prSet phldrT="[Text]"/>
      <dgm:spPr>
        <a:solidFill>
          <a:schemeClr val="accent1"/>
        </a:solidFill>
      </dgm:spPr>
      <dgm:t>
        <a:bodyPr/>
        <a:lstStyle/>
        <a:p>
          <a:r>
            <a:rPr lang="en-US" dirty="0">
              <a:uFillTx/>
            </a:rPr>
            <a:t>Opportunities to be part of conversations that include </a:t>
          </a:r>
          <a:r>
            <a:rPr lang="en-US" b="1" dirty="0">
              <a:uFillTx/>
            </a:rPr>
            <a:t>extended discourse</a:t>
          </a:r>
          <a:endParaRPr lang="en-US" b="1" dirty="0"/>
        </a:p>
      </dgm:t>
    </dgm:pt>
    <dgm:pt modelId="{254B2DD2-C4E9-44E4-A092-8E03FB9EF919}" type="sibTrans" cxnId="{7A71116E-F2A3-45F4-9F3C-F120CCD70E63}">
      <dgm:prSet/>
      <dgm:spPr/>
      <dgm:t>
        <a:bodyPr/>
        <a:lstStyle/>
        <a:p>
          <a:endParaRPr lang="en-US"/>
        </a:p>
      </dgm:t>
    </dgm:pt>
    <dgm:pt modelId="{A5DC8930-4885-4944-8B8D-875CCF4FBFA3}" type="parTrans" cxnId="{7A71116E-F2A3-45F4-9F3C-F120CCD70E63}">
      <dgm:prSet/>
      <dgm:spPr/>
      <dgm:t>
        <a:bodyPr/>
        <a:lstStyle/>
        <a:p>
          <a:endParaRPr lang="en-US"/>
        </a:p>
      </dgm:t>
    </dgm:pt>
    <dgm:pt modelId="{2E28BAE1-E834-46CF-B818-93A2C99E95C0}">
      <dgm:prSet phldrT="[Text]"/>
      <dgm:spPr>
        <a:solidFill>
          <a:schemeClr val="accent1"/>
        </a:solidFill>
      </dgm:spPr>
      <dgm:t>
        <a:bodyPr/>
        <a:lstStyle/>
        <a:p>
          <a:r>
            <a:rPr lang="en-US" dirty="0">
              <a:uFillTx/>
            </a:rPr>
            <a:t>Exposure to </a:t>
          </a:r>
          <a:r>
            <a:rPr lang="en-US" b="1" dirty="0">
              <a:uFillTx/>
            </a:rPr>
            <a:t>varied vocabulary</a:t>
          </a:r>
          <a:endParaRPr lang="en-US" b="1" dirty="0"/>
        </a:p>
      </dgm:t>
    </dgm:pt>
    <dgm:pt modelId="{10A19032-5014-4BA5-BA93-1D290FB8F8EB}" type="sibTrans" cxnId="{4B24094E-9501-4829-A1BA-04BFD1727C28}">
      <dgm:prSet/>
      <dgm:spPr/>
      <dgm:t>
        <a:bodyPr/>
        <a:lstStyle/>
        <a:p>
          <a:endParaRPr lang="en-US"/>
        </a:p>
      </dgm:t>
    </dgm:pt>
    <dgm:pt modelId="{9004F97C-31F8-44A1-B549-663E44651FA0}" type="parTrans" cxnId="{4B24094E-9501-4829-A1BA-04BFD1727C28}">
      <dgm:prSet/>
      <dgm:spPr/>
      <dgm:t>
        <a:bodyPr/>
        <a:lstStyle/>
        <a:p>
          <a:endParaRPr lang="en-US"/>
        </a:p>
      </dgm:t>
    </dgm:pt>
    <dgm:pt modelId="{559C7368-1D11-4A26-A210-23B367EBEA93}">
      <dgm:prSet phldrT="[Text]"/>
      <dgm:spPr/>
      <dgm:t>
        <a:bodyPr/>
        <a:lstStyle/>
        <a:p>
          <a:r>
            <a:rPr lang="en-US" b="1" dirty="0"/>
            <a:t>Key Literacy Experiences</a:t>
          </a:r>
        </a:p>
      </dgm:t>
    </dgm:pt>
    <dgm:pt modelId="{17B62FEF-0A17-4AF6-9C35-02EB0E35A446}" type="parTrans" cxnId="{D19985E5-D105-43D2-8A43-0AA5B1492E55}">
      <dgm:prSet/>
      <dgm:spPr/>
      <dgm:t>
        <a:bodyPr/>
        <a:lstStyle/>
        <a:p>
          <a:endParaRPr lang="en-US"/>
        </a:p>
      </dgm:t>
    </dgm:pt>
    <dgm:pt modelId="{AB07E521-BBF2-4D62-9EAD-A8C656F6213C}" type="sibTrans" cxnId="{D19985E5-D105-43D2-8A43-0AA5B1492E55}">
      <dgm:prSet/>
      <dgm:spPr/>
      <dgm:t>
        <a:bodyPr/>
        <a:lstStyle/>
        <a:p>
          <a:endParaRPr lang="en-US"/>
        </a:p>
      </dgm:t>
    </dgm:pt>
    <dgm:pt modelId="{44203145-88BA-4A62-92D6-0C1F52223ACB}">
      <dgm:prSet phldrT="[Text]"/>
      <dgm:spPr>
        <a:solidFill>
          <a:schemeClr val="accent1"/>
        </a:solidFill>
      </dgm:spPr>
      <dgm:t>
        <a:bodyPr/>
        <a:lstStyle/>
        <a:p>
          <a:r>
            <a:rPr lang="en-US" dirty="0">
              <a:uFillTx/>
            </a:rPr>
            <a:t>An </a:t>
          </a:r>
          <a:r>
            <a:rPr lang="en-US" b="1" dirty="0">
              <a:uFillTx/>
            </a:rPr>
            <a:t>environment</a:t>
          </a:r>
          <a:r>
            <a:rPr lang="en-US" dirty="0">
              <a:uFillTx/>
            </a:rPr>
            <a:t> that is </a:t>
          </a:r>
          <a:r>
            <a:rPr lang="en-US" b="1" dirty="0">
              <a:uFillTx/>
            </a:rPr>
            <a:t>cognitively and linguistically stimulating </a:t>
          </a:r>
          <a:r>
            <a:rPr lang="en-US" dirty="0">
              <a:uFillTx/>
            </a:rPr>
            <a:t>(including books and curriculum)</a:t>
          </a:r>
          <a:endParaRPr lang="en-US" dirty="0"/>
        </a:p>
      </dgm:t>
    </dgm:pt>
    <dgm:pt modelId="{99510318-4852-415A-9FE8-94EC030B2733}" type="parTrans" cxnId="{581A7381-EDAD-4615-BC65-192A53568464}">
      <dgm:prSet/>
      <dgm:spPr/>
      <dgm:t>
        <a:bodyPr/>
        <a:lstStyle/>
        <a:p>
          <a:endParaRPr lang="en-US"/>
        </a:p>
      </dgm:t>
    </dgm:pt>
    <dgm:pt modelId="{6B9720B1-B00F-43AE-9A66-05ABA152A63F}" type="sibTrans" cxnId="{581A7381-EDAD-4615-BC65-192A53568464}">
      <dgm:prSet/>
      <dgm:spPr/>
      <dgm:t>
        <a:bodyPr/>
        <a:lstStyle/>
        <a:p>
          <a:endParaRPr lang="en-US"/>
        </a:p>
      </dgm:t>
    </dgm:pt>
    <dgm:pt modelId="{359F56ED-4412-4D6C-B5F6-33EF1FDE70A2}" type="pres">
      <dgm:prSet presAssocID="{FF4F36C4-C365-40DD-860D-633AFE1F725E}" presName="hierChild1" presStyleCnt="0">
        <dgm:presLayoutVars>
          <dgm:orgChart val="1"/>
          <dgm:chPref val="1"/>
          <dgm:dir/>
          <dgm:animOne val="branch"/>
          <dgm:animLvl val="lvl"/>
          <dgm:resizeHandles/>
        </dgm:presLayoutVars>
      </dgm:prSet>
      <dgm:spPr/>
    </dgm:pt>
    <dgm:pt modelId="{9E1DEDB9-EBEB-4874-9890-05921D30ECEE}" type="pres">
      <dgm:prSet presAssocID="{559C7368-1D11-4A26-A210-23B367EBEA93}" presName="hierRoot1" presStyleCnt="0">
        <dgm:presLayoutVars>
          <dgm:hierBranch val="init"/>
        </dgm:presLayoutVars>
      </dgm:prSet>
      <dgm:spPr/>
    </dgm:pt>
    <dgm:pt modelId="{AEB0DD9B-E442-4D13-BD7A-FBFF155F56F0}" type="pres">
      <dgm:prSet presAssocID="{559C7368-1D11-4A26-A210-23B367EBEA93}" presName="rootComposite1" presStyleCnt="0"/>
      <dgm:spPr/>
    </dgm:pt>
    <dgm:pt modelId="{4AC5085D-7EEB-45D1-9BCD-872981FB08FE}" type="pres">
      <dgm:prSet presAssocID="{559C7368-1D11-4A26-A210-23B367EBEA93}" presName="rootText1" presStyleLbl="node0" presStyleIdx="0" presStyleCnt="1">
        <dgm:presLayoutVars>
          <dgm:chPref val="3"/>
        </dgm:presLayoutVars>
      </dgm:prSet>
      <dgm:spPr/>
    </dgm:pt>
    <dgm:pt modelId="{4B3D3F5F-819F-481E-9012-9ABC2DCBC3D0}" type="pres">
      <dgm:prSet presAssocID="{559C7368-1D11-4A26-A210-23B367EBEA93}" presName="rootConnector1" presStyleLbl="node1" presStyleIdx="0" presStyleCnt="0"/>
      <dgm:spPr/>
    </dgm:pt>
    <dgm:pt modelId="{E73ACCEC-A992-4538-90F1-4AD050F6D6A5}" type="pres">
      <dgm:prSet presAssocID="{559C7368-1D11-4A26-A210-23B367EBEA93}" presName="hierChild2" presStyleCnt="0"/>
      <dgm:spPr/>
    </dgm:pt>
    <dgm:pt modelId="{B4750F13-E464-42CB-B508-B577A7F022F3}" type="pres">
      <dgm:prSet presAssocID="{9004F97C-31F8-44A1-B549-663E44651FA0}" presName="Name37" presStyleLbl="parChTrans1D2" presStyleIdx="0" presStyleCnt="3"/>
      <dgm:spPr/>
    </dgm:pt>
    <dgm:pt modelId="{3EAB1625-67AF-4CDC-9C41-375E8E48166A}" type="pres">
      <dgm:prSet presAssocID="{2E28BAE1-E834-46CF-B818-93A2C99E95C0}" presName="hierRoot2" presStyleCnt="0">
        <dgm:presLayoutVars>
          <dgm:hierBranch val="init"/>
        </dgm:presLayoutVars>
      </dgm:prSet>
      <dgm:spPr/>
    </dgm:pt>
    <dgm:pt modelId="{65A50D65-BDCA-47C4-95A3-A933D091EE7E}" type="pres">
      <dgm:prSet presAssocID="{2E28BAE1-E834-46CF-B818-93A2C99E95C0}" presName="rootComposite" presStyleCnt="0"/>
      <dgm:spPr/>
    </dgm:pt>
    <dgm:pt modelId="{85B92C76-D9A1-497B-8722-69CD617B05EE}" type="pres">
      <dgm:prSet presAssocID="{2E28BAE1-E834-46CF-B818-93A2C99E95C0}" presName="rootText" presStyleLbl="node2" presStyleIdx="0" presStyleCnt="3">
        <dgm:presLayoutVars>
          <dgm:chPref val="3"/>
        </dgm:presLayoutVars>
      </dgm:prSet>
      <dgm:spPr/>
    </dgm:pt>
    <dgm:pt modelId="{B7C709A7-F326-4F79-9AC9-08246519A904}" type="pres">
      <dgm:prSet presAssocID="{2E28BAE1-E834-46CF-B818-93A2C99E95C0}" presName="rootConnector" presStyleLbl="node2" presStyleIdx="0" presStyleCnt="3"/>
      <dgm:spPr/>
    </dgm:pt>
    <dgm:pt modelId="{7AA3D461-2520-4D34-AE92-7EE5F1E4C222}" type="pres">
      <dgm:prSet presAssocID="{2E28BAE1-E834-46CF-B818-93A2C99E95C0}" presName="hierChild4" presStyleCnt="0"/>
      <dgm:spPr/>
    </dgm:pt>
    <dgm:pt modelId="{AB6FA557-6A35-40E9-9D75-D8C39FCF15E6}" type="pres">
      <dgm:prSet presAssocID="{2E28BAE1-E834-46CF-B818-93A2C99E95C0}" presName="hierChild5" presStyleCnt="0"/>
      <dgm:spPr/>
    </dgm:pt>
    <dgm:pt modelId="{BBE4D81E-A309-41A4-A18E-420BB7AD52BF}" type="pres">
      <dgm:prSet presAssocID="{A5DC8930-4885-4944-8B8D-875CCF4FBFA3}" presName="Name37" presStyleLbl="parChTrans1D2" presStyleIdx="1" presStyleCnt="3"/>
      <dgm:spPr/>
    </dgm:pt>
    <dgm:pt modelId="{314CD2F8-CC89-4F4B-9BB9-1E851772D531}" type="pres">
      <dgm:prSet presAssocID="{662DAD13-4FC4-4DA5-927A-670D62C33179}" presName="hierRoot2" presStyleCnt="0">
        <dgm:presLayoutVars>
          <dgm:hierBranch val="init"/>
        </dgm:presLayoutVars>
      </dgm:prSet>
      <dgm:spPr/>
    </dgm:pt>
    <dgm:pt modelId="{20DB7487-7071-4E21-A916-A109C78DCE2B}" type="pres">
      <dgm:prSet presAssocID="{662DAD13-4FC4-4DA5-927A-670D62C33179}" presName="rootComposite" presStyleCnt="0"/>
      <dgm:spPr/>
    </dgm:pt>
    <dgm:pt modelId="{1031DF21-C57F-4F6C-A067-1E1E4792FF20}" type="pres">
      <dgm:prSet presAssocID="{662DAD13-4FC4-4DA5-927A-670D62C33179}" presName="rootText" presStyleLbl="node2" presStyleIdx="1" presStyleCnt="3">
        <dgm:presLayoutVars>
          <dgm:chPref val="3"/>
        </dgm:presLayoutVars>
      </dgm:prSet>
      <dgm:spPr/>
    </dgm:pt>
    <dgm:pt modelId="{939F71E1-331A-44B9-BB9D-1E31F50FC3CE}" type="pres">
      <dgm:prSet presAssocID="{662DAD13-4FC4-4DA5-927A-670D62C33179}" presName="rootConnector" presStyleLbl="node2" presStyleIdx="1" presStyleCnt="3"/>
      <dgm:spPr/>
    </dgm:pt>
    <dgm:pt modelId="{B71F5797-8BD3-43BA-AB84-C6EA9F7DC1F3}" type="pres">
      <dgm:prSet presAssocID="{662DAD13-4FC4-4DA5-927A-670D62C33179}" presName="hierChild4" presStyleCnt="0"/>
      <dgm:spPr/>
    </dgm:pt>
    <dgm:pt modelId="{F9987BB8-D5D5-4A27-A46A-8B2AD83F15B5}" type="pres">
      <dgm:prSet presAssocID="{662DAD13-4FC4-4DA5-927A-670D62C33179}" presName="hierChild5" presStyleCnt="0"/>
      <dgm:spPr/>
    </dgm:pt>
    <dgm:pt modelId="{9B8F9FEF-35AE-4779-B21B-9340EA47FF57}" type="pres">
      <dgm:prSet presAssocID="{99510318-4852-415A-9FE8-94EC030B2733}" presName="Name37" presStyleLbl="parChTrans1D2" presStyleIdx="2" presStyleCnt="3"/>
      <dgm:spPr/>
    </dgm:pt>
    <dgm:pt modelId="{ED5584F9-CC91-41C1-8642-A4C125616FA6}" type="pres">
      <dgm:prSet presAssocID="{44203145-88BA-4A62-92D6-0C1F52223ACB}" presName="hierRoot2" presStyleCnt="0">
        <dgm:presLayoutVars>
          <dgm:hierBranch val="init"/>
        </dgm:presLayoutVars>
      </dgm:prSet>
      <dgm:spPr/>
    </dgm:pt>
    <dgm:pt modelId="{AA8688F0-C8D6-41F4-AD3F-1DE9CD0F47F6}" type="pres">
      <dgm:prSet presAssocID="{44203145-88BA-4A62-92D6-0C1F52223ACB}" presName="rootComposite" presStyleCnt="0"/>
      <dgm:spPr/>
    </dgm:pt>
    <dgm:pt modelId="{347BC274-29DF-44EC-9A38-257FBB1D459D}" type="pres">
      <dgm:prSet presAssocID="{44203145-88BA-4A62-92D6-0C1F52223ACB}" presName="rootText" presStyleLbl="node2" presStyleIdx="2" presStyleCnt="3">
        <dgm:presLayoutVars>
          <dgm:chPref val="3"/>
        </dgm:presLayoutVars>
      </dgm:prSet>
      <dgm:spPr/>
    </dgm:pt>
    <dgm:pt modelId="{D16B0505-B538-4600-912B-E2F40B15FC23}" type="pres">
      <dgm:prSet presAssocID="{44203145-88BA-4A62-92D6-0C1F52223ACB}" presName="rootConnector" presStyleLbl="node2" presStyleIdx="2" presStyleCnt="3"/>
      <dgm:spPr/>
    </dgm:pt>
    <dgm:pt modelId="{DAE4788E-F6F2-4B8A-838E-61B3C9C35314}" type="pres">
      <dgm:prSet presAssocID="{44203145-88BA-4A62-92D6-0C1F52223ACB}" presName="hierChild4" presStyleCnt="0"/>
      <dgm:spPr/>
    </dgm:pt>
    <dgm:pt modelId="{66F0F17D-F65A-4ECF-AB65-1897A8107BD5}" type="pres">
      <dgm:prSet presAssocID="{44203145-88BA-4A62-92D6-0C1F52223ACB}" presName="hierChild5" presStyleCnt="0"/>
      <dgm:spPr/>
    </dgm:pt>
    <dgm:pt modelId="{352720A3-58DF-4A3A-B594-2C95C14DDA45}" type="pres">
      <dgm:prSet presAssocID="{559C7368-1D11-4A26-A210-23B367EBEA93}" presName="hierChild3" presStyleCnt="0"/>
      <dgm:spPr/>
    </dgm:pt>
  </dgm:ptLst>
  <dgm:cxnLst>
    <dgm:cxn modelId="{DBCD7826-6F70-410A-B4FA-040F03968ABB}" type="presOf" srcId="{99510318-4852-415A-9FE8-94EC030B2733}" destId="{9B8F9FEF-35AE-4779-B21B-9340EA47FF57}" srcOrd="0" destOrd="0" presId="urn:microsoft.com/office/officeart/2005/8/layout/orgChart1"/>
    <dgm:cxn modelId="{3C1F103F-03C9-4859-B15B-D1692FA6A96E}" type="presOf" srcId="{44203145-88BA-4A62-92D6-0C1F52223ACB}" destId="{347BC274-29DF-44EC-9A38-257FBB1D459D}" srcOrd="0" destOrd="0" presId="urn:microsoft.com/office/officeart/2005/8/layout/orgChart1"/>
    <dgm:cxn modelId="{8D3DDA44-2ED5-4009-A8E3-0FDA01A2D407}" type="presOf" srcId="{A5DC8930-4885-4944-8B8D-875CCF4FBFA3}" destId="{BBE4D81E-A309-41A4-A18E-420BB7AD52BF}" srcOrd="0" destOrd="0" presId="urn:microsoft.com/office/officeart/2005/8/layout/orgChart1"/>
    <dgm:cxn modelId="{7A6CE769-4E97-4C67-B9C3-FDC01EC397A9}" type="presOf" srcId="{559C7368-1D11-4A26-A210-23B367EBEA93}" destId="{4AC5085D-7EEB-45D1-9BCD-872981FB08FE}" srcOrd="0" destOrd="0" presId="urn:microsoft.com/office/officeart/2005/8/layout/orgChart1"/>
    <dgm:cxn modelId="{88AA9E6D-0A30-46C4-AEF7-856A5BBDA0C8}" type="presOf" srcId="{9004F97C-31F8-44A1-B549-663E44651FA0}" destId="{B4750F13-E464-42CB-B508-B577A7F022F3}" srcOrd="0" destOrd="0" presId="urn:microsoft.com/office/officeart/2005/8/layout/orgChart1"/>
    <dgm:cxn modelId="{4B24094E-9501-4829-A1BA-04BFD1727C28}" srcId="{559C7368-1D11-4A26-A210-23B367EBEA93}" destId="{2E28BAE1-E834-46CF-B818-93A2C99E95C0}" srcOrd="0" destOrd="0" parTransId="{9004F97C-31F8-44A1-B549-663E44651FA0}" sibTransId="{10A19032-5014-4BA5-BA93-1D290FB8F8EB}"/>
    <dgm:cxn modelId="{7A71116E-F2A3-45F4-9F3C-F120CCD70E63}" srcId="{559C7368-1D11-4A26-A210-23B367EBEA93}" destId="{662DAD13-4FC4-4DA5-927A-670D62C33179}" srcOrd="1" destOrd="0" parTransId="{A5DC8930-4885-4944-8B8D-875CCF4FBFA3}" sibTransId="{254B2DD2-C4E9-44E4-A092-8E03FB9EF919}"/>
    <dgm:cxn modelId="{A098676F-85AB-47DA-8F92-0035816A39AC}" type="presOf" srcId="{662DAD13-4FC4-4DA5-927A-670D62C33179}" destId="{939F71E1-331A-44B9-BB9D-1E31F50FC3CE}" srcOrd="1" destOrd="0" presId="urn:microsoft.com/office/officeart/2005/8/layout/orgChart1"/>
    <dgm:cxn modelId="{0EBB1256-186F-4C93-9CE8-DFF3DDF18C40}" type="presOf" srcId="{44203145-88BA-4A62-92D6-0C1F52223ACB}" destId="{D16B0505-B538-4600-912B-E2F40B15FC23}" srcOrd="1" destOrd="0" presId="urn:microsoft.com/office/officeart/2005/8/layout/orgChart1"/>
    <dgm:cxn modelId="{581A7381-EDAD-4615-BC65-192A53568464}" srcId="{559C7368-1D11-4A26-A210-23B367EBEA93}" destId="{44203145-88BA-4A62-92D6-0C1F52223ACB}" srcOrd="2" destOrd="0" parTransId="{99510318-4852-415A-9FE8-94EC030B2733}" sibTransId="{6B9720B1-B00F-43AE-9A66-05ABA152A63F}"/>
    <dgm:cxn modelId="{5096B098-F701-41CB-A292-420AE2B92302}" type="presOf" srcId="{662DAD13-4FC4-4DA5-927A-670D62C33179}" destId="{1031DF21-C57F-4F6C-A067-1E1E4792FF20}" srcOrd="0" destOrd="0" presId="urn:microsoft.com/office/officeart/2005/8/layout/orgChart1"/>
    <dgm:cxn modelId="{8076C89C-98D8-4F52-AEB7-A9DC89921DAA}" type="presOf" srcId="{2E28BAE1-E834-46CF-B818-93A2C99E95C0}" destId="{B7C709A7-F326-4F79-9AC9-08246519A904}" srcOrd="1" destOrd="0" presId="urn:microsoft.com/office/officeart/2005/8/layout/orgChart1"/>
    <dgm:cxn modelId="{C0F26BC7-E977-4EF5-99FD-DDEBCFB0BFE7}" type="presOf" srcId="{FF4F36C4-C365-40DD-860D-633AFE1F725E}" destId="{359F56ED-4412-4D6C-B5F6-33EF1FDE70A2}" srcOrd="0" destOrd="0" presId="urn:microsoft.com/office/officeart/2005/8/layout/orgChart1"/>
    <dgm:cxn modelId="{BCE13FDB-4222-41D8-9112-8CB9AFE70126}" type="presOf" srcId="{559C7368-1D11-4A26-A210-23B367EBEA93}" destId="{4B3D3F5F-819F-481E-9012-9ABC2DCBC3D0}" srcOrd="1" destOrd="0" presId="urn:microsoft.com/office/officeart/2005/8/layout/orgChart1"/>
    <dgm:cxn modelId="{D19985E5-D105-43D2-8A43-0AA5B1492E55}" srcId="{FF4F36C4-C365-40DD-860D-633AFE1F725E}" destId="{559C7368-1D11-4A26-A210-23B367EBEA93}" srcOrd="0" destOrd="0" parTransId="{17B62FEF-0A17-4AF6-9C35-02EB0E35A446}" sibTransId="{AB07E521-BBF2-4D62-9EAD-A8C656F6213C}"/>
    <dgm:cxn modelId="{463FCBFF-6265-4E72-921D-E2EE27C3FDC7}" type="presOf" srcId="{2E28BAE1-E834-46CF-B818-93A2C99E95C0}" destId="{85B92C76-D9A1-497B-8722-69CD617B05EE}" srcOrd="0" destOrd="0" presId="urn:microsoft.com/office/officeart/2005/8/layout/orgChart1"/>
    <dgm:cxn modelId="{E7FD7C2D-06A6-4534-80F5-18BF032A6D4E}" type="presParOf" srcId="{359F56ED-4412-4D6C-B5F6-33EF1FDE70A2}" destId="{9E1DEDB9-EBEB-4874-9890-05921D30ECEE}" srcOrd="0" destOrd="0" presId="urn:microsoft.com/office/officeart/2005/8/layout/orgChart1"/>
    <dgm:cxn modelId="{61E9E331-F219-4E29-B3FB-9DFDACF196ED}" type="presParOf" srcId="{9E1DEDB9-EBEB-4874-9890-05921D30ECEE}" destId="{AEB0DD9B-E442-4D13-BD7A-FBFF155F56F0}" srcOrd="0" destOrd="0" presId="urn:microsoft.com/office/officeart/2005/8/layout/orgChart1"/>
    <dgm:cxn modelId="{BE99FC83-1E4A-4102-B694-224D05699630}" type="presParOf" srcId="{AEB0DD9B-E442-4D13-BD7A-FBFF155F56F0}" destId="{4AC5085D-7EEB-45D1-9BCD-872981FB08FE}" srcOrd="0" destOrd="0" presId="urn:microsoft.com/office/officeart/2005/8/layout/orgChart1"/>
    <dgm:cxn modelId="{71AFB80E-CA8C-48F0-852D-B0B81D1C1B89}" type="presParOf" srcId="{AEB0DD9B-E442-4D13-BD7A-FBFF155F56F0}" destId="{4B3D3F5F-819F-481E-9012-9ABC2DCBC3D0}" srcOrd="1" destOrd="0" presId="urn:microsoft.com/office/officeart/2005/8/layout/orgChart1"/>
    <dgm:cxn modelId="{158F5992-23F3-4F2C-BE5B-74AE8A9F1527}" type="presParOf" srcId="{9E1DEDB9-EBEB-4874-9890-05921D30ECEE}" destId="{E73ACCEC-A992-4538-90F1-4AD050F6D6A5}" srcOrd="1" destOrd="0" presId="urn:microsoft.com/office/officeart/2005/8/layout/orgChart1"/>
    <dgm:cxn modelId="{E3C333CE-8220-4C72-AB72-27692BDC1859}" type="presParOf" srcId="{E73ACCEC-A992-4538-90F1-4AD050F6D6A5}" destId="{B4750F13-E464-42CB-B508-B577A7F022F3}" srcOrd="0" destOrd="0" presId="urn:microsoft.com/office/officeart/2005/8/layout/orgChart1"/>
    <dgm:cxn modelId="{9E6B8420-EDAE-415F-B62A-CE20FACE532A}" type="presParOf" srcId="{E73ACCEC-A992-4538-90F1-4AD050F6D6A5}" destId="{3EAB1625-67AF-4CDC-9C41-375E8E48166A}" srcOrd="1" destOrd="0" presId="urn:microsoft.com/office/officeart/2005/8/layout/orgChart1"/>
    <dgm:cxn modelId="{A81CE47B-13DE-4C26-8F0F-4F365848B2B2}" type="presParOf" srcId="{3EAB1625-67AF-4CDC-9C41-375E8E48166A}" destId="{65A50D65-BDCA-47C4-95A3-A933D091EE7E}" srcOrd="0" destOrd="0" presId="urn:microsoft.com/office/officeart/2005/8/layout/orgChart1"/>
    <dgm:cxn modelId="{9E7B9456-3750-4E1A-9846-836E0664FF32}" type="presParOf" srcId="{65A50D65-BDCA-47C4-95A3-A933D091EE7E}" destId="{85B92C76-D9A1-497B-8722-69CD617B05EE}" srcOrd="0" destOrd="0" presId="urn:microsoft.com/office/officeart/2005/8/layout/orgChart1"/>
    <dgm:cxn modelId="{67413C32-3AD4-489F-9106-C2845C4F5157}" type="presParOf" srcId="{65A50D65-BDCA-47C4-95A3-A933D091EE7E}" destId="{B7C709A7-F326-4F79-9AC9-08246519A904}" srcOrd="1" destOrd="0" presId="urn:microsoft.com/office/officeart/2005/8/layout/orgChart1"/>
    <dgm:cxn modelId="{87F309F2-665B-4C5E-AE33-A37E1DA7B0ED}" type="presParOf" srcId="{3EAB1625-67AF-4CDC-9C41-375E8E48166A}" destId="{7AA3D461-2520-4D34-AE92-7EE5F1E4C222}" srcOrd="1" destOrd="0" presId="urn:microsoft.com/office/officeart/2005/8/layout/orgChart1"/>
    <dgm:cxn modelId="{0BA1EEFA-B823-4B41-AE1A-8D327E6DD6A9}" type="presParOf" srcId="{3EAB1625-67AF-4CDC-9C41-375E8E48166A}" destId="{AB6FA557-6A35-40E9-9D75-D8C39FCF15E6}" srcOrd="2" destOrd="0" presId="urn:microsoft.com/office/officeart/2005/8/layout/orgChart1"/>
    <dgm:cxn modelId="{EACCBF9A-AC91-4025-8BB8-B20C6C9C7501}" type="presParOf" srcId="{E73ACCEC-A992-4538-90F1-4AD050F6D6A5}" destId="{BBE4D81E-A309-41A4-A18E-420BB7AD52BF}" srcOrd="2" destOrd="0" presId="urn:microsoft.com/office/officeart/2005/8/layout/orgChart1"/>
    <dgm:cxn modelId="{90B26130-A73D-4372-8F02-5DB4758EBC55}" type="presParOf" srcId="{E73ACCEC-A992-4538-90F1-4AD050F6D6A5}" destId="{314CD2F8-CC89-4F4B-9BB9-1E851772D531}" srcOrd="3" destOrd="0" presId="urn:microsoft.com/office/officeart/2005/8/layout/orgChart1"/>
    <dgm:cxn modelId="{C4E51A59-D225-4421-A326-D7EA73B23FA3}" type="presParOf" srcId="{314CD2F8-CC89-4F4B-9BB9-1E851772D531}" destId="{20DB7487-7071-4E21-A916-A109C78DCE2B}" srcOrd="0" destOrd="0" presId="urn:microsoft.com/office/officeart/2005/8/layout/orgChart1"/>
    <dgm:cxn modelId="{C9C32EBB-33B9-4040-930D-4DBCE0013FB4}" type="presParOf" srcId="{20DB7487-7071-4E21-A916-A109C78DCE2B}" destId="{1031DF21-C57F-4F6C-A067-1E1E4792FF20}" srcOrd="0" destOrd="0" presId="urn:microsoft.com/office/officeart/2005/8/layout/orgChart1"/>
    <dgm:cxn modelId="{264E1A1F-6F59-406C-978E-5CDE614DB319}" type="presParOf" srcId="{20DB7487-7071-4E21-A916-A109C78DCE2B}" destId="{939F71E1-331A-44B9-BB9D-1E31F50FC3CE}" srcOrd="1" destOrd="0" presId="urn:microsoft.com/office/officeart/2005/8/layout/orgChart1"/>
    <dgm:cxn modelId="{E4D0F58D-0B99-4714-9550-2C3CBD08F461}" type="presParOf" srcId="{314CD2F8-CC89-4F4B-9BB9-1E851772D531}" destId="{B71F5797-8BD3-43BA-AB84-C6EA9F7DC1F3}" srcOrd="1" destOrd="0" presId="urn:microsoft.com/office/officeart/2005/8/layout/orgChart1"/>
    <dgm:cxn modelId="{779A57FC-C3D2-404D-874C-6DF1D165090F}" type="presParOf" srcId="{314CD2F8-CC89-4F4B-9BB9-1E851772D531}" destId="{F9987BB8-D5D5-4A27-A46A-8B2AD83F15B5}" srcOrd="2" destOrd="0" presId="urn:microsoft.com/office/officeart/2005/8/layout/orgChart1"/>
    <dgm:cxn modelId="{21575255-00BD-49BB-95D2-6E4F297F728B}" type="presParOf" srcId="{E73ACCEC-A992-4538-90F1-4AD050F6D6A5}" destId="{9B8F9FEF-35AE-4779-B21B-9340EA47FF57}" srcOrd="4" destOrd="0" presId="urn:microsoft.com/office/officeart/2005/8/layout/orgChart1"/>
    <dgm:cxn modelId="{FEEC2BFD-33E8-4271-B5F7-C48837440C7D}" type="presParOf" srcId="{E73ACCEC-A992-4538-90F1-4AD050F6D6A5}" destId="{ED5584F9-CC91-41C1-8642-A4C125616FA6}" srcOrd="5" destOrd="0" presId="urn:microsoft.com/office/officeart/2005/8/layout/orgChart1"/>
    <dgm:cxn modelId="{ED0796B4-7F42-4A48-8838-06A8035B845E}" type="presParOf" srcId="{ED5584F9-CC91-41C1-8642-A4C125616FA6}" destId="{AA8688F0-C8D6-41F4-AD3F-1DE9CD0F47F6}" srcOrd="0" destOrd="0" presId="urn:microsoft.com/office/officeart/2005/8/layout/orgChart1"/>
    <dgm:cxn modelId="{E3BA7A54-1D8A-4B1F-A07E-FF802EF184D6}" type="presParOf" srcId="{AA8688F0-C8D6-41F4-AD3F-1DE9CD0F47F6}" destId="{347BC274-29DF-44EC-9A38-257FBB1D459D}" srcOrd="0" destOrd="0" presId="urn:microsoft.com/office/officeart/2005/8/layout/orgChart1"/>
    <dgm:cxn modelId="{1F2974CF-98F3-4975-AA12-9A6CD77D000A}" type="presParOf" srcId="{AA8688F0-C8D6-41F4-AD3F-1DE9CD0F47F6}" destId="{D16B0505-B538-4600-912B-E2F40B15FC23}" srcOrd="1" destOrd="0" presId="urn:microsoft.com/office/officeart/2005/8/layout/orgChart1"/>
    <dgm:cxn modelId="{5759412D-9CE2-42AE-960E-480455465FBB}" type="presParOf" srcId="{ED5584F9-CC91-41C1-8642-A4C125616FA6}" destId="{DAE4788E-F6F2-4B8A-838E-61B3C9C35314}" srcOrd="1" destOrd="0" presId="urn:microsoft.com/office/officeart/2005/8/layout/orgChart1"/>
    <dgm:cxn modelId="{A2C11959-CAFE-4899-9DFF-9942B5BB0194}" type="presParOf" srcId="{ED5584F9-CC91-41C1-8642-A4C125616FA6}" destId="{66F0F17D-F65A-4ECF-AB65-1897A8107BD5}" srcOrd="2" destOrd="0" presId="urn:microsoft.com/office/officeart/2005/8/layout/orgChart1"/>
    <dgm:cxn modelId="{42712844-7E60-4A35-812F-C3B027712608}" type="presParOf" srcId="{9E1DEDB9-EBEB-4874-9890-05921D30ECEE}" destId="{352720A3-58DF-4A3A-B594-2C95C14DDA4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B22FCE-49AB-4781-B6FF-1E84BFEFC0D0}" type="doc">
      <dgm:prSet loTypeId="urn:microsoft.com/office/officeart/2005/8/layout/pyramid1" loCatId="pyramid" qsTypeId="urn:microsoft.com/office/officeart/2005/8/quickstyle/simple1" qsCatId="simple" csTypeId="urn:microsoft.com/office/officeart/2005/8/colors/accent1_3" csCatId="accent1" phldr="1"/>
      <dgm:spPr/>
    </dgm:pt>
    <dgm:pt modelId="{A0279890-7C02-4CC0-BD0C-27FC9967E92C}">
      <dgm:prSet phldrT="[Text]" custT="1"/>
      <dgm:spPr/>
      <dgm:t>
        <a:bodyPr/>
        <a:lstStyle/>
        <a:p>
          <a:endParaRPr lang="en-US" sz="2200" dirty="0">
            <a:latin typeface="+mn-lt"/>
            <a:ea typeface="Verdana" panose="020B0604030504040204" pitchFamily="34" charset="0"/>
            <a:cs typeface="Verdana" panose="020B0604030504040204" pitchFamily="34" charset="0"/>
          </a:endParaRPr>
        </a:p>
        <a:p>
          <a:r>
            <a:rPr lang="en-US" sz="2200" dirty="0">
              <a:latin typeface="+mn-lt"/>
              <a:ea typeface="Verdana" panose="020B0604030504040204" pitchFamily="34" charset="0"/>
              <a:cs typeface="Verdana" panose="020B0604030504040204" pitchFamily="34" charset="0"/>
            </a:rPr>
            <a:t>Tier 3</a:t>
          </a:r>
        </a:p>
      </dgm:t>
    </dgm:pt>
    <dgm:pt modelId="{5E807891-787A-43C7-A3E9-65EBEA8141BA}" type="parTrans" cxnId="{22850348-C648-468B-BCD0-877A3411631A}">
      <dgm:prSet/>
      <dgm:spPr/>
      <dgm:t>
        <a:bodyPr/>
        <a:lstStyle/>
        <a:p>
          <a:endParaRPr lang="en-US"/>
        </a:p>
      </dgm:t>
    </dgm:pt>
    <dgm:pt modelId="{F48A33F2-C658-4C00-BFEF-9CED372B628A}" type="sibTrans" cxnId="{22850348-C648-468B-BCD0-877A3411631A}">
      <dgm:prSet/>
      <dgm:spPr/>
      <dgm:t>
        <a:bodyPr/>
        <a:lstStyle/>
        <a:p>
          <a:endParaRPr lang="en-US"/>
        </a:p>
      </dgm:t>
    </dgm:pt>
    <dgm:pt modelId="{4D4DDBAF-FD5A-44F7-896C-E655862A11C3}">
      <dgm:prSet phldrT="[Text]" custT="1"/>
      <dgm:spPr/>
      <dgm:t>
        <a:bodyPr/>
        <a:lstStyle/>
        <a:p>
          <a:r>
            <a:rPr lang="en-US" sz="2200" b="0" dirty="0">
              <a:latin typeface="+mn-lt"/>
              <a:ea typeface="Verdana" panose="020B0604030504040204" pitchFamily="34" charset="0"/>
              <a:cs typeface="Verdana" panose="020B0604030504040204" pitchFamily="34" charset="0"/>
            </a:rPr>
            <a:t>Tier 2</a:t>
          </a:r>
        </a:p>
      </dgm:t>
    </dgm:pt>
    <dgm:pt modelId="{AA5F26F0-BA48-49A8-8663-4505345045E7}" type="parTrans" cxnId="{1640C787-84A8-4D52-9CC8-DF7E4E4878BC}">
      <dgm:prSet/>
      <dgm:spPr/>
      <dgm:t>
        <a:bodyPr/>
        <a:lstStyle/>
        <a:p>
          <a:endParaRPr lang="en-US"/>
        </a:p>
      </dgm:t>
    </dgm:pt>
    <dgm:pt modelId="{57087F5D-3EF5-41BB-B7AB-1BC449B90CCF}" type="sibTrans" cxnId="{1640C787-84A8-4D52-9CC8-DF7E4E4878BC}">
      <dgm:prSet/>
      <dgm:spPr/>
      <dgm:t>
        <a:bodyPr/>
        <a:lstStyle/>
        <a:p>
          <a:endParaRPr lang="en-US"/>
        </a:p>
      </dgm:t>
    </dgm:pt>
    <dgm:pt modelId="{3B8965E5-3177-4064-86CA-8EC190CDB368}">
      <dgm:prSet phldrT="[Text]" custT="1"/>
      <dgm:spPr/>
      <dgm:t>
        <a:bodyPr/>
        <a:lstStyle/>
        <a:p>
          <a:r>
            <a:rPr lang="en-US" sz="2200" dirty="0">
              <a:latin typeface="+mn-lt"/>
              <a:ea typeface="Verdana" panose="020B0604030504040204" pitchFamily="34" charset="0"/>
              <a:cs typeface="Verdana" panose="020B0604030504040204" pitchFamily="34" charset="0"/>
            </a:rPr>
            <a:t>Tier 1</a:t>
          </a:r>
        </a:p>
      </dgm:t>
    </dgm:pt>
    <dgm:pt modelId="{01A29944-978B-43AF-A14E-7F9D562E7C5D}" type="parTrans" cxnId="{F2F774BD-6936-4CD0-B9B6-5E23D867EF16}">
      <dgm:prSet/>
      <dgm:spPr/>
      <dgm:t>
        <a:bodyPr/>
        <a:lstStyle/>
        <a:p>
          <a:endParaRPr lang="en-US"/>
        </a:p>
      </dgm:t>
    </dgm:pt>
    <dgm:pt modelId="{D84CDE1E-4525-43D1-8B41-8AD237BBFC56}" type="sibTrans" cxnId="{F2F774BD-6936-4CD0-B9B6-5E23D867EF16}">
      <dgm:prSet/>
      <dgm:spPr/>
      <dgm:t>
        <a:bodyPr/>
        <a:lstStyle/>
        <a:p>
          <a:endParaRPr lang="en-US"/>
        </a:p>
      </dgm:t>
    </dgm:pt>
    <dgm:pt modelId="{0F179CCE-6E4B-4386-AEF1-0704DABDCD74}">
      <dgm:prSet phldrT="[Text]"/>
      <dgm:spPr/>
      <dgm:t>
        <a:bodyPr/>
        <a:lstStyle/>
        <a:p>
          <a:r>
            <a:rPr lang="en-US" b="0" dirty="0">
              <a:solidFill>
                <a:sysClr val="windowText" lastClr="000000"/>
              </a:solidFill>
              <a:latin typeface="+mn-lt"/>
              <a:ea typeface="Verdana" panose="020B0604030504040204" pitchFamily="34" charset="0"/>
              <a:cs typeface="Verdana" panose="020B0604030504040204" pitchFamily="34" charset="0"/>
            </a:rPr>
            <a:t>Sophisticated words used frequently in texts and across many content areas</a:t>
          </a:r>
        </a:p>
      </dgm:t>
    </dgm:pt>
    <dgm:pt modelId="{4D8EC93F-5020-4FC8-AE7B-CB1B548F72AE}" type="parTrans" cxnId="{60000819-DE27-42A6-BDED-7F0E795FDDFE}">
      <dgm:prSet/>
      <dgm:spPr/>
      <dgm:t>
        <a:bodyPr/>
        <a:lstStyle/>
        <a:p>
          <a:endParaRPr lang="en-US"/>
        </a:p>
      </dgm:t>
    </dgm:pt>
    <dgm:pt modelId="{D43F8666-77CF-48D5-8F0D-963A9FC5CCA6}" type="sibTrans" cxnId="{60000819-DE27-42A6-BDED-7F0E795FDDFE}">
      <dgm:prSet/>
      <dgm:spPr/>
      <dgm:t>
        <a:bodyPr/>
        <a:lstStyle/>
        <a:p>
          <a:endParaRPr lang="en-US"/>
        </a:p>
      </dgm:t>
    </dgm:pt>
    <dgm:pt modelId="{6EB9C369-4247-42ED-A2F9-3DDD551D2FB7}">
      <dgm:prSet phldrT="[Text]"/>
      <dgm:spPr/>
      <dgm:t>
        <a:bodyPr/>
        <a:lstStyle/>
        <a:p>
          <a:endParaRPr lang="en-US" dirty="0">
            <a:latin typeface="+mn-lt"/>
            <a:ea typeface="Verdana" panose="020B0604030504040204" pitchFamily="34" charset="0"/>
            <a:cs typeface="Verdana" panose="020B0604030504040204" pitchFamily="34" charset="0"/>
          </a:endParaRPr>
        </a:p>
      </dgm:t>
    </dgm:pt>
    <dgm:pt modelId="{5FCD582D-CBEF-447C-9120-A99EA9EF8776}" type="parTrans" cxnId="{8CFBDDF5-B051-4666-A9AA-E598EB10D551}">
      <dgm:prSet/>
      <dgm:spPr/>
      <dgm:t>
        <a:bodyPr/>
        <a:lstStyle/>
        <a:p>
          <a:endParaRPr lang="en-US"/>
        </a:p>
      </dgm:t>
    </dgm:pt>
    <dgm:pt modelId="{4F4EC734-14E0-4142-AFC8-4B976FD56BE7}" type="sibTrans" cxnId="{8CFBDDF5-B051-4666-A9AA-E598EB10D551}">
      <dgm:prSet/>
      <dgm:spPr/>
      <dgm:t>
        <a:bodyPr/>
        <a:lstStyle/>
        <a:p>
          <a:endParaRPr lang="en-US"/>
        </a:p>
      </dgm:t>
    </dgm:pt>
    <dgm:pt modelId="{BAB19113-90EE-4F75-8EBA-B98FD835E99B}">
      <dgm:prSet phldrT="[Text]"/>
      <dgm:spPr/>
      <dgm:t>
        <a:bodyPr/>
        <a:lstStyle/>
        <a:p>
          <a:r>
            <a:rPr lang="en-US" dirty="0">
              <a:latin typeface="+mn-lt"/>
              <a:ea typeface="Verdana" panose="020B0604030504040204" pitchFamily="34" charset="0"/>
              <a:cs typeface="Verdana" panose="020B0604030504040204" pitchFamily="34" charset="0"/>
            </a:rPr>
            <a:t>Basic words used frequently; usually don’t require explicit instruction</a:t>
          </a:r>
        </a:p>
      </dgm:t>
    </dgm:pt>
    <dgm:pt modelId="{B02F0906-E527-4117-AB34-AD90A9E4A585}" type="parTrans" cxnId="{C52F7E29-A44A-40C3-B94A-F1C9F63B284B}">
      <dgm:prSet/>
      <dgm:spPr/>
      <dgm:t>
        <a:bodyPr/>
        <a:lstStyle/>
        <a:p>
          <a:endParaRPr lang="en-US"/>
        </a:p>
      </dgm:t>
    </dgm:pt>
    <dgm:pt modelId="{FDB1063F-9719-4B19-B79C-28800E633242}" type="sibTrans" cxnId="{C52F7E29-A44A-40C3-B94A-F1C9F63B284B}">
      <dgm:prSet/>
      <dgm:spPr/>
      <dgm:t>
        <a:bodyPr/>
        <a:lstStyle/>
        <a:p>
          <a:endParaRPr lang="en-US"/>
        </a:p>
      </dgm:t>
    </dgm:pt>
    <dgm:pt modelId="{621F698B-F9EF-4905-A60E-6BBC063CBD77}">
      <dgm:prSet phldrT="[Text]"/>
      <dgm:spPr/>
      <dgm:t>
        <a:bodyPr/>
        <a:lstStyle/>
        <a:p>
          <a:r>
            <a:rPr lang="en-US" dirty="0">
              <a:latin typeface="+mn-lt"/>
              <a:ea typeface="Verdana" panose="020B0604030504040204" pitchFamily="34" charset="0"/>
              <a:cs typeface="Verdana" panose="020B0604030504040204" pitchFamily="34" charset="0"/>
            </a:rPr>
            <a:t>Uncommon words</a:t>
          </a:r>
        </a:p>
      </dgm:t>
    </dgm:pt>
    <dgm:pt modelId="{E646B6B8-5AC5-49A6-B86C-DA483F26DFD4}" type="parTrans" cxnId="{BC4968E4-2121-4638-9D1F-E08917EDF4DA}">
      <dgm:prSet/>
      <dgm:spPr/>
      <dgm:t>
        <a:bodyPr/>
        <a:lstStyle/>
        <a:p>
          <a:endParaRPr lang="en-US"/>
        </a:p>
      </dgm:t>
    </dgm:pt>
    <dgm:pt modelId="{AE11F356-13D3-45AE-A890-69966AC52F9F}" type="sibTrans" cxnId="{BC4968E4-2121-4638-9D1F-E08917EDF4DA}">
      <dgm:prSet/>
      <dgm:spPr/>
      <dgm:t>
        <a:bodyPr/>
        <a:lstStyle/>
        <a:p>
          <a:endParaRPr lang="en-US"/>
        </a:p>
      </dgm:t>
    </dgm:pt>
    <dgm:pt modelId="{2B8530AF-6F0E-4459-9AE4-833B0B9E1052}">
      <dgm:prSet phldrT="[Text]"/>
      <dgm:spPr/>
      <dgm:t>
        <a:bodyPr/>
        <a:lstStyle/>
        <a:p>
          <a:r>
            <a:rPr lang="en-US" dirty="0">
              <a:latin typeface="+mn-lt"/>
              <a:ea typeface="Verdana" panose="020B0604030504040204" pitchFamily="34" charset="0"/>
              <a:cs typeface="Verdana" panose="020B0604030504040204" pitchFamily="34" charset="0"/>
            </a:rPr>
            <a:t>Usually associated with a specific subject area</a:t>
          </a:r>
        </a:p>
      </dgm:t>
    </dgm:pt>
    <dgm:pt modelId="{9B5E5DE7-31B2-4F18-BDB1-2FC085B0309F}" type="parTrans" cxnId="{CFF75F9C-B926-4824-932D-7DDC79F039CE}">
      <dgm:prSet/>
      <dgm:spPr/>
      <dgm:t>
        <a:bodyPr/>
        <a:lstStyle/>
        <a:p>
          <a:endParaRPr lang="en-US"/>
        </a:p>
      </dgm:t>
    </dgm:pt>
    <dgm:pt modelId="{3895AF82-1734-4435-B1F7-A6033327C545}" type="sibTrans" cxnId="{CFF75F9C-B926-4824-932D-7DDC79F039CE}">
      <dgm:prSet/>
      <dgm:spPr/>
      <dgm:t>
        <a:bodyPr/>
        <a:lstStyle/>
        <a:p>
          <a:endParaRPr lang="en-US"/>
        </a:p>
      </dgm:t>
    </dgm:pt>
    <dgm:pt modelId="{9CB86959-8B1E-49E1-AC4F-ADCD1F6B6B8B}">
      <dgm:prSet phldrT="[Text]"/>
      <dgm:spPr/>
      <dgm:t>
        <a:bodyPr/>
        <a:lstStyle/>
        <a:p>
          <a:r>
            <a:rPr lang="en-US" dirty="0">
              <a:latin typeface="+mn-lt"/>
              <a:ea typeface="Verdana" panose="020B0604030504040204" pitchFamily="34" charset="0"/>
              <a:cs typeface="Verdana" panose="020B0604030504040204" pitchFamily="34" charset="0"/>
            </a:rPr>
            <a:t>Children should know these before entering school</a:t>
          </a:r>
        </a:p>
      </dgm:t>
    </dgm:pt>
    <dgm:pt modelId="{A4E0381A-D240-49E8-9995-D7265D001601}" type="parTrans" cxnId="{084907D8-B285-46B9-88AD-D11153ABF5A9}">
      <dgm:prSet/>
      <dgm:spPr/>
      <dgm:t>
        <a:bodyPr/>
        <a:lstStyle/>
        <a:p>
          <a:endParaRPr lang="en-US"/>
        </a:p>
      </dgm:t>
    </dgm:pt>
    <dgm:pt modelId="{2B52B148-FADA-4040-B53E-13B28E6036D6}" type="sibTrans" cxnId="{084907D8-B285-46B9-88AD-D11153ABF5A9}">
      <dgm:prSet/>
      <dgm:spPr/>
      <dgm:t>
        <a:bodyPr/>
        <a:lstStyle/>
        <a:p>
          <a:endParaRPr lang="en-US"/>
        </a:p>
      </dgm:t>
    </dgm:pt>
    <dgm:pt modelId="{CEED109D-0F28-4499-9E89-C8CDD6BCB31F}">
      <dgm:prSet phldrT="[Text]"/>
      <dgm:spPr/>
      <dgm:t>
        <a:bodyPr/>
        <a:lstStyle/>
        <a:p>
          <a:r>
            <a:rPr lang="en-US" dirty="0">
              <a:latin typeface="+mn-lt"/>
              <a:ea typeface="Verdana" panose="020B0604030504040204" pitchFamily="34" charset="0"/>
              <a:cs typeface="Verdana" panose="020B0604030504040204" pitchFamily="34" charset="0"/>
            </a:rPr>
            <a:t>Examples: dog, cat, girl, boy, happy, sad, blue, jump</a:t>
          </a:r>
        </a:p>
      </dgm:t>
    </dgm:pt>
    <dgm:pt modelId="{30EB0A91-661C-4DD8-B677-E933909D5B28}" type="parTrans" cxnId="{B9A80913-35F8-4F76-8546-542F5C32755A}">
      <dgm:prSet/>
      <dgm:spPr/>
      <dgm:t>
        <a:bodyPr/>
        <a:lstStyle/>
        <a:p>
          <a:endParaRPr lang="en-US"/>
        </a:p>
      </dgm:t>
    </dgm:pt>
    <dgm:pt modelId="{6E3BBC6F-0F85-4314-B370-63C4B97D915B}" type="sibTrans" cxnId="{B9A80913-35F8-4F76-8546-542F5C32755A}">
      <dgm:prSet/>
      <dgm:spPr/>
      <dgm:t>
        <a:bodyPr/>
        <a:lstStyle/>
        <a:p>
          <a:endParaRPr lang="en-US"/>
        </a:p>
      </dgm:t>
    </dgm:pt>
    <dgm:pt modelId="{118D8B24-7D30-4C48-9C7A-3A9665AFB15B}">
      <dgm:prSet phldrT="[Text]"/>
      <dgm:spPr/>
      <dgm:t>
        <a:bodyPr/>
        <a:lstStyle/>
        <a:p>
          <a:r>
            <a:rPr lang="en-US" dirty="0">
              <a:latin typeface="+mn-lt"/>
              <a:ea typeface="Verdana" panose="020B0604030504040204" pitchFamily="34" charset="0"/>
              <a:cs typeface="Verdana" panose="020B0604030504040204" pitchFamily="34" charset="0"/>
            </a:rPr>
            <a:t>Examples: photosynthesis, anion, circumference</a:t>
          </a:r>
        </a:p>
      </dgm:t>
    </dgm:pt>
    <dgm:pt modelId="{17555FBA-2C9E-4688-8D47-DBE2C8A3C581}" type="parTrans" cxnId="{8089B057-471F-4FB7-82C6-72B9BE331012}">
      <dgm:prSet/>
      <dgm:spPr/>
      <dgm:t>
        <a:bodyPr/>
        <a:lstStyle/>
        <a:p>
          <a:endParaRPr lang="en-US"/>
        </a:p>
      </dgm:t>
    </dgm:pt>
    <dgm:pt modelId="{2DF214ED-9E90-4691-A4F4-680639B5B77C}" type="sibTrans" cxnId="{8089B057-471F-4FB7-82C6-72B9BE331012}">
      <dgm:prSet/>
      <dgm:spPr/>
      <dgm:t>
        <a:bodyPr/>
        <a:lstStyle/>
        <a:p>
          <a:endParaRPr lang="en-US"/>
        </a:p>
      </dgm:t>
    </dgm:pt>
    <dgm:pt modelId="{DDD480C9-8F43-4B1F-9EDC-2018402AB068}">
      <dgm:prSet phldrT="[Text]"/>
      <dgm:spPr/>
      <dgm:t>
        <a:bodyPr/>
        <a:lstStyle/>
        <a:p>
          <a:r>
            <a:rPr lang="en-US" b="0" dirty="0">
              <a:solidFill>
                <a:sysClr val="windowText" lastClr="000000"/>
              </a:solidFill>
              <a:latin typeface="+mn-lt"/>
              <a:ea typeface="Verdana" panose="020B0604030504040204" pitchFamily="34" charset="0"/>
              <a:cs typeface="Verdana" panose="020B0604030504040204" pitchFamily="34" charset="0"/>
            </a:rPr>
            <a:t>Contributes to most students’ knowledge when they transition from learning to read to reading to learn</a:t>
          </a:r>
        </a:p>
      </dgm:t>
    </dgm:pt>
    <dgm:pt modelId="{B6BD4AF2-D316-4208-B339-788210CD9F52}" type="parTrans" cxnId="{9862D9F0-590B-48CB-A618-1762E095386B}">
      <dgm:prSet/>
      <dgm:spPr/>
      <dgm:t>
        <a:bodyPr/>
        <a:lstStyle/>
        <a:p>
          <a:endParaRPr lang="en-US"/>
        </a:p>
      </dgm:t>
    </dgm:pt>
    <dgm:pt modelId="{4CC98EB0-D9A4-446E-970D-BBAF6EFC3D5B}" type="sibTrans" cxnId="{9862D9F0-590B-48CB-A618-1762E095386B}">
      <dgm:prSet/>
      <dgm:spPr/>
      <dgm:t>
        <a:bodyPr/>
        <a:lstStyle/>
        <a:p>
          <a:endParaRPr lang="en-US"/>
        </a:p>
      </dgm:t>
    </dgm:pt>
    <dgm:pt modelId="{8DDCBFFA-A3BE-4D95-A786-145232354631}">
      <dgm:prSet phldrT="[Text]"/>
      <dgm:spPr/>
      <dgm:t>
        <a:bodyPr/>
        <a:lstStyle/>
        <a:p>
          <a:r>
            <a:rPr lang="en-US" b="0" dirty="0">
              <a:solidFill>
                <a:sysClr val="windowText" lastClr="000000"/>
              </a:solidFill>
              <a:latin typeface="+mn-lt"/>
              <a:ea typeface="Verdana" panose="020B0604030504040204" pitchFamily="34" charset="0"/>
              <a:cs typeface="Verdana" panose="020B0604030504040204" pitchFamily="34" charset="0"/>
            </a:rPr>
            <a:t>Examples: discover, solution</a:t>
          </a:r>
        </a:p>
      </dgm:t>
    </dgm:pt>
    <dgm:pt modelId="{1889E07B-FF23-4EC3-95B6-AFDD38EF481D}" type="parTrans" cxnId="{3D58708D-E928-4457-87AF-DABCF12071CE}">
      <dgm:prSet/>
      <dgm:spPr/>
      <dgm:t>
        <a:bodyPr/>
        <a:lstStyle/>
        <a:p>
          <a:endParaRPr lang="en-US"/>
        </a:p>
      </dgm:t>
    </dgm:pt>
    <dgm:pt modelId="{83602076-7B9D-436D-9A16-780E87519347}" type="sibTrans" cxnId="{3D58708D-E928-4457-87AF-DABCF12071CE}">
      <dgm:prSet/>
      <dgm:spPr/>
      <dgm:t>
        <a:bodyPr/>
        <a:lstStyle/>
        <a:p>
          <a:endParaRPr lang="en-US"/>
        </a:p>
      </dgm:t>
    </dgm:pt>
    <dgm:pt modelId="{D36A6186-223C-4555-8CB8-FD7B20F14CB2}" type="pres">
      <dgm:prSet presAssocID="{B1B22FCE-49AB-4781-B6FF-1E84BFEFC0D0}" presName="Name0" presStyleCnt="0">
        <dgm:presLayoutVars>
          <dgm:dir/>
          <dgm:animLvl val="lvl"/>
          <dgm:resizeHandles val="exact"/>
        </dgm:presLayoutVars>
      </dgm:prSet>
      <dgm:spPr/>
    </dgm:pt>
    <dgm:pt modelId="{122F6639-A311-40FD-B09D-018CC372FE64}" type="pres">
      <dgm:prSet presAssocID="{A0279890-7C02-4CC0-BD0C-27FC9967E92C}" presName="Name8" presStyleCnt="0"/>
      <dgm:spPr/>
    </dgm:pt>
    <dgm:pt modelId="{5EFA6FC0-1B54-4421-B9C8-E93A2E3049A9}" type="pres">
      <dgm:prSet presAssocID="{A0279890-7C02-4CC0-BD0C-27FC9967E92C}" presName="acctBkgd" presStyleLbl="alignAcc1" presStyleIdx="0" presStyleCnt="3"/>
      <dgm:spPr/>
    </dgm:pt>
    <dgm:pt modelId="{3AE95A29-660A-414B-B362-98A6CEF15E80}" type="pres">
      <dgm:prSet presAssocID="{A0279890-7C02-4CC0-BD0C-27FC9967E92C}" presName="acctTx" presStyleLbl="alignAcc1" presStyleIdx="0" presStyleCnt="3">
        <dgm:presLayoutVars>
          <dgm:bulletEnabled val="1"/>
        </dgm:presLayoutVars>
      </dgm:prSet>
      <dgm:spPr/>
    </dgm:pt>
    <dgm:pt modelId="{276F79CD-AE32-45FB-A8B9-3691CA4E7C51}" type="pres">
      <dgm:prSet presAssocID="{A0279890-7C02-4CC0-BD0C-27FC9967E92C}" presName="level" presStyleLbl="node1" presStyleIdx="0" presStyleCnt="3">
        <dgm:presLayoutVars>
          <dgm:chMax val="1"/>
          <dgm:bulletEnabled val="1"/>
        </dgm:presLayoutVars>
      </dgm:prSet>
      <dgm:spPr/>
    </dgm:pt>
    <dgm:pt modelId="{A14266F5-2CFD-4C6B-BD74-4286CB95F679}" type="pres">
      <dgm:prSet presAssocID="{A0279890-7C02-4CC0-BD0C-27FC9967E92C}" presName="levelTx" presStyleLbl="revTx" presStyleIdx="0" presStyleCnt="0">
        <dgm:presLayoutVars>
          <dgm:chMax val="1"/>
          <dgm:bulletEnabled val="1"/>
        </dgm:presLayoutVars>
      </dgm:prSet>
      <dgm:spPr/>
    </dgm:pt>
    <dgm:pt modelId="{8A15ECCA-E928-403B-A300-B979BF45E3D5}" type="pres">
      <dgm:prSet presAssocID="{4D4DDBAF-FD5A-44F7-896C-E655862A11C3}" presName="Name8" presStyleCnt="0"/>
      <dgm:spPr/>
    </dgm:pt>
    <dgm:pt modelId="{EA02E3F1-C7A5-432B-A8D3-249E9642DAF9}" type="pres">
      <dgm:prSet presAssocID="{4D4DDBAF-FD5A-44F7-896C-E655862A11C3}" presName="acctBkgd" presStyleLbl="alignAcc1" presStyleIdx="1" presStyleCnt="3"/>
      <dgm:spPr/>
    </dgm:pt>
    <dgm:pt modelId="{F212A9FE-C74C-47AB-849D-FB9C82F3A551}" type="pres">
      <dgm:prSet presAssocID="{4D4DDBAF-FD5A-44F7-896C-E655862A11C3}" presName="acctTx" presStyleLbl="alignAcc1" presStyleIdx="1" presStyleCnt="3">
        <dgm:presLayoutVars>
          <dgm:bulletEnabled val="1"/>
        </dgm:presLayoutVars>
      </dgm:prSet>
      <dgm:spPr/>
    </dgm:pt>
    <dgm:pt modelId="{E578AF35-1E23-4C25-A22F-1E7BA43C1E02}" type="pres">
      <dgm:prSet presAssocID="{4D4DDBAF-FD5A-44F7-896C-E655862A11C3}" presName="level" presStyleLbl="node1" presStyleIdx="1" presStyleCnt="3">
        <dgm:presLayoutVars>
          <dgm:chMax val="1"/>
          <dgm:bulletEnabled val="1"/>
        </dgm:presLayoutVars>
      </dgm:prSet>
      <dgm:spPr/>
    </dgm:pt>
    <dgm:pt modelId="{BC77E4A3-4396-40C2-967C-CB5379692992}" type="pres">
      <dgm:prSet presAssocID="{4D4DDBAF-FD5A-44F7-896C-E655862A11C3}" presName="levelTx" presStyleLbl="revTx" presStyleIdx="0" presStyleCnt="0">
        <dgm:presLayoutVars>
          <dgm:chMax val="1"/>
          <dgm:bulletEnabled val="1"/>
        </dgm:presLayoutVars>
      </dgm:prSet>
      <dgm:spPr/>
    </dgm:pt>
    <dgm:pt modelId="{4AACA545-3205-4FCC-A2F6-0E5348F88759}" type="pres">
      <dgm:prSet presAssocID="{3B8965E5-3177-4064-86CA-8EC190CDB368}" presName="Name8" presStyleCnt="0"/>
      <dgm:spPr/>
    </dgm:pt>
    <dgm:pt modelId="{56A9C753-0DD9-4971-BD67-154692031216}" type="pres">
      <dgm:prSet presAssocID="{3B8965E5-3177-4064-86CA-8EC190CDB368}" presName="acctBkgd" presStyleLbl="alignAcc1" presStyleIdx="2" presStyleCnt="3"/>
      <dgm:spPr/>
    </dgm:pt>
    <dgm:pt modelId="{8C66B9B0-BB6E-4CBF-ABAF-6A2FC7C491DB}" type="pres">
      <dgm:prSet presAssocID="{3B8965E5-3177-4064-86CA-8EC190CDB368}" presName="acctTx" presStyleLbl="alignAcc1" presStyleIdx="2" presStyleCnt="3">
        <dgm:presLayoutVars>
          <dgm:bulletEnabled val="1"/>
        </dgm:presLayoutVars>
      </dgm:prSet>
      <dgm:spPr/>
    </dgm:pt>
    <dgm:pt modelId="{DBB82FC6-DD44-49A9-8B34-2B0B47D4075C}" type="pres">
      <dgm:prSet presAssocID="{3B8965E5-3177-4064-86CA-8EC190CDB368}" presName="level" presStyleLbl="node1" presStyleIdx="2" presStyleCnt="3">
        <dgm:presLayoutVars>
          <dgm:chMax val="1"/>
          <dgm:bulletEnabled val="1"/>
        </dgm:presLayoutVars>
      </dgm:prSet>
      <dgm:spPr/>
    </dgm:pt>
    <dgm:pt modelId="{6D2242F2-2B5E-4CF4-8C9C-59A0972FD640}" type="pres">
      <dgm:prSet presAssocID="{3B8965E5-3177-4064-86CA-8EC190CDB368}" presName="levelTx" presStyleLbl="revTx" presStyleIdx="0" presStyleCnt="0">
        <dgm:presLayoutVars>
          <dgm:chMax val="1"/>
          <dgm:bulletEnabled val="1"/>
        </dgm:presLayoutVars>
      </dgm:prSet>
      <dgm:spPr/>
    </dgm:pt>
  </dgm:ptLst>
  <dgm:cxnLst>
    <dgm:cxn modelId="{B9A80913-35F8-4F76-8546-542F5C32755A}" srcId="{3B8965E5-3177-4064-86CA-8EC190CDB368}" destId="{CEED109D-0F28-4499-9E89-C8CDD6BCB31F}" srcOrd="3" destOrd="0" parTransId="{30EB0A91-661C-4DD8-B677-E933909D5B28}" sibTransId="{6E3BBC6F-0F85-4314-B370-63C4B97D915B}"/>
    <dgm:cxn modelId="{EE087518-8E40-449C-BB66-CD4AEA2DAAC0}" type="presOf" srcId="{6EB9C369-4247-42ED-A2F9-3DDD551D2FB7}" destId="{8C66B9B0-BB6E-4CBF-ABAF-6A2FC7C491DB}" srcOrd="1" destOrd="0" presId="urn:microsoft.com/office/officeart/2005/8/layout/pyramid1"/>
    <dgm:cxn modelId="{60000819-DE27-42A6-BDED-7F0E795FDDFE}" srcId="{4D4DDBAF-FD5A-44F7-896C-E655862A11C3}" destId="{0F179CCE-6E4B-4386-AEF1-0704DABDCD74}" srcOrd="0" destOrd="0" parTransId="{4D8EC93F-5020-4FC8-AE7B-CB1B548F72AE}" sibTransId="{D43F8666-77CF-48D5-8F0D-963A9FC5CCA6}"/>
    <dgm:cxn modelId="{B88E291C-619B-4DE1-9D20-EB90D5D44BC4}" type="presOf" srcId="{BAB19113-90EE-4F75-8EBA-B98FD835E99B}" destId="{8C66B9B0-BB6E-4CBF-ABAF-6A2FC7C491DB}" srcOrd="1" destOrd="1" presId="urn:microsoft.com/office/officeart/2005/8/layout/pyramid1"/>
    <dgm:cxn modelId="{D92A1224-5D2C-45AA-A31A-C6D46E33A8C8}" type="presOf" srcId="{9CB86959-8B1E-49E1-AC4F-ADCD1F6B6B8B}" destId="{56A9C753-0DD9-4971-BD67-154692031216}" srcOrd="0" destOrd="2" presId="urn:microsoft.com/office/officeart/2005/8/layout/pyramid1"/>
    <dgm:cxn modelId="{C52F7E29-A44A-40C3-B94A-F1C9F63B284B}" srcId="{3B8965E5-3177-4064-86CA-8EC190CDB368}" destId="{BAB19113-90EE-4F75-8EBA-B98FD835E99B}" srcOrd="1" destOrd="0" parTransId="{B02F0906-E527-4117-AB34-AD90A9E4A585}" sibTransId="{FDB1063F-9719-4B19-B79C-28800E633242}"/>
    <dgm:cxn modelId="{98C8FA34-B367-4B0A-9103-1FFCF2D9FC3A}" type="presOf" srcId="{DDD480C9-8F43-4B1F-9EDC-2018402AB068}" destId="{EA02E3F1-C7A5-432B-A8D3-249E9642DAF9}" srcOrd="0" destOrd="1" presId="urn:microsoft.com/office/officeart/2005/8/layout/pyramid1"/>
    <dgm:cxn modelId="{79343540-C4C2-4187-BF63-DD62BBC1A119}" type="presOf" srcId="{2B8530AF-6F0E-4459-9AE4-833B0B9E1052}" destId="{5EFA6FC0-1B54-4421-B9C8-E93A2E3049A9}" srcOrd="0" destOrd="1" presId="urn:microsoft.com/office/officeart/2005/8/layout/pyramid1"/>
    <dgm:cxn modelId="{43ADB05E-38FD-47FA-97A4-C27CC19C064A}" type="presOf" srcId="{CEED109D-0F28-4499-9E89-C8CDD6BCB31F}" destId="{8C66B9B0-BB6E-4CBF-ABAF-6A2FC7C491DB}" srcOrd="1" destOrd="3" presId="urn:microsoft.com/office/officeart/2005/8/layout/pyramid1"/>
    <dgm:cxn modelId="{CE854C60-B505-4079-A283-0962CB4F79D1}" type="presOf" srcId="{2B8530AF-6F0E-4459-9AE4-833B0B9E1052}" destId="{3AE95A29-660A-414B-B362-98A6CEF15E80}" srcOrd="1" destOrd="1" presId="urn:microsoft.com/office/officeart/2005/8/layout/pyramid1"/>
    <dgm:cxn modelId="{8FB90463-389C-4903-8D38-C723ECF74127}" type="presOf" srcId="{8DDCBFFA-A3BE-4D95-A786-145232354631}" destId="{EA02E3F1-C7A5-432B-A8D3-249E9642DAF9}" srcOrd="0" destOrd="2" presId="urn:microsoft.com/office/officeart/2005/8/layout/pyramid1"/>
    <dgm:cxn modelId="{22850348-C648-468B-BCD0-877A3411631A}" srcId="{B1B22FCE-49AB-4781-B6FF-1E84BFEFC0D0}" destId="{A0279890-7C02-4CC0-BD0C-27FC9967E92C}" srcOrd="0" destOrd="0" parTransId="{5E807891-787A-43C7-A3E9-65EBEA8141BA}" sibTransId="{F48A33F2-C658-4C00-BFEF-9CED372B628A}"/>
    <dgm:cxn modelId="{7D81DB6D-21B6-4BAB-95CA-534D39D564CE}" type="presOf" srcId="{621F698B-F9EF-4905-A60E-6BBC063CBD77}" destId="{5EFA6FC0-1B54-4421-B9C8-E93A2E3049A9}" srcOrd="0" destOrd="0" presId="urn:microsoft.com/office/officeart/2005/8/layout/pyramid1"/>
    <dgm:cxn modelId="{B59CCE4F-1A5A-4A13-BC9A-D4568B10D04D}" type="presOf" srcId="{621F698B-F9EF-4905-A60E-6BBC063CBD77}" destId="{3AE95A29-660A-414B-B362-98A6CEF15E80}" srcOrd="1" destOrd="0" presId="urn:microsoft.com/office/officeart/2005/8/layout/pyramid1"/>
    <dgm:cxn modelId="{33804A52-E9F6-4027-9E00-50C1AE7C4D6B}" type="presOf" srcId="{8DDCBFFA-A3BE-4D95-A786-145232354631}" destId="{F212A9FE-C74C-47AB-849D-FB9C82F3A551}" srcOrd="1" destOrd="2" presId="urn:microsoft.com/office/officeart/2005/8/layout/pyramid1"/>
    <dgm:cxn modelId="{8089B057-471F-4FB7-82C6-72B9BE331012}" srcId="{A0279890-7C02-4CC0-BD0C-27FC9967E92C}" destId="{118D8B24-7D30-4C48-9C7A-3A9665AFB15B}" srcOrd="2" destOrd="0" parTransId="{17555FBA-2C9E-4688-8D47-DBE2C8A3C581}" sibTransId="{2DF214ED-9E90-4691-A4F4-680639B5B77C}"/>
    <dgm:cxn modelId="{E0B5AE78-45A0-4EC6-BC13-CC23B328AA47}" type="presOf" srcId="{0F179CCE-6E4B-4386-AEF1-0704DABDCD74}" destId="{EA02E3F1-C7A5-432B-A8D3-249E9642DAF9}" srcOrd="0" destOrd="0" presId="urn:microsoft.com/office/officeart/2005/8/layout/pyramid1"/>
    <dgm:cxn modelId="{1406C17A-0A1B-48D4-9293-AC93194F6C06}" type="presOf" srcId="{A0279890-7C02-4CC0-BD0C-27FC9967E92C}" destId="{276F79CD-AE32-45FB-A8B9-3691CA4E7C51}" srcOrd="0" destOrd="0" presId="urn:microsoft.com/office/officeart/2005/8/layout/pyramid1"/>
    <dgm:cxn modelId="{1640C787-84A8-4D52-9CC8-DF7E4E4878BC}" srcId="{B1B22FCE-49AB-4781-B6FF-1E84BFEFC0D0}" destId="{4D4DDBAF-FD5A-44F7-896C-E655862A11C3}" srcOrd="1" destOrd="0" parTransId="{AA5F26F0-BA48-49A8-8663-4505345045E7}" sibTransId="{57087F5D-3EF5-41BB-B7AB-1BC449B90CCF}"/>
    <dgm:cxn modelId="{3D58708D-E928-4457-87AF-DABCF12071CE}" srcId="{4D4DDBAF-FD5A-44F7-896C-E655862A11C3}" destId="{8DDCBFFA-A3BE-4D95-A786-145232354631}" srcOrd="2" destOrd="0" parTransId="{1889E07B-FF23-4EC3-95B6-AFDD38EF481D}" sibTransId="{83602076-7B9D-436D-9A16-780E87519347}"/>
    <dgm:cxn modelId="{C8984B92-053D-44F1-8E20-81BCD9DA703D}" type="presOf" srcId="{0F179CCE-6E4B-4386-AEF1-0704DABDCD74}" destId="{F212A9FE-C74C-47AB-849D-FB9C82F3A551}" srcOrd="1" destOrd="0" presId="urn:microsoft.com/office/officeart/2005/8/layout/pyramid1"/>
    <dgm:cxn modelId="{CFF75F9C-B926-4824-932D-7DDC79F039CE}" srcId="{A0279890-7C02-4CC0-BD0C-27FC9967E92C}" destId="{2B8530AF-6F0E-4459-9AE4-833B0B9E1052}" srcOrd="1" destOrd="0" parTransId="{9B5E5DE7-31B2-4F18-BDB1-2FC085B0309F}" sibTransId="{3895AF82-1734-4435-B1F7-A6033327C545}"/>
    <dgm:cxn modelId="{8544009E-8652-449E-B6A2-919BDB357018}" type="presOf" srcId="{9CB86959-8B1E-49E1-AC4F-ADCD1F6B6B8B}" destId="{8C66B9B0-BB6E-4CBF-ABAF-6A2FC7C491DB}" srcOrd="1" destOrd="2" presId="urn:microsoft.com/office/officeart/2005/8/layout/pyramid1"/>
    <dgm:cxn modelId="{80C3FEA1-B75D-4EB1-A8D6-09D178C97B62}" type="presOf" srcId="{6EB9C369-4247-42ED-A2F9-3DDD551D2FB7}" destId="{56A9C753-0DD9-4971-BD67-154692031216}" srcOrd="0" destOrd="0" presId="urn:microsoft.com/office/officeart/2005/8/layout/pyramid1"/>
    <dgm:cxn modelId="{E0112DA2-E0D9-4192-86DA-93C4F00F1E41}" type="presOf" srcId="{B1B22FCE-49AB-4781-B6FF-1E84BFEFC0D0}" destId="{D36A6186-223C-4555-8CB8-FD7B20F14CB2}" srcOrd="0" destOrd="0" presId="urn:microsoft.com/office/officeart/2005/8/layout/pyramid1"/>
    <dgm:cxn modelId="{F2F774BD-6936-4CD0-B9B6-5E23D867EF16}" srcId="{B1B22FCE-49AB-4781-B6FF-1E84BFEFC0D0}" destId="{3B8965E5-3177-4064-86CA-8EC190CDB368}" srcOrd="2" destOrd="0" parTransId="{01A29944-978B-43AF-A14E-7F9D562E7C5D}" sibTransId="{D84CDE1E-4525-43D1-8B41-8AD237BBFC56}"/>
    <dgm:cxn modelId="{3EE9F7BE-4401-4EA6-97BF-183B6F105243}" type="presOf" srcId="{BAB19113-90EE-4F75-8EBA-B98FD835E99B}" destId="{56A9C753-0DD9-4971-BD67-154692031216}" srcOrd="0" destOrd="1" presId="urn:microsoft.com/office/officeart/2005/8/layout/pyramid1"/>
    <dgm:cxn modelId="{55A20FC6-3138-4539-8A36-16329949CFC7}" type="presOf" srcId="{A0279890-7C02-4CC0-BD0C-27FC9967E92C}" destId="{A14266F5-2CFD-4C6B-BD74-4286CB95F679}" srcOrd="1" destOrd="0" presId="urn:microsoft.com/office/officeart/2005/8/layout/pyramid1"/>
    <dgm:cxn modelId="{08953BC6-BF29-473C-ADAA-27545F26FB1F}" type="presOf" srcId="{118D8B24-7D30-4C48-9C7A-3A9665AFB15B}" destId="{5EFA6FC0-1B54-4421-B9C8-E93A2E3049A9}" srcOrd="0" destOrd="2" presId="urn:microsoft.com/office/officeart/2005/8/layout/pyramid1"/>
    <dgm:cxn modelId="{18980BCA-1E3B-4167-96CC-12BA6835706E}" type="presOf" srcId="{CEED109D-0F28-4499-9E89-C8CDD6BCB31F}" destId="{56A9C753-0DD9-4971-BD67-154692031216}" srcOrd="0" destOrd="3" presId="urn:microsoft.com/office/officeart/2005/8/layout/pyramid1"/>
    <dgm:cxn modelId="{6BE6EDD4-7651-41C2-B414-225D1C54F68E}" type="presOf" srcId="{4D4DDBAF-FD5A-44F7-896C-E655862A11C3}" destId="{E578AF35-1E23-4C25-A22F-1E7BA43C1E02}" srcOrd="0" destOrd="0" presId="urn:microsoft.com/office/officeart/2005/8/layout/pyramid1"/>
    <dgm:cxn modelId="{084907D8-B285-46B9-88AD-D11153ABF5A9}" srcId="{3B8965E5-3177-4064-86CA-8EC190CDB368}" destId="{9CB86959-8B1E-49E1-AC4F-ADCD1F6B6B8B}" srcOrd="2" destOrd="0" parTransId="{A4E0381A-D240-49E8-9995-D7265D001601}" sibTransId="{2B52B148-FADA-4040-B53E-13B28E6036D6}"/>
    <dgm:cxn modelId="{1EE8B3DA-1DED-4489-8CA8-F6A903665342}" type="presOf" srcId="{118D8B24-7D30-4C48-9C7A-3A9665AFB15B}" destId="{3AE95A29-660A-414B-B362-98A6CEF15E80}" srcOrd="1" destOrd="2" presId="urn:microsoft.com/office/officeart/2005/8/layout/pyramid1"/>
    <dgm:cxn modelId="{FAEB79DC-199B-4E88-BF23-0592EC329AE4}" type="presOf" srcId="{DDD480C9-8F43-4B1F-9EDC-2018402AB068}" destId="{F212A9FE-C74C-47AB-849D-FB9C82F3A551}" srcOrd="1" destOrd="1" presId="urn:microsoft.com/office/officeart/2005/8/layout/pyramid1"/>
    <dgm:cxn modelId="{855572DE-74F8-4D11-9DAA-7912A215AAAC}" type="presOf" srcId="{3B8965E5-3177-4064-86CA-8EC190CDB368}" destId="{DBB82FC6-DD44-49A9-8B34-2B0B47D4075C}" srcOrd="0" destOrd="0" presId="urn:microsoft.com/office/officeart/2005/8/layout/pyramid1"/>
    <dgm:cxn modelId="{4CD507E0-DDB5-434C-AE24-D1305553FCD2}" type="presOf" srcId="{4D4DDBAF-FD5A-44F7-896C-E655862A11C3}" destId="{BC77E4A3-4396-40C2-967C-CB5379692992}" srcOrd="1" destOrd="0" presId="urn:microsoft.com/office/officeart/2005/8/layout/pyramid1"/>
    <dgm:cxn modelId="{BC4968E4-2121-4638-9D1F-E08917EDF4DA}" srcId="{A0279890-7C02-4CC0-BD0C-27FC9967E92C}" destId="{621F698B-F9EF-4905-A60E-6BBC063CBD77}" srcOrd="0" destOrd="0" parTransId="{E646B6B8-5AC5-49A6-B86C-DA483F26DFD4}" sibTransId="{AE11F356-13D3-45AE-A890-69966AC52F9F}"/>
    <dgm:cxn modelId="{AE8FBBE7-3375-46E1-8948-4665B46A5B2E}" type="presOf" srcId="{3B8965E5-3177-4064-86CA-8EC190CDB368}" destId="{6D2242F2-2B5E-4CF4-8C9C-59A0972FD640}" srcOrd="1" destOrd="0" presId="urn:microsoft.com/office/officeart/2005/8/layout/pyramid1"/>
    <dgm:cxn modelId="{9862D9F0-590B-48CB-A618-1762E095386B}" srcId="{4D4DDBAF-FD5A-44F7-896C-E655862A11C3}" destId="{DDD480C9-8F43-4B1F-9EDC-2018402AB068}" srcOrd="1" destOrd="0" parTransId="{B6BD4AF2-D316-4208-B339-788210CD9F52}" sibTransId="{4CC98EB0-D9A4-446E-970D-BBAF6EFC3D5B}"/>
    <dgm:cxn modelId="{8CFBDDF5-B051-4666-A9AA-E598EB10D551}" srcId="{3B8965E5-3177-4064-86CA-8EC190CDB368}" destId="{6EB9C369-4247-42ED-A2F9-3DDD551D2FB7}" srcOrd="0" destOrd="0" parTransId="{5FCD582D-CBEF-447C-9120-A99EA9EF8776}" sibTransId="{4F4EC734-14E0-4142-AFC8-4B976FD56BE7}"/>
    <dgm:cxn modelId="{421A8862-EB6B-4C51-BCA0-D9C7F7A33F90}" type="presParOf" srcId="{D36A6186-223C-4555-8CB8-FD7B20F14CB2}" destId="{122F6639-A311-40FD-B09D-018CC372FE64}" srcOrd="0" destOrd="0" presId="urn:microsoft.com/office/officeart/2005/8/layout/pyramid1"/>
    <dgm:cxn modelId="{6BC0F6F4-0224-41C9-9AE3-B61F6BE1067D}" type="presParOf" srcId="{122F6639-A311-40FD-B09D-018CC372FE64}" destId="{5EFA6FC0-1B54-4421-B9C8-E93A2E3049A9}" srcOrd="0" destOrd="0" presId="urn:microsoft.com/office/officeart/2005/8/layout/pyramid1"/>
    <dgm:cxn modelId="{63328C76-50E2-4F8C-8F1D-0804C7F8F20C}" type="presParOf" srcId="{122F6639-A311-40FD-B09D-018CC372FE64}" destId="{3AE95A29-660A-414B-B362-98A6CEF15E80}" srcOrd="1" destOrd="0" presId="urn:microsoft.com/office/officeart/2005/8/layout/pyramid1"/>
    <dgm:cxn modelId="{13C2BE77-5746-43DA-9EC2-302BF6C6FABC}" type="presParOf" srcId="{122F6639-A311-40FD-B09D-018CC372FE64}" destId="{276F79CD-AE32-45FB-A8B9-3691CA4E7C51}" srcOrd="2" destOrd="0" presId="urn:microsoft.com/office/officeart/2005/8/layout/pyramid1"/>
    <dgm:cxn modelId="{6B8D6532-13B3-4AC5-853D-001EB1DF6E40}" type="presParOf" srcId="{122F6639-A311-40FD-B09D-018CC372FE64}" destId="{A14266F5-2CFD-4C6B-BD74-4286CB95F679}" srcOrd="3" destOrd="0" presId="urn:microsoft.com/office/officeart/2005/8/layout/pyramid1"/>
    <dgm:cxn modelId="{A60E8F11-A3F6-4FD8-94FF-D1A7DF68296B}" type="presParOf" srcId="{D36A6186-223C-4555-8CB8-FD7B20F14CB2}" destId="{8A15ECCA-E928-403B-A300-B979BF45E3D5}" srcOrd="1" destOrd="0" presId="urn:microsoft.com/office/officeart/2005/8/layout/pyramid1"/>
    <dgm:cxn modelId="{4E3D8DE1-111B-4A66-AE96-2FE6DDA53C0A}" type="presParOf" srcId="{8A15ECCA-E928-403B-A300-B979BF45E3D5}" destId="{EA02E3F1-C7A5-432B-A8D3-249E9642DAF9}" srcOrd="0" destOrd="0" presId="urn:microsoft.com/office/officeart/2005/8/layout/pyramid1"/>
    <dgm:cxn modelId="{4D7047F0-53FB-41B7-9A1C-EB6B4C76E8FB}" type="presParOf" srcId="{8A15ECCA-E928-403B-A300-B979BF45E3D5}" destId="{F212A9FE-C74C-47AB-849D-FB9C82F3A551}" srcOrd="1" destOrd="0" presId="urn:microsoft.com/office/officeart/2005/8/layout/pyramid1"/>
    <dgm:cxn modelId="{CE90F855-3EF0-479C-A538-19D155D66C3F}" type="presParOf" srcId="{8A15ECCA-E928-403B-A300-B979BF45E3D5}" destId="{E578AF35-1E23-4C25-A22F-1E7BA43C1E02}" srcOrd="2" destOrd="0" presId="urn:microsoft.com/office/officeart/2005/8/layout/pyramid1"/>
    <dgm:cxn modelId="{4802A284-FDE5-4C99-97D6-17AA9E1FCB0D}" type="presParOf" srcId="{8A15ECCA-E928-403B-A300-B979BF45E3D5}" destId="{BC77E4A3-4396-40C2-967C-CB5379692992}" srcOrd="3" destOrd="0" presId="urn:microsoft.com/office/officeart/2005/8/layout/pyramid1"/>
    <dgm:cxn modelId="{1FB55882-EA85-499E-A4A3-5B3624365AB2}" type="presParOf" srcId="{D36A6186-223C-4555-8CB8-FD7B20F14CB2}" destId="{4AACA545-3205-4FCC-A2F6-0E5348F88759}" srcOrd="2" destOrd="0" presId="urn:microsoft.com/office/officeart/2005/8/layout/pyramid1"/>
    <dgm:cxn modelId="{9CD060A5-1A44-44EE-B304-45B0CEF90731}" type="presParOf" srcId="{4AACA545-3205-4FCC-A2F6-0E5348F88759}" destId="{56A9C753-0DD9-4971-BD67-154692031216}" srcOrd="0" destOrd="0" presId="urn:microsoft.com/office/officeart/2005/8/layout/pyramid1"/>
    <dgm:cxn modelId="{FAEDA1D4-C272-42A9-947C-E6F96D2303A6}" type="presParOf" srcId="{4AACA545-3205-4FCC-A2F6-0E5348F88759}" destId="{8C66B9B0-BB6E-4CBF-ABAF-6A2FC7C491DB}" srcOrd="1" destOrd="0" presId="urn:microsoft.com/office/officeart/2005/8/layout/pyramid1"/>
    <dgm:cxn modelId="{DC0E2D2E-115E-4C6F-ADEC-AB422EA40BCC}" type="presParOf" srcId="{4AACA545-3205-4FCC-A2F6-0E5348F88759}" destId="{DBB82FC6-DD44-49A9-8B34-2B0B47D4075C}" srcOrd="2" destOrd="0" presId="urn:microsoft.com/office/officeart/2005/8/layout/pyramid1"/>
    <dgm:cxn modelId="{9B0399AA-0990-4C4B-A9D0-603CB7E80CA9}" type="presParOf" srcId="{4AACA545-3205-4FCC-A2F6-0E5348F88759}" destId="{6D2242F2-2B5E-4CF4-8C9C-59A0972FD640}"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B0FA7B-9CAC-475C-B0B2-EFA36C8DDE8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CF8D748-4FC0-449F-A124-C52BB68BD995}">
      <dgm:prSet phldrT="[Text]" custT="1"/>
      <dgm:spPr/>
      <dgm:t>
        <a:bodyPr/>
        <a:lstStyle/>
        <a:p>
          <a:r>
            <a:rPr lang="en-US" sz="1800" b="1" dirty="0">
              <a:latin typeface="Gill Sans MT Condensed" panose="020B0506020104020203" pitchFamily="34" charset="0"/>
            </a:rPr>
            <a:t>IS IT USEFUL AND IMPORTANT?</a:t>
          </a:r>
        </a:p>
      </dgm:t>
    </dgm:pt>
    <dgm:pt modelId="{C9CB81A2-F280-4F93-9A97-A54B884215D1}" type="parTrans" cxnId="{BDADC59B-1287-42AC-A8B3-6D29F1B499CD}">
      <dgm:prSet/>
      <dgm:spPr/>
      <dgm:t>
        <a:bodyPr/>
        <a:lstStyle/>
        <a:p>
          <a:endParaRPr lang="en-US"/>
        </a:p>
      </dgm:t>
    </dgm:pt>
    <dgm:pt modelId="{FC1BAEEA-FBF9-4101-8A8E-65D9C0D6E41A}" type="sibTrans" cxnId="{BDADC59B-1287-42AC-A8B3-6D29F1B499CD}">
      <dgm:prSet/>
      <dgm:spPr/>
      <dgm:t>
        <a:bodyPr/>
        <a:lstStyle/>
        <a:p>
          <a:endParaRPr lang="en-US"/>
        </a:p>
      </dgm:t>
    </dgm:pt>
    <dgm:pt modelId="{83E203DD-C026-4677-8B7B-C499FC824E5B}">
      <dgm:prSet phldrT="[Text]" custT="1"/>
      <dgm:spPr/>
      <dgm:t>
        <a:bodyPr/>
        <a:lstStyle/>
        <a:p>
          <a:r>
            <a:rPr lang="en-US" sz="1500" dirty="0">
              <a:latin typeface="+mn-lt"/>
              <a:ea typeface="Verdana" panose="020B0604030504040204" pitchFamily="34" charset="0"/>
              <a:cs typeface="Verdana" panose="020B0604030504040204" pitchFamily="34" charset="0"/>
            </a:rPr>
            <a:t>Will they see or hear the word often?</a:t>
          </a:r>
          <a:endParaRPr lang="en-US" sz="1500" dirty="0">
            <a:latin typeface="+mn-lt"/>
          </a:endParaRPr>
        </a:p>
      </dgm:t>
    </dgm:pt>
    <dgm:pt modelId="{C03508E9-D498-4315-8A83-185F846B43DE}" type="parTrans" cxnId="{8C7ABD20-6FA1-407C-AEDC-5E83EF2C349F}">
      <dgm:prSet/>
      <dgm:spPr/>
      <dgm:t>
        <a:bodyPr/>
        <a:lstStyle/>
        <a:p>
          <a:endParaRPr lang="en-US"/>
        </a:p>
      </dgm:t>
    </dgm:pt>
    <dgm:pt modelId="{39962B1C-C4E7-43CE-9EB5-063FCCD909BD}" type="sibTrans" cxnId="{8C7ABD20-6FA1-407C-AEDC-5E83EF2C349F}">
      <dgm:prSet/>
      <dgm:spPr/>
      <dgm:t>
        <a:bodyPr/>
        <a:lstStyle/>
        <a:p>
          <a:endParaRPr lang="en-US"/>
        </a:p>
      </dgm:t>
    </dgm:pt>
    <dgm:pt modelId="{7EF384C6-50CB-4610-B21F-2AE359117DD4}">
      <dgm:prSet phldrT="[Text]" custT="1"/>
      <dgm:spPr/>
      <dgm:t>
        <a:bodyPr/>
        <a:lstStyle/>
        <a:p>
          <a:r>
            <a:rPr lang="en-US" sz="1800" b="1" dirty="0">
              <a:latin typeface="Gill Sans MT Condensed" panose="020B0506020104020203" pitchFamily="34" charset="0"/>
            </a:rPr>
            <a:t>CAN IT BE TAUGHT?</a:t>
          </a:r>
        </a:p>
      </dgm:t>
    </dgm:pt>
    <dgm:pt modelId="{4677868C-47BA-4056-9D86-599DB274816F}" type="parTrans" cxnId="{411EFBC3-E945-44BC-BE83-D0DD114AE20C}">
      <dgm:prSet/>
      <dgm:spPr/>
      <dgm:t>
        <a:bodyPr/>
        <a:lstStyle/>
        <a:p>
          <a:endParaRPr lang="en-US"/>
        </a:p>
      </dgm:t>
    </dgm:pt>
    <dgm:pt modelId="{65F7B1AC-AFED-4406-B601-1C33862EAE37}" type="sibTrans" cxnId="{411EFBC3-E945-44BC-BE83-D0DD114AE20C}">
      <dgm:prSet/>
      <dgm:spPr/>
      <dgm:t>
        <a:bodyPr/>
        <a:lstStyle/>
        <a:p>
          <a:endParaRPr lang="en-US"/>
        </a:p>
      </dgm:t>
    </dgm:pt>
    <dgm:pt modelId="{E7AB2E7B-AF33-4FA0-B71F-04D61CD4F6EE}">
      <dgm:prSet phldrT="[Text]" custT="1"/>
      <dgm:spPr/>
      <dgm:t>
        <a:bodyPr/>
        <a:lstStyle/>
        <a:p>
          <a:r>
            <a:rPr lang="en-US" sz="1500" dirty="0">
              <a:latin typeface="+mn-lt"/>
              <a:ea typeface="Verdana" panose="020B0604030504040204" pitchFamily="34" charset="0"/>
              <a:cs typeface="Segoe UI" panose="020B0502040204020203" pitchFamily="34" charset="0"/>
            </a:rPr>
            <a:t>Can you teach the word in a way that children will understand? </a:t>
          </a:r>
          <a:endParaRPr lang="en-US" sz="1500" dirty="0">
            <a:latin typeface="+mn-lt"/>
            <a:cs typeface="Segoe UI" panose="020B0502040204020203" pitchFamily="34" charset="0"/>
          </a:endParaRPr>
        </a:p>
      </dgm:t>
    </dgm:pt>
    <dgm:pt modelId="{15E83E65-C3AA-434E-9448-93E1E2434EA3}" type="parTrans" cxnId="{00E0AC5F-5840-4532-8537-EDDC5368F4E9}">
      <dgm:prSet/>
      <dgm:spPr/>
      <dgm:t>
        <a:bodyPr/>
        <a:lstStyle/>
        <a:p>
          <a:endParaRPr lang="en-US"/>
        </a:p>
      </dgm:t>
    </dgm:pt>
    <dgm:pt modelId="{5408E06D-FE56-4DC5-9345-70E74951FBDA}" type="sibTrans" cxnId="{00E0AC5F-5840-4532-8537-EDDC5368F4E9}">
      <dgm:prSet/>
      <dgm:spPr/>
      <dgm:t>
        <a:bodyPr/>
        <a:lstStyle/>
        <a:p>
          <a:endParaRPr lang="en-US"/>
        </a:p>
      </dgm:t>
    </dgm:pt>
    <dgm:pt modelId="{2ECB7EA4-8AF7-4E29-9D20-696ED089B0BD}">
      <dgm:prSet phldrT="[Text]" custT="1"/>
      <dgm:spPr/>
      <dgm:t>
        <a:bodyPr/>
        <a:lstStyle/>
        <a:p>
          <a:r>
            <a:rPr lang="en-US" sz="1800" b="1" dirty="0">
              <a:latin typeface="Gill Sans MT Condensed" panose="020B0506020104020203" pitchFamily="34" charset="0"/>
            </a:rPr>
            <a:t>WILL IT HELP TEACH IDEAS?</a:t>
          </a:r>
        </a:p>
      </dgm:t>
    </dgm:pt>
    <dgm:pt modelId="{38AD3A41-8B9F-4A88-8834-2703BBEBA6B9}" type="parTrans" cxnId="{36BE7B4B-F0BA-4E8A-B61D-126CF1108FE6}">
      <dgm:prSet/>
      <dgm:spPr/>
      <dgm:t>
        <a:bodyPr/>
        <a:lstStyle/>
        <a:p>
          <a:endParaRPr lang="en-US"/>
        </a:p>
      </dgm:t>
    </dgm:pt>
    <dgm:pt modelId="{66C70CC0-C7E3-4918-B40B-5EB185A9BF1A}" type="sibTrans" cxnId="{36BE7B4B-F0BA-4E8A-B61D-126CF1108FE6}">
      <dgm:prSet/>
      <dgm:spPr/>
      <dgm:t>
        <a:bodyPr/>
        <a:lstStyle/>
        <a:p>
          <a:endParaRPr lang="en-US"/>
        </a:p>
      </dgm:t>
    </dgm:pt>
    <dgm:pt modelId="{2D4996B9-C4FB-45FA-88A0-552EE02C2E56}">
      <dgm:prSet phldrT="[Text]" custT="1"/>
      <dgm:spPr/>
      <dgm:t>
        <a:bodyPr/>
        <a:lstStyle/>
        <a:p>
          <a:r>
            <a:rPr lang="en-US" sz="1500" dirty="0"/>
            <a:t>Do I have a variety of different kinds of words (nouns, adjectives, verbs, adverbs) that will expand student vocabulary in a variety of contexts?</a:t>
          </a:r>
        </a:p>
      </dgm:t>
    </dgm:pt>
    <dgm:pt modelId="{72CBED92-93CB-4C6A-BD68-8D1320EF1576}" type="parTrans" cxnId="{B3EB29ED-2C4A-4032-B9FA-8337358BA712}">
      <dgm:prSet/>
      <dgm:spPr/>
      <dgm:t>
        <a:bodyPr/>
        <a:lstStyle/>
        <a:p>
          <a:endParaRPr lang="en-US"/>
        </a:p>
      </dgm:t>
    </dgm:pt>
    <dgm:pt modelId="{55D08DD0-7604-44FB-A8E3-7C3925EED1AF}" type="sibTrans" cxnId="{B3EB29ED-2C4A-4032-B9FA-8337358BA712}">
      <dgm:prSet/>
      <dgm:spPr/>
      <dgm:t>
        <a:bodyPr/>
        <a:lstStyle/>
        <a:p>
          <a:endParaRPr lang="en-US"/>
        </a:p>
      </dgm:t>
    </dgm:pt>
    <dgm:pt modelId="{65D07F66-A5F2-4A29-BC7D-915CCDA64C1F}">
      <dgm:prSet phldrT="[Text]" custT="1"/>
      <dgm:spPr/>
      <dgm:t>
        <a:bodyPr/>
        <a:lstStyle/>
        <a:p>
          <a:r>
            <a:rPr lang="en-US" sz="1800" b="1" dirty="0">
              <a:latin typeface="Gill Sans MT Condensed" panose="020B0506020104020203" pitchFamily="34" charset="0"/>
            </a:rPr>
            <a:t>DO YOU HAVE VARIETY?</a:t>
          </a:r>
        </a:p>
      </dgm:t>
    </dgm:pt>
    <dgm:pt modelId="{70CBC240-0009-4A8B-891B-C9845963647C}" type="parTrans" cxnId="{9ED6CF07-5FCD-4EB4-A7CD-EFC1CD6FB75B}">
      <dgm:prSet/>
      <dgm:spPr/>
      <dgm:t>
        <a:bodyPr/>
        <a:lstStyle/>
        <a:p>
          <a:endParaRPr lang="en-US"/>
        </a:p>
      </dgm:t>
    </dgm:pt>
    <dgm:pt modelId="{7C6086E4-9609-4D33-949D-01EC92B6BC05}" type="sibTrans" cxnId="{9ED6CF07-5FCD-4EB4-A7CD-EFC1CD6FB75B}">
      <dgm:prSet/>
      <dgm:spPr/>
      <dgm:t>
        <a:bodyPr/>
        <a:lstStyle/>
        <a:p>
          <a:endParaRPr lang="en-US"/>
        </a:p>
      </dgm:t>
    </dgm:pt>
    <dgm:pt modelId="{0DBFCB69-9F5C-4388-9E50-8DE16DE00153}">
      <dgm:prSet phldrT="[Text]" custT="1"/>
      <dgm:spPr/>
      <dgm:t>
        <a:bodyPr/>
        <a:lstStyle/>
        <a:p>
          <a:r>
            <a:rPr lang="en-US" sz="1500" dirty="0">
              <a:latin typeface="+mn-lt"/>
              <a:ea typeface="Verdana" panose="020B0604030504040204" pitchFamily="34" charset="0"/>
              <a:cs typeface="Verdana" panose="020B0604030504040204" pitchFamily="34" charset="0"/>
            </a:rPr>
            <a:t>Will understanding this word help them be able to express themselves or to understand what others are saying?</a:t>
          </a:r>
          <a:endParaRPr lang="en-US" sz="1500" dirty="0">
            <a:latin typeface="+mn-lt"/>
          </a:endParaRPr>
        </a:p>
      </dgm:t>
    </dgm:pt>
    <dgm:pt modelId="{DD022191-8220-410F-A449-DBDB98DB211A}" type="parTrans" cxnId="{65FAC969-A839-428D-8A2E-D67A772FF5FC}">
      <dgm:prSet/>
      <dgm:spPr/>
      <dgm:t>
        <a:bodyPr/>
        <a:lstStyle/>
        <a:p>
          <a:endParaRPr lang="en-US"/>
        </a:p>
      </dgm:t>
    </dgm:pt>
    <dgm:pt modelId="{B2C77D9F-4E1B-48A9-AF70-5E7F5CDDB94D}" type="sibTrans" cxnId="{65FAC969-A839-428D-8A2E-D67A772FF5FC}">
      <dgm:prSet/>
      <dgm:spPr/>
      <dgm:t>
        <a:bodyPr/>
        <a:lstStyle/>
        <a:p>
          <a:endParaRPr lang="en-US"/>
        </a:p>
      </dgm:t>
    </dgm:pt>
    <dgm:pt modelId="{D2C7BB0B-E52D-4F88-971F-BC190FBC6B1C}">
      <dgm:prSet phldrT="[Text]" custT="1"/>
      <dgm:spPr/>
      <dgm:t>
        <a:bodyPr/>
        <a:lstStyle/>
        <a:p>
          <a:r>
            <a:rPr lang="en-US" sz="1500" dirty="0">
              <a:latin typeface="+mn-lt"/>
              <a:ea typeface="Verdana" panose="020B0604030504040204" pitchFamily="34" charset="0"/>
              <a:cs typeface="Verdana" panose="020B0604030504040204" pitchFamily="34" charset="0"/>
            </a:rPr>
            <a:t>Will it help them comprehend a text that we are reading? </a:t>
          </a:r>
          <a:endParaRPr lang="en-US" sz="1500" dirty="0">
            <a:latin typeface="+mn-lt"/>
          </a:endParaRPr>
        </a:p>
      </dgm:t>
    </dgm:pt>
    <dgm:pt modelId="{9ADDC9DC-78B9-48B7-9B63-FB13C223BEA0}" type="parTrans" cxnId="{88B570CD-E1B1-42D9-8FBA-F3BB4BB4B17C}">
      <dgm:prSet/>
      <dgm:spPr/>
      <dgm:t>
        <a:bodyPr/>
        <a:lstStyle/>
        <a:p>
          <a:endParaRPr lang="en-US"/>
        </a:p>
      </dgm:t>
    </dgm:pt>
    <dgm:pt modelId="{8D1CF6EC-CAD6-49CE-A403-D61BE99781D5}" type="sibTrans" cxnId="{88B570CD-E1B1-42D9-8FBA-F3BB4BB4B17C}">
      <dgm:prSet/>
      <dgm:spPr/>
      <dgm:t>
        <a:bodyPr/>
        <a:lstStyle/>
        <a:p>
          <a:endParaRPr lang="en-US"/>
        </a:p>
      </dgm:t>
    </dgm:pt>
    <dgm:pt modelId="{D0C2C2A5-4CF3-40A2-A3B5-FC9F0A8794A6}">
      <dgm:prSet phldrT="[Text]" custT="1"/>
      <dgm:spPr/>
      <dgm:t>
        <a:bodyPr/>
        <a:lstStyle/>
        <a:p>
          <a:r>
            <a:rPr lang="en-US" sz="1500" dirty="0">
              <a:latin typeface="+mn-lt"/>
              <a:ea typeface="Verdana" panose="020B0604030504040204" pitchFamily="34" charset="0"/>
              <a:cs typeface="Segoe UI" panose="020B0502040204020203" pitchFamily="34" charset="0"/>
            </a:rPr>
            <a:t>Are you able to define the word using other words/text/ movement/ pictures that children can understand?</a:t>
          </a:r>
          <a:endParaRPr lang="en-US" sz="1500" dirty="0">
            <a:latin typeface="+mn-lt"/>
            <a:cs typeface="Segoe UI" panose="020B0502040204020203" pitchFamily="34" charset="0"/>
          </a:endParaRPr>
        </a:p>
      </dgm:t>
    </dgm:pt>
    <dgm:pt modelId="{3C2CFB8E-6D7C-4399-9B32-7ABD0AF4EC5F}" type="parTrans" cxnId="{0045C544-090E-492B-AD47-C3124D29ACED}">
      <dgm:prSet/>
      <dgm:spPr/>
      <dgm:t>
        <a:bodyPr/>
        <a:lstStyle/>
        <a:p>
          <a:endParaRPr lang="en-US"/>
        </a:p>
      </dgm:t>
    </dgm:pt>
    <dgm:pt modelId="{22F9469D-A993-4185-9C6A-40B6218339FC}" type="sibTrans" cxnId="{0045C544-090E-492B-AD47-C3124D29ACED}">
      <dgm:prSet/>
      <dgm:spPr/>
      <dgm:t>
        <a:bodyPr/>
        <a:lstStyle/>
        <a:p>
          <a:endParaRPr lang="en-US"/>
        </a:p>
      </dgm:t>
    </dgm:pt>
    <dgm:pt modelId="{DFE69FDA-3603-4980-885F-BEFF91042FD9}">
      <dgm:prSet custT="1"/>
      <dgm:spPr/>
      <dgm:t>
        <a:bodyPr/>
        <a:lstStyle/>
        <a:p>
          <a:r>
            <a:rPr lang="en-US" sz="1500" dirty="0"/>
            <a:t>Is this connected to a current theme or big idea we are working on in our classroom?</a:t>
          </a:r>
        </a:p>
      </dgm:t>
    </dgm:pt>
    <dgm:pt modelId="{0D06605D-F4D1-4C8B-B524-385464EE9A41}" type="parTrans" cxnId="{98743393-CE94-439C-A449-C4AADDFDF031}">
      <dgm:prSet/>
      <dgm:spPr/>
      <dgm:t>
        <a:bodyPr/>
        <a:lstStyle/>
        <a:p>
          <a:endParaRPr lang="en-US"/>
        </a:p>
      </dgm:t>
    </dgm:pt>
    <dgm:pt modelId="{52FBA5D5-2D4A-4D38-823B-D21269E3642E}" type="sibTrans" cxnId="{98743393-CE94-439C-A449-C4AADDFDF031}">
      <dgm:prSet/>
      <dgm:spPr/>
      <dgm:t>
        <a:bodyPr/>
        <a:lstStyle/>
        <a:p>
          <a:endParaRPr lang="en-US"/>
        </a:p>
      </dgm:t>
    </dgm:pt>
    <dgm:pt modelId="{FAE0AB75-0A0A-4690-B492-DD02B0F18653}">
      <dgm:prSet custT="1"/>
      <dgm:spPr/>
      <dgm:t>
        <a:bodyPr/>
        <a:lstStyle/>
        <a:p>
          <a:r>
            <a:rPr lang="en-US" sz="1500" dirty="0"/>
            <a:t>Will this help students make sense of the larger world?</a:t>
          </a:r>
        </a:p>
      </dgm:t>
    </dgm:pt>
    <dgm:pt modelId="{8F3E821F-9291-4294-BE71-1D5942205C1A}" type="parTrans" cxnId="{B343CB88-1A2E-43D3-992B-F78CFEF03E1D}">
      <dgm:prSet/>
      <dgm:spPr/>
      <dgm:t>
        <a:bodyPr/>
        <a:lstStyle/>
        <a:p>
          <a:endParaRPr lang="en-US"/>
        </a:p>
      </dgm:t>
    </dgm:pt>
    <dgm:pt modelId="{F8633F4F-640B-4B31-BCD4-A6501481CBD3}" type="sibTrans" cxnId="{B343CB88-1A2E-43D3-992B-F78CFEF03E1D}">
      <dgm:prSet/>
      <dgm:spPr/>
      <dgm:t>
        <a:bodyPr/>
        <a:lstStyle/>
        <a:p>
          <a:endParaRPr lang="en-US"/>
        </a:p>
      </dgm:t>
    </dgm:pt>
    <dgm:pt modelId="{E41B251B-2EFA-410F-B347-E8BB30F216E2}" type="pres">
      <dgm:prSet presAssocID="{4CB0FA7B-9CAC-475C-B0B2-EFA36C8DDE81}" presName="Name0" presStyleCnt="0">
        <dgm:presLayoutVars>
          <dgm:dir/>
          <dgm:animLvl val="lvl"/>
          <dgm:resizeHandles val="exact"/>
        </dgm:presLayoutVars>
      </dgm:prSet>
      <dgm:spPr/>
    </dgm:pt>
    <dgm:pt modelId="{60CDD18C-B571-410E-8E14-4310E0F4322F}" type="pres">
      <dgm:prSet presAssocID="{0CF8D748-4FC0-449F-A124-C52BB68BD995}" presName="composite" presStyleCnt="0"/>
      <dgm:spPr/>
    </dgm:pt>
    <dgm:pt modelId="{3E08F078-7BE2-487B-A9B3-10A332F7F0B3}" type="pres">
      <dgm:prSet presAssocID="{0CF8D748-4FC0-449F-A124-C52BB68BD995}" presName="parTx" presStyleLbl="alignNode1" presStyleIdx="0" presStyleCnt="4" custLinFactY="-300000" custLinFactNeighborX="3819" custLinFactNeighborY="-329503">
        <dgm:presLayoutVars>
          <dgm:chMax val="0"/>
          <dgm:chPref val="0"/>
          <dgm:bulletEnabled val="1"/>
        </dgm:presLayoutVars>
      </dgm:prSet>
      <dgm:spPr/>
    </dgm:pt>
    <dgm:pt modelId="{11979A9B-88A0-4579-AAAF-FE1ED98720F1}" type="pres">
      <dgm:prSet presAssocID="{0CF8D748-4FC0-449F-A124-C52BB68BD995}" presName="desTx" presStyleLbl="alignAccFollowNode1" presStyleIdx="0" presStyleCnt="4" custScaleY="100000" custLinFactNeighborX="3819" custLinFactNeighborY="-1798">
        <dgm:presLayoutVars>
          <dgm:bulletEnabled val="1"/>
        </dgm:presLayoutVars>
      </dgm:prSet>
      <dgm:spPr/>
    </dgm:pt>
    <dgm:pt modelId="{BD8C655D-C579-4286-BD49-5F180C1E5201}" type="pres">
      <dgm:prSet presAssocID="{FC1BAEEA-FBF9-4101-8A8E-65D9C0D6E41A}" presName="space" presStyleCnt="0"/>
      <dgm:spPr/>
    </dgm:pt>
    <dgm:pt modelId="{C572BE4C-BCAD-404A-97F8-600A9948E130}" type="pres">
      <dgm:prSet presAssocID="{7EF384C6-50CB-4610-B21F-2AE359117DD4}" presName="composite" presStyleCnt="0"/>
      <dgm:spPr/>
    </dgm:pt>
    <dgm:pt modelId="{5456D1CE-5C34-4CA4-8064-1192F058117B}" type="pres">
      <dgm:prSet presAssocID="{7EF384C6-50CB-4610-B21F-2AE359117DD4}" presName="parTx" presStyleLbl="alignNode1" presStyleIdx="1" presStyleCnt="4" custLinFactY="-118325" custLinFactNeighborX="-2587" custLinFactNeighborY="-200000">
        <dgm:presLayoutVars>
          <dgm:chMax val="0"/>
          <dgm:chPref val="0"/>
          <dgm:bulletEnabled val="1"/>
        </dgm:presLayoutVars>
      </dgm:prSet>
      <dgm:spPr/>
    </dgm:pt>
    <dgm:pt modelId="{BD43200D-5FDF-460C-941D-22712119E74C}" type="pres">
      <dgm:prSet presAssocID="{7EF384C6-50CB-4610-B21F-2AE359117DD4}" presName="desTx" presStyleLbl="alignAccFollowNode1" presStyleIdx="1" presStyleCnt="4" custScaleY="99956" custLinFactNeighborX="-2587" custLinFactNeighborY="-1910">
        <dgm:presLayoutVars>
          <dgm:bulletEnabled val="1"/>
        </dgm:presLayoutVars>
      </dgm:prSet>
      <dgm:spPr/>
    </dgm:pt>
    <dgm:pt modelId="{156633BA-2F38-41D5-BA12-93605F419688}" type="pres">
      <dgm:prSet presAssocID="{65F7B1AC-AFED-4406-B601-1C33862EAE37}" presName="space" presStyleCnt="0"/>
      <dgm:spPr/>
    </dgm:pt>
    <dgm:pt modelId="{E01AB844-773F-4559-83F3-840BD525DC50}" type="pres">
      <dgm:prSet presAssocID="{2ECB7EA4-8AF7-4E29-9D20-696ED089B0BD}" presName="composite" presStyleCnt="0"/>
      <dgm:spPr/>
    </dgm:pt>
    <dgm:pt modelId="{630C7A37-DF7F-4C2A-A2FD-E3BE7BC85310}" type="pres">
      <dgm:prSet presAssocID="{2ECB7EA4-8AF7-4E29-9D20-696ED089B0BD}" presName="parTx" presStyleLbl="alignNode1" presStyleIdx="2" presStyleCnt="4" custLinFactY="-118325" custLinFactNeighborX="-8992" custLinFactNeighborY="-200000">
        <dgm:presLayoutVars>
          <dgm:chMax val="0"/>
          <dgm:chPref val="0"/>
          <dgm:bulletEnabled val="1"/>
        </dgm:presLayoutVars>
      </dgm:prSet>
      <dgm:spPr/>
    </dgm:pt>
    <dgm:pt modelId="{36AE64F6-89EE-49FC-86A3-DD084E3C9831}" type="pres">
      <dgm:prSet presAssocID="{2ECB7EA4-8AF7-4E29-9D20-696ED089B0BD}" presName="desTx" presStyleLbl="alignAccFollowNode1" presStyleIdx="2" presStyleCnt="4" custLinFactNeighborX="-8992" custLinFactNeighborY="-2045">
        <dgm:presLayoutVars>
          <dgm:bulletEnabled val="1"/>
        </dgm:presLayoutVars>
      </dgm:prSet>
      <dgm:spPr/>
    </dgm:pt>
    <dgm:pt modelId="{879989B4-F155-4FFD-BBD1-A94D7C668FA6}" type="pres">
      <dgm:prSet presAssocID="{66C70CC0-C7E3-4918-B40B-5EB185A9BF1A}" presName="space" presStyleCnt="0"/>
      <dgm:spPr/>
    </dgm:pt>
    <dgm:pt modelId="{39C671AE-F00E-487C-ADF6-8BAB9835902F}" type="pres">
      <dgm:prSet presAssocID="{65D07F66-A5F2-4A29-BC7D-915CCDA64C1F}" presName="composite" presStyleCnt="0"/>
      <dgm:spPr/>
    </dgm:pt>
    <dgm:pt modelId="{06D0D031-E8B7-460E-B54D-8CCCF2DFCAA8}" type="pres">
      <dgm:prSet presAssocID="{65D07F66-A5F2-4A29-BC7D-915CCDA64C1F}" presName="parTx" presStyleLbl="alignNode1" presStyleIdx="3" presStyleCnt="4" custLinFactY="-118325" custLinFactNeighborX="-15398" custLinFactNeighborY="-200000">
        <dgm:presLayoutVars>
          <dgm:chMax val="0"/>
          <dgm:chPref val="0"/>
          <dgm:bulletEnabled val="1"/>
        </dgm:presLayoutVars>
      </dgm:prSet>
      <dgm:spPr/>
    </dgm:pt>
    <dgm:pt modelId="{D2AC4AD5-6D5C-443E-9749-F1FF73291BFD}" type="pres">
      <dgm:prSet presAssocID="{65D07F66-A5F2-4A29-BC7D-915CCDA64C1F}" presName="desTx" presStyleLbl="alignAccFollowNode1" presStyleIdx="3" presStyleCnt="4" custLinFactNeighborX="-15421" custLinFactNeighborY="-2048">
        <dgm:presLayoutVars>
          <dgm:bulletEnabled val="1"/>
        </dgm:presLayoutVars>
      </dgm:prSet>
      <dgm:spPr/>
    </dgm:pt>
  </dgm:ptLst>
  <dgm:cxnLst>
    <dgm:cxn modelId="{FA66B900-889E-43C1-9C26-7895FD0FC71D}" type="presOf" srcId="{D2C7BB0B-E52D-4F88-971F-BC190FBC6B1C}" destId="{11979A9B-88A0-4579-AAAF-FE1ED98720F1}" srcOrd="0" destOrd="2" presId="urn:microsoft.com/office/officeart/2005/8/layout/hList1"/>
    <dgm:cxn modelId="{9ED6CF07-5FCD-4EB4-A7CD-EFC1CD6FB75B}" srcId="{4CB0FA7B-9CAC-475C-B0B2-EFA36C8DDE81}" destId="{65D07F66-A5F2-4A29-BC7D-915CCDA64C1F}" srcOrd="3" destOrd="0" parTransId="{70CBC240-0009-4A8B-891B-C9845963647C}" sibTransId="{7C6086E4-9609-4D33-949D-01EC92B6BC05}"/>
    <dgm:cxn modelId="{D8080A15-93DD-452D-A3FF-8E7C96114178}" type="presOf" srcId="{0CF8D748-4FC0-449F-A124-C52BB68BD995}" destId="{3E08F078-7BE2-487B-A9B3-10A332F7F0B3}" srcOrd="0" destOrd="0" presId="urn:microsoft.com/office/officeart/2005/8/layout/hList1"/>
    <dgm:cxn modelId="{8C7ABD20-6FA1-407C-AEDC-5E83EF2C349F}" srcId="{0CF8D748-4FC0-449F-A124-C52BB68BD995}" destId="{83E203DD-C026-4677-8B7B-C499FC824E5B}" srcOrd="0" destOrd="0" parTransId="{C03508E9-D498-4315-8A83-185F846B43DE}" sibTransId="{39962B1C-C4E7-43CE-9EB5-063FCCD909BD}"/>
    <dgm:cxn modelId="{9F49CD32-D684-48F7-B41F-CDB504F8815A}" type="presOf" srcId="{FAE0AB75-0A0A-4690-B492-DD02B0F18653}" destId="{36AE64F6-89EE-49FC-86A3-DD084E3C9831}" srcOrd="0" destOrd="1" presId="urn:microsoft.com/office/officeart/2005/8/layout/hList1"/>
    <dgm:cxn modelId="{00BE543A-08CC-4CF2-A776-4943237EC505}" type="presOf" srcId="{2ECB7EA4-8AF7-4E29-9D20-696ED089B0BD}" destId="{630C7A37-DF7F-4C2A-A2FD-E3BE7BC85310}" srcOrd="0" destOrd="0" presId="urn:microsoft.com/office/officeart/2005/8/layout/hList1"/>
    <dgm:cxn modelId="{00E0AC5F-5840-4532-8537-EDDC5368F4E9}" srcId="{7EF384C6-50CB-4610-B21F-2AE359117DD4}" destId="{E7AB2E7B-AF33-4FA0-B71F-04D61CD4F6EE}" srcOrd="0" destOrd="0" parTransId="{15E83E65-C3AA-434E-9448-93E1E2434EA3}" sibTransId="{5408E06D-FE56-4DC5-9345-70E74951FBDA}"/>
    <dgm:cxn modelId="{0045C544-090E-492B-AD47-C3124D29ACED}" srcId="{7EF384C6-50CB-4610-B21F-2AE359117DD4}" destId="{D0C2C2A5-4CF3-40A2-A3B5-FC9F0A8794A6}" srcOrd="1" destOrd="0" parTransId="{3C2CFB8E-6D7C-4399-9B32-7ABD0AF4EC5F}" sibTransId="{22F9469D-A993-4185-9C6A-40B6218339FC}"/>
    <dgm:cxn modelId="{65FAC969-A839-428D-8A2E-D67A772FF5FC}" srcId="{0CF8D748-4FC0-449F-A124-C52BB68BD995}" destId="{0DBFCB69-9F5C-4388-9E50-8DE16DE00153}" srcOrd="1" destOrd="0" parTransId="{DD022191-8220-410F-A449-DBDB98DB211A}" sibTransId="{B2C77D9F-4E1B-48A9-AF70-5E7F5CDDB94D}"/>
    <dgm:cxn modelId="{1894224B-F69C-4069-9BE1-624B14DDC39D}" type="presOf" srcId="{65D07F66-A5F2-4A29-BC7D-915CCDA64C1F}" destId="{06D0D031-E8B7-460E-B54D-8CCCF2DFCAA8}" srcOrd="0" destOrd="0" presId="urn:microsoft.com/office/officeart/2005/8/layout/hList1"/>
    <dgm:cxn modelId="{36BE7B4B-F0BA-4E8A-B61D-126CF1108FE6}" srcId="{4CB0FA7B-9CAC-475C-B0B2-EFA36C8DDE81}" destId="{2ECB7EA4-8AF7-4E29-9D20-696ED089B0BD}" srcOrd="2" destOrd="0" parTransId="{38AD3A41-8B9F-4A88-8834-2703BBEBA6B9}" sibTransId="{66C70CC0-C7E3-4918-B40B-5EB185A9BF1A}"/>
    <dgm:cxn modelId="{36E5DC7F-8B16-425B-90DD-5D90657699E8}" type="presOf" srcId="{2D4996B9-C4FB-45FA-88A0-552EE02C2E56}" destId="{D2AC4AD5-6D5C-443E-9749-F1FF73291BFD}" srcOrd="0" destOrd="0" presId="urn:microsoft.com/office/officeart/2005/8/layout/hList1"/>
    <dgm:cxn modelId="{0DDD7882-46D8-47BB-9965-FB095F731ACC}" type="presOf" srcId="{E7AB2E7B-AF33-4FA0-B71F-04D61CD4F6EE}" destId="{BD43200D-5FDF-460C-941D-22712119E74C}" srcOrd="0" destOrd="0" presId="urn:microsoft.com/office/officeart/2005/8/layout/hList1"/>
    <dgm:cxn modelId="{B343CB88-1A2E-43D3-992B-F78CFEF03E1D}" srcId="{2ECB7EA4-8AF7-4E29-9D20-696ED089B0BD}" destId="{FAE0AB75-0A0A-4690-B492-DD02B0F18653}" srcOrd="1" destOrd="0" parTransId="{8F3E821F-9291-4294-BE71-1D5942205C1A}" sibTransId="{F8633F4F-640B-4B31-BCD4-A6501481CBD3}"/>
    <dgm:cxn modelId="{98743393-CE94-439C-A449-C4AADDFDF031}" srcId="{2ECB7EA4-8AF7-4E29-9D20-696ED089B0BD}" destId="{DFE69FDA-3603-4980-885F-BEFF91042FD9}" srcOrd="0" destOrd="0" parTransId="{0D06605D-F4D1-4C8B-B524-385464EE9A41}" sibTransId="{52FBA5D5-2D4A-4D38-823B-D21269E3642E}"/>
    <dgm:cxn modelId="{BDADC59B-1287-42AC-A8B3-6D29F1B499CD}" srcId="{4CB0FA7B-9CAC-475C-B0B2-EFA36C8DDE81}" destId="{0CF8D748-4FC0-449F-A124-C52BB68BD995}" srcOrd="0" destOrd="0" parTransId="{C9CB81A2-F280-4F93-9A97-A54B884215D1}" sibTransId="{FC1BAEEA-FBF9-4101-8A8E-65D9C0D6E41A}"/>
    <dgm:cxn modelId="{DF6F7CAF-0CFF-49C3-908C-89F13CCACFC1}" type="presOf" srcId="{83E203DD-C026-4677-8B7B-C499FC824E5B}" destId="{11979A9B-88A0-4579-AAAF-FE1ED98720F1}" srcOrd="0" destOrd="0" presId="urn:microsoft.com/office/officeart/2005/8/layout/hList1"/>
    <dgm:cxn modelId="{1AA271B5-D00C-4CDE-AEA1-71BFDF1ED8F0}" type="presOf" srcId="{DFE69FDA-3603-4980-885F-BEFF91042FD9}" destId="{36AE64F6-89EE-49FC-86A3-DD084E3C9831}" srcOrd="0" destOrd="0" presId="urn:microsoft.com/office/officeart/2005/8/layout/hList1"/>
    <dgm:cxn modelId="{411EFBC3-E945-44BC-BE83-D0DD114AE20C}" srcId="{4CB0FA7B-9CAC-475C-B0B2-EFA36C8DDE81}" destId="{7EF384C6-50CB-4610-B21F-2AE359117DD4}" srcOrd="1" destOrd="0" parTransId="{4677868C-47BA-4056-9D86-599DB274816F}" sibTransId="{65F7B1AC-AFED-4406-B601-1C33862EAE37}"/>
    <dgm:cxn modelId="{569872C9-A82B-446B-85E4-C91172DB422E}" type="presOf" srcId="{7EF384C6-50CB-4610-B21F-2AE359117DD4}" destId="{5456D1CE-5C34-4CA4-8064-1192F058117B}" srcOrd="0" destOrd="0" presId="urn:microsoft.com/office/officeart/2005/8/layout/hList1"/>
    <dgm:cxn modelId="{8E66F9C9-B287-45C3-BE3B-9FE81918D8A1}" type="presOf" srcId="{4CB0FA7B-9CAC-475C-B0B2-EFA36C8DDE81}" destId="{E41B251B-2EFA-410F-B347-E8BB30F216E2}" srcOrd="0" destOrd="0" presId="urn:microsoft.com/office/officeart/2005/8/layout/hList1"/>
    <dgm:cxn modelId="{88B570CD-E1B1-42D9-8FBA-F3BB4BB4B17C}" srcId="{0CF8D748-4FC0-449F-A124-C52BB68BD995}" destId="{D2C7BB0B-E52D-4F88-971F-BC190FBC6B1C}" srcOrd="2" destOrd="0" parTransId="{9ADDC9DC-78B9-48B7-9B63-FB13C223BEA0}" sibTransId="{8D1CF6EC-CAD6-49CE-A403-D61BE99781D5}"/>
    <dgm:cxn modelId="{1BEFBAD2-BB3B-4D15-B2FC-DACFFC558A6D}" type="presOf" srcId="{0DBFCB69-9F5C-4388-9E50-8DE16DE00153}" destId="{11979A9B-88A0-4579-AAAF-FE1ED98720F1}" srcOrd="0" destOrd="1" presId="urn:microsoft.com/office/officeart/2005/8/layout/hList1"/>
    <dgm:cxn modelId="{B3EB29ED-2C4A-4032-B9FA-8337358BA712}" srcId="{65D07F66-A5F2-4A29-BC7D-915CCDA64C1F}" destId="{2D4996B9-C4FB-45FA-88A0-552EE02C2E56}" srcOrd="0" destOrd="0" parTransId="{72CBED92-93CB-4C6A-BD68-8D1320EF1576}" sibTransId="{55D08DD0-7604-44FB-A8E3-7C3925EED1AF}"/>
    <dgm:cxn modelId="{40BB36FA-72BD-4E89-9F67-2B3BCF378688}" type="presOf" srcId="{D0C2C2A5-4CF3-40A2-A3B5-FC9F0A8794A6}" destId="{BD43200D-5FDF-460C-941D-22712119E74C}" srcOrd="0" destOrd="1" presId="urn:microsoft.com/office/officeart/2005/8/layout/hList1"/>
    <dgm:cxn modelId="{5BABFC4D-E011-44DE-94B6-4EBFCD55855D}" type="presParOf" srcId="{E41B251B-2EFA-410F-B347-E8BB30F216E2}" destId="{60CDD18C-B571-410E-8E14-4310E0F4322F}" srcOrd="0" destOrd="0" presId="urn:microsoft.com/office/officeart/2005/8/layout/hList1"/>
    <dgm:cxn modelId="{D62605A3-3556-4ACC-8A63-8A58E7D8D722}" type="presParOf" srcId="{60CDD18C-B571-410E-8E14-4310E0F4322F}" destId="{3E08F078-7BE2-487B-A9B3-10A332F7F0B3}" srcOrd="0" destOrd="0" presId="urn:microsoft.com/office/officeart/2005/8/layout/hList1"/>
    <dgm:cxn modelId="{2E47BE1F-58DA-4085-964B-33A986C46FB6}" type="presParOf" srcId="{60CDD18C-B571-410E-8E14-4310E0F4322F}" destId="{11979A9B-88A0-4579-AAAF-FE1ED98720F1}" srcOrd="1" destOrd="0" presId="urn:microsoft.com/office/officeart/2005/8/layout/hList1"/>
    <dgm:cxn modelId="{B7A0F5C7-AD3D-4A0D-A914-FC08D9D427B6}" type="presParOf" srcId="{E41B251B-2EFA-410F-B347-E8BB30F216E2}" destId="{BD8C655D-C579-4286-BD49-5F180C1E5201}" srcOrd="1" destOrd="0" presId="urn:microsoft.com/office/officeart/2005/8/layout/hList1"/>
    <dgm:cxn modelId="{B8D5013A-C18F-4F3A-A128-B0902662921D}" type="presParOf" srcId="{E41B251B-2EFA-410F-B347-E8BB30F216E2}" destId="{C572BE4C-BCAD-404A-97F8-600A9948E130}" srcOrd="2" destOrd="0" presId="urn:microsoft.com/office/officeart/2005/8/layout/hList1"/>
    <dgm:cxn modelId="{FC0704F5-9CE6-4DDE-B70B-9039E2F036BB}" type="presParOf" srcId="{C572BE4C-BCAD-404A-97F8-600A9948E130}" destId="{5456D1CE-5C34-4CA4-8064-1192F058117B}" srcOrd="0" destOrd="0" presId="urn:microsoft.com/office/officeart/2005/8/layout/hList1"/>
    <dgm:cxn modelId="{CACFB07C-482E-4DE4-9DFF-A6B9B135EDDD}" type="presParOf" srcId="{C572BE4C-BCAD-404A-97F8-600A9948E130}" destId="{BD43200D-5FDF-460C-941D-22712119E74C}" srcOrd="1" destOrd="0" presId="urn:microsoft.com/office/officeart/2005/8/layout/hList1"/>
    <dgm:cxn modelId="{13626FCD-60BD-4F4B-8C5A-138777509C94}" type="presParOf" srcId="{E41B251B-2EFA-410F-B347-E8BB30F216E2}" destId="{156633BA-2F38-41D5-BA12-93605F419688}" srcOrd="3" destOrd="0" presId="urn:microsoft.com/office/officeart/2005/8/layout/hList1"/>
    <dgm:cxn modelId="{864F19BC-7F9A-4ABB-9783-D9E6A1121E41}" type="presParOf" srcId="{E41B251B-2EFA-410F-B347-E8BB30F216E2}" destId="{E01AB844-773F-4559-83F3-840BD525DC50}" srcOrd="4" destOrd="0" presId="urn:microsoft.com/office/officeart/2005/8/layout/hList1"/>
    <dgm:cxn modelId="{54B7D92E-1FA8-42C7-8DDA-9E6E7DC84E66}" type="presParOf" srcId="{E01AB844-773F-4559-83F3-840BD525DC50}" destId="{630C7A37-DF7F-4C2A-A2FD-E3BE7BC85310}" srcOrd="0" destOrd="0" presId="urn:microsoft.com/office/officeart/2005/8/layout/hList1"/>
    <dgm:cxn modelId="{2CFFD727-438A-4AFC-A9FE-3F4165DC4B4D}" type="presParOf" srcId="{E01AB844-773F-4559-83F3-840BD525DC50}" destId="{36AE64F6-89EE-49FC-86A3-DD084E3C9831}" srcOrd="1" destOrd="0" presId="urn:microsoft.com/office/officeart/2005/8/layout/hList1"/>
    <dgm:cxn modelId="{3B2B4544-6DC3-4717-B448-DA792CD8AE7B}" type="presParOf" srcId="{E41B251B-2EFA-410F-B347-E8BB30F216E2}" destId="{879989B4-F155-4FFD-BBD1-A94D7C668FA6}" srcOrd="5" destOrd="0" presId="urn:microsoft.com/office/officeart/2005/8/layout/hList1"/>
    <dgm:cxn modelId="{D3466208-283A-4477-807B-ACF0515482E2}" type="presParOf" srcId="{E41B251B-2EFA-410F-B347-E8BB30F216E2}" destId="{39C671AE-F00E-487C-ADF6-8BAB9835902F}" srcOrd="6" destOrd="0" presId="urn:microsoft.com/office/officeart/2005/8/layout/hList1"/>
    <dgm:cxn modelId="{347A2471-CA3A-4A62-92E4-717EE1719A85}" type="presParOf" srcId="{39C671AE-F00E-487C-ADF6-8BAB9835902F}" destId="{06D0D031-E8B7-460E-B54D-8CCCF2DFCAA8}" srcOrd="0" destOrd="0" presId="urn:microsoft.com/office/officeart/2005/8/layout/hList1"/>
    <dgm:cxn modelId="{FD563394-8411-4E48-A93C-9370F2358DED}" type="presParOf" srcId="{39C671AE-F00E-487C-ADF6-8BAB9835902F}" destId="{D2AC4AD5-6D5C-443E-9749-F1FF73291B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1F2292-DA05-4682-BD12-ABC8AEB389A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32BF89A-7329-415B-8BF0-0050B9791928}">
      <dgm:prSet phldrT="[Text]" custT="1"/>
      <dgm:spPr/>
      <dgm:t>
        <a:bodyPr/>
        <a:lstStyle/>
        <a:p>
          <a:r>
            <a:rPr lang="en-US" sz="1800" dirty="0"/>
            <a:t>Plan</a:t>
          </a:r>
        </a:p>
      </dgm:t>
    </dgm:pt>
    <dgm:pt modelId="{0742B611-B5D9-4ED1-9ED9-257B1F5E5D5B}" type="parTrans" cxnId="{71F8CF43-FA97-4D62-ABB2-EDF1D17B3466}">
      <dgm:prSet/>
      <dgm:spPr/>
      <dgm:t>
        <a:bodyPr/>
        <a:lstStyle/>
        <a:p>
          <a:endParaRPr lang="en-US"/>
        </a:p>
      </dgm:t>
    </dgm:pt>
    <dgm:pt modelId="{3C7F9346-4FD1-47A4-8F31-6A29518F2CB7}" type="sibTrans" cxnId="{71F8CF43-FA97-4D62-ABB2-EDF1D17B3466}">
      <dgm:prSet/>
      <dgm:spPr/>
      <dgm:t>
        <a:bodyPr/>
        <a:lstStyle/>
        <a:p>
          <a:endParaRPr lang="en-US"/>
        </a:p>
      </dgm:t>
    </dgm:pt>
    <dgm:pt modelId="{DA35EF48-DFEC-4051-B8B0-96DCBFC14286}">
      <dgm:prSet phldrT="[Text]" custT="1"/>
      <dgm:spPr/>
      <dgm:t>
        <a:bodyPr/>
        <a:lstStyle/>
        <a:p>
          <a:r>
            <a:rPr lang="en-US" sz="1600" b="1" dirty="0"/>
            <a:t>Imagine</a:t>
          </a:r>
          <a:r>
            <a:rPr lang="en-US" sz="1600" dirty="0"/>
            <a:t> you are popping into a two-, three-, or four-year-old classroom during center time. Students are engaged in </a:t>
          </a:r>
          <a:r>
            <a:rPr lang="en-US" sz="1600" b="1" dirty="0"/>
            <a:t>a writing center, a library center, and a science center. </a:t>
          </a:r>
        </a:p>
      </dgm:t>
    </dgm:pt>
    <dgm:pt modelId="{4589DED6-617F-4A50-990A-4ACDA66BCAF7}" type="parTrans" cxnId="{CD69E3C8-6E1E-4A63-A577-DCF6EAEF421E}">
      <dgm:prSet/>
      <dgm:spPr/>
      <dgm:t>
        <a:bodyPr/>
        <a:lstStyle/>
        <a:p>
          <a:endParaRPr lang="en-US"/>
        </a:p>
      </dgm:t>
    </dgm:pt>
    <dgm:pt modelId="{68DB5778-50F0-48C8-A65E-7C4D43301358}" type="sibTrans" cxnId="{CD69E3C8-6E1E-4A63-A577-DCF6EAEF421E}">
      <dgm:prSet/>
      <dgm:spPr/>
      <dgm:t>
        <a:bodyPr/>
        <a:lstStyle/>
        <a:p>
          <a:endParaRPr lang="en-US"/>
        </a:p>
      </dgm:t>
    </dgm:pt>
    <dgm:pt modelId="{A9BB4F57-8CA6-4BF9-8C82-A57B4EBAE018}">
      <dgm:prSet phldrT="[Text]" custT="1"/>
      <dgm:spPr/>
      <dgm:t>
        <a:bodyPr/>
        <a:lstStyle/>
        <a:p>
          <a:r>
            <a:rPr lang="en-US" sz="1600" dirty="0"/>
            <a:t>Write </a:t>
          </a:r>
          <a:r>
            <a:rPr lang="en-US" sz="1600" b="1" dirty="0"/>
            <a:t>one parallel-talk sentence and one self-talk sentence </a:t>
          </a:r>
          <a:r>
            <a:rPr lang="en-US" sz="1600" dirty="0"/>
            <a:t>that you could use with students </a:t>
          </a:r>
          <a:r>
            <a:rPr lang="en-US" sz="1600" b="1" dirty="0"/>
            <a:t>in each center</a:t>
          </a:r>
          <a:r>
            <a:rPr lang="en-US" sz="1600" dirty="0"/>
            <a:t>.</a:t>
          </a:r>
        </a:p>
      </dgm:t>
    </dgm:pt>
    <dgm:pt modelId="{7870FED7-41E5-40E2-8BE1-1E26D064C74F}" type="parTrans" cxnId="{24A6E16C-CE7F-4D30-94F7-35BF6FBC6935}">
      <dgm:prSet/>
      <dgm:spPr/>
      <dgm:t>
        <a:bodyPr/>
        <a:lstStyle/>
        <a:p>
          <a:endParaRPr lang="en-US"/>
        </a:p>
      </dgm:t>
    </dgm:pt>
    <dgm:pt modelId="{B9C2EA53-AB11-4D70-9C05-3001C7C9DB7B}" type="sibTrans" cxnId="{24A6E16C-CE7F-4D30-94F7-35BF6FBC6935}">
      <dgm:prSet/>
      <dgm:spPr/>
      <dgm:t>
        <a:bodyPr/>
        <a:lstStyle/>
        <a:p>
          <a:endParaRPr lang="en-US"/>
        </a:p>
      </dgm:t>
    </dgm:pt>
    <dgm:pt modelId="{8129404A-FDEE-44D0-950F-A2E02B499CCD}">
      <dgm:prSet phldrT="[Text]" custT="1"/>
      <dgm:spPr/>
      <dgm:t>
        <a:bodyPr/>
        <a:lstStyle/>
        <a:p>
          <a:r>
            <a:rPr lang="en-US" sz="1800" dirty="0"/>
            <a:t>Practice</a:t>
          </a:r>
          <a:endParaRPr lang="en-US" sz="1600" dirty="0"/>
        </a:p>
      </dgm:t>
    </dgm:pt>
    <dgm:pt modelId="{AF4E5F4C-5868-4ABE-839E-E805EDCE571E}" type="parTrans" cxnId="{13B73D91-9C6D-4F67-98AD-0362F87E01F3}">
      <dgm:prSet/>
      <dgm:spPr/>
      <dgm:t>
        <a:bodyPr/>
        <a:lstStyle/>
        <a:p>
          <a:endParaRPr lang="en-US"/>
        </a:p>
      </dgm:t>
    </dgm:pt>
    <dgm:pt modelId="{F3921DDD-EB66-42C8-A212-98DD1E181F86}" type="sibTrans" cxnId="{13B73D91-9C6D-4F67-98AD-0362F87E01F3}">
      <dgm:prSet/>
      <dgm:spPr/>
      <dgm:t>
        <a:bodyPr/>
        <a:lstStyle/>
        <a:p>
          <a:endParaRPr lang="en-US"/>
        </a:p>
      </dgm:t>
    </dgm:pt>
    <dgm:pt modelId="{42DECDCA-F756-44D5-85B6-A09F3308CEC9}">
      <dgm:prSet phldrT="[Text]" custT="1"/>
      <dgm:spPr/>
      <dgm:t>
        <a:bodyPr/>
        <a:lstStyle/>
        <a:p>
          <a:r>
            <a:rPr lang="en-US" sz="1600" dirty="0"/>
            <a:t>With the person sitting next to you,</a:t>
          </a:r>
          <a:r>
            <a:rPr lang="en-US" sz="1600" b="1" dirty="0"/>
            <a:t> practice delivering your sentences </a:t>
          </a:r>
          <a:r>
            <a:rPr lang="en-US" sz="1600" dirty="0"/>
            <a:t>as though one of you is the leader and the other is the student. </a:t>
          </a:r>
        </a:p>
      </dgm:t>
    </dgm:pt>
    <dgm:pt modelId="{398623F6-83EA-4EF4-8B19-224CB56D9FC3}" type="parTrans" cxnId="{E46DC4D1-4AAC-48B0-85E0-ACC0A369EB55}">
      <dgm:prSet/>
      <dgm:spPr/>
      <dgm:t>
        <a:bodyPr/>
        <a:lstStyle/>
        <a:p>
          <a:endParaRPr lang="en-US"/>
        </a:p>
      </dgm:t>
    </dgm:pt>
    <dgm:pt modelId="{69C4DFDB-C9FF-46A9-A5E2-B75614A4BF7B}" type="sibTrans" cxnId="{E46DC4D1-4AAC-48B0-85E0-ACC0A369EB55}">
      <dgm:prSet/>
      <dgm:spPr/>
      <dgm:t>
        <a:bodyPr/>
        <a:lstStyle/>
        <a:p>
          <a:endParaRPr lang="en-US"/>
        </a:p>
      </dgm:t>
    </dgm:pt>
    <dgm:pt modelId="{868C22C7-B686-44A6-BBED-CF0294C6D3A6}">
      <dgm:prSet phldrT="[Text]" custT="1"/>
      <dgm:spPr/>
      <dgm:t>
        <a:bodyPr/>
        <a:lstStyle/>
        <a:p>
          <a:r>
            <a:rPr lang="en-US" sz="1800" dirty="0"/>
            <a:t>Feedback</a:t>
          </a:r>
          <a:endParaRPr lang="en-US" sz="1600" dirty="0"/>
        </a:p>
      </dgm:t>
    </dgm:pt>
    <dgm:pt modelId="{B01FDFB6-E360-44CA-A120-CBB041E4B522}" type="parTrans" cxnId="{1CDB2EB7-2CEE-4D76-BB50-55225A155088}">
      <dgm:prSet/>
      <dgm:spPr/>
      <dgm:t>
        <a:bodyPr/>
        <a:lstStyle/>
        <a:p>
          <a:endParaRPr lang="en-US"/>
        </a:p>
      </dgm:t>
    </dgm:pt>
    <dgm:pt modelId="{D8F561A4-B91F-4298-84B8-4280B3EC54C3}" type="sibTrans" cxnId="{1CDB2EB7-2CEE-4D76-BB50-55225A155088}">
      <dgm:prSet/>
      <dgm:spPr/>
      <dgm:t>
        <a:bodyPr/>
        <a:lstStyle/>
        <a:p>
          <a:endParaRPr lang="en-US"/>
        </a:p>
      </dgm:t>
    </dgm:pt>
    <dgm:pt modelId="{A1B74BCE-A255-4AAB-8953-3FA2706262B6}">
      <dgm:prSet phldrT="[Text]" custT="1"/>
      <dgm:spPr/>
      <dgm:t>
        <a:bodyPr/>
        <a:lstStyle/>
        <a:p>
          <a:r>
            <a:rPr lang="en-US" sz="1600" dirty="0"/>
            <a:t>After the leader practices their self- and parallel-talk sentences, the student will </a:t>
          </a:r>
          <a:r>
            <a:rPr lang="en-US" sz="1600" b="1" dirty="0"/>
            <a:t>provide feedback (one glow, one grow) to the leader </a:t>
          </a:r>
          <a:r>
            <a:rPr lang="en-US" sz="1600" dirty="0"/>
            <a:t>using the self- and parallel-talk cheat sheets. </a:t>
          </a:r>
        </a:p>
      </dgm:t>
    </dgm:pt>
    <dgm:pt modelId="{D46BF408-032C-497E-8E27-0EDA2464C403}" type="parTrans" cxnId="{0DB12CC8-B7D9-4009-9E14-A3670792972D}">
      <dgm:prSet/>
      <dgm:spPr/>
      <dgm:t>
        <a:bodyPr/>
        <a:lstStyle/>
        <a:p>
          <a:endParaRPr lang="en-US"/>
        </a:p>
      </dgm:t>
    </dgm:pt>
    <dgm:pt modelId="{B73D69CB-8C8A-45D0-AA20-87F4332F85DA}" type="sibTrans" cxnId="{0DB12CC8-B7D9-4009-9E14-A3670792972D}">
      <dgm:prSet/>
      <dgm:spPr/>
      <dgm:t>
        <a:bodyPr/>
        <a:lstStyle/>
        <a:p>
          <a:endParaRPr lang="en-US"/>
        </a:p>
      </dgm:t>
    </dgm:pt>
    <dgm:pt modelId="{BC244306-CB47-48D5-BDA8-3BCD040A5E92}">
      <dgm:prSet phldrT="[Text]" custT="1"/>
      <dgm:spPr/>
      <dgm:t>
        <a:bodyPr/>
        <a:lstStyle/>
        <a:p>
          <a:r>
            <a:rPr lang="en-US" sz="1600" dirty="0"/>
            <a:t>After providing feedback, the roles will switch and the other partner will become the leader.</a:t>
          </a:r>
        </a:p>
      </dgm:t>
    </dgm:pt>
    <dgm:pt modelId="{7446210D-BB39-40BC-A246-7077C39FD7B2}" type="parTrans" cxnId="{DAE57F9C-B49A-4100-A8CD-308F5743BB43}">
      <dgm:prSet/>
      <dgm:spPr/>
      <dgm:t>
        <a:bodyPr/>
        <a:lstStyle/>
        <a:p>
          <a:endParaRPr lang="en-US"/>
        </a:p>
      </dgm:t>
    </dgm:pt>
    <dgm:pt modelId="{0368FD2B-436F-4AF0-B50C-2847A1D54BAC}" type="sibTrans" cxnId="{DAE57F9C-B49A-4100-A8CD-308F5743BB43}">
      <dgm:prSet/>
      <dgm:spPr/>
      <dgm:t>
        <a:bodyPr/>
        <a:lstStyle/>
        <a:p>
          <a:endParaRPr lang="en-US"/>
        </a:p>
      </dgm:t>
    </dgm:pt>
    <dgm:pt modelId="{FCF8FA98-9EF4-44D1-9CAE-16CC75FCA7BA}">
      <dgm:prSet phldrT="[Text]" custT="1"/>
      <dgm:spPr/>
      <dgm:t>
        <a:bodyPr/>
        <a:lstStyle/>
        <a:p>
          <a:r>
            <a:rPr lang="en-US" sz="1600" b="1" dirty="0"/>
            <a:t>If you are the leader,</a:t>
          </a:r>
          <a:r>
            <a:rPr lang="en-US" sz="1600" dirty="0"/>
            <a:t> you will practice delivering your self- and parallel-talk sentences to your “student” as though you are in the centers. </a:t>
          </a:r>
          <a:r>
            <a:rPr lang="en-US" sz="1600" b="1" dirty="0"/>
            <a:t>If you are the student</a:t>
          </a:r>
          <a:r>
            <a:rPr lang="en-US" sz="1600" dirty="0"/>
            <a:t>, you will silently pretend to be playing and working alongside the leader.</a:t>
          </a:r>
        </a:p>
      </dgm:t>
    </dgm:pt>
    <dgm:pt modelId="{CF24E657-253C-432C-AB10-206B4BA00F33}" type="parTrans" cxnId="{8F3C05BF-C3CB-4507-AA10-F7892FF128FE}">
      <dgm:prSet/>
      <dgm:spPr/>
      <dgm:t>
        <a:bodyPr/>
        <a:lstStyle/>
        <a:p>
          <a:endParaRPr lang="en-US"/>
        </a:p>
      </dgm:t>
    </dgm:pt>
    <dgm:pt modelId="{852D6B3D-11BA-4BF0-8B01-146803F7B955}" type="sibTrans" cxnId="{8F3C05BF-C3CB-4507-AA10-F7892FF128FE}">
      <dgm:prSet/>
      <dgm:spPr/>
      <dgm:t>
        <a:bodyPr/>
        <a:lstStyle/>
        <a:p>
          <a:endParaRPr lang="en-US"/>
        </a:p>
      </dgm:t>
    </dgm:pt>
    <dgm:pt modelId="{FE1C85CF-4F33-4B5E-8690-0C3C69D88034}" type="pres">
      <dgm:prSet presAssocID="{2F1F2292-DA05-4682-BD12-ABC8AEB389A4}" presName="linearFlow" presStyleCnt="0">
        <dgm:presLayoutVars>
          <dgm:dir/>
          <dgm:animLvl val="lvl"/>
          <dgm:resizeHandles val="exact"/>
        </dgm:presLayoutVars>
      </dgm:prSet>
      <dgm:spPr/>
    </dgm:pt>
    <dgm:pt modelId="{3D4A7B65-0F39-4CDC-9535-A530339B2279}" type="pres">
      <dgm:prSet presAssocID="{B32BF89A-7329-415B-8BF0-0050B9791928}" presName="composite" presStyleCnt="0"/>
      <dgm:spPr/>
    </dgm:pt>
    <dgm:pt modelId="{F2CC4B7B-F5FD-4C70-A6E4-C8E73D974A45}" type="pres">
      <dgm:prSet presAssocID="{B32BF89A-7329-415B-8BF0-0050B9791928}" presName="parentText" presStyleLbl="alignNode1" presStyleIdx="0" presStyleCnt="3" custScaleY="112378" custLinFactNeighborY="0">
        <dgm:presLayoutVars>
          <dgm:chMax val="1"/>
          <dgm:bulletEnabled val="1"/>
        </dgm:presLayoutVars>
      </dgm:prSet>
      <dgm:spPr/>
    </dgm:pt>
    <dgm:pt modelId="{16711A58-B3AA-421B-BD55-BE6A01608154}" type="pres">
      <dgm:prSet presAssocID="{B32BF89A-7329-415B-8BF0-0050B9791928}" presName="descendantText" presStyleLbl="alignAcc1" presStyleIdx="0" presStyleCnt="3" custScaleY="117381" custLinFactNeighborX="0">
        <dgm:presLayoutVars>
          <dgm:bulletEnabled val="1"/>
        </dgm:presLayoutVars>
      </dgm:prSet>
      <dgm:spPr/>
    </dgm:pt>
    <dgm:pt modelId="{7C1F5620-3F95-4CA0-9665-DB5CD2AB92DD}" type="pres">
      <dgm:prSet presAssocID="{3C7F9346-4FD1-47A4-8F31-6A29518F2CB7}" presName="sp" presStyleCnt="0"/>
      <dgm:spPr/>
    </dgm:pt>
    <dgm:pt modelId="{E7C4FFAD-B48B-4A78-874A-89C16BE525AA}" type="pres">
      <dgm:prSet presAssocID="{8129404A-FDEE-44D0-950F-A2E02B499CCD}" presName="composite" presStyleCnt="0"/>
      <dgm:spPr/>
    </dgm:pt>
    <dgm:pt modelId="{06338C19-51B3-456B-8C78-3C28D9D2DED6}" type="pres">
      <dgm:prSet presAssocID="{8129404A-FDEE-44D0-950F-A2E02B499CCD}" presName="parentText" presStyleLbl="alignNode1" presStyleIdx="1" presStyleCnt="3" custScaleY="122201">
        <dgm:presLayoutVars>
          <dgm:chMax val="1"/>
          <dgm:bulletEnabled val="1"/>
        </dgm:presLayoutVars>
      </dgm:prSet>
      <dgm:spPr/>
    </dgm:pt>
    <dgm:pt modelId="{9257F8CD-4BF1-4DCA-A398-E29F0886BB0E}" type="pres">
      <dgm:prSet presAssocID="{8129404A-FDEE-44D0-950F-A2E02B499CCD}" presName="descendantText" presStyleLbl="alignAcc1" presStyleIdx="1" presStyleCnt="3" custScaleY="142475">
        <dgm:presLayoutVars>
          <dgm:bulletEnabled val="1"/>
        </dgm:presLayoutVars>
      </dgm:prSet>
      <dgm:spPr/>
    </dgm:pt>
    <dgm:pt modelId="{C2EF2AF4-187C-420F-9E43-C61731DBD697}" type="pres">
      <dgm:prSet presAssocID="{F3921DDD-EB66-42C8-A212-98DD1E181F86}" presName="sp" presStyleCnt="0"/>
      <dgm:spPr/>
    </dgm:pt>
    <dgm:pt modelId="{B3875691-6EB6-466A-9446-BF3134FA3553}" type="pres">
      <dgm:prSet presAssocID="{868C22C7-B686-44A6-BBED-CF0294C6D3A6}" presName="composite" presStyleCnt="0"/>
      <dgm:spPr/>
    </dgm:pt>
    <dgm:pt modelId="{A853080C-B378-4372-9F13-221CAD658FF1}" type="pres">
      <dgm:prSet presAssocID="{868C22C7-B686-44A6-BBED-CF0294C6D3A6}" presName="parentText" presStyleLbl="alignNode1" presStyleIdx="2" presStyleCnt="3" custScaleY="111256">
        <dgm:presLayoutVars>
          <dgm:chMax val="1"/>
          <dgm:bulletEnabled val="1"/>
        </dgm:presLayoutVars>
      </dgm:prSet>
      <dgm:spPr/>
    </dgm:pt>
    <dgm:pt modelId="{F0D36A31-24E6-49E1-B64F-F7113DFA3851}" type="pres">
      <dgm:prSet presAssocID="{868C22C7-B686-44A6-BBED-CF0294C6D3A6}" presName="descendantText" presStyleLbl="alignAcc1" presStyleIdx="2" presStyleCnt="3" custScaleY="118136" custLinFactNeighborX="338" custLinFactNeighborY="633">
        <dgm:presLayoutVars>
          <dgm:bulletEnabled val="1"/>
        </dgm:presLayoutVars>
      </dgm:prSet>
      <dgm:spPr/>
    </dgm:pt>
  </dgm:ptLst>
  <dgm:cxnLst>
    <dgm:cxn modelId="{F9922B01-9FE5-482A-94E9-EC4545160508}" type="presOf" srcId="{B32BF89A-7329-415B-8BF0-0050B9791928}" destId="{F2CC4B7B-F5FD-4C70-A6E4-C8E73D974A45}" srcOrd="0" destOrd="0" presId="urn:microsoft.com/office/officeart/2005/8/layout/chevron2"/>
    <dgm:cxn modelId="{98E84A34-2A4E-427D-B2D4-E2566B74A275}" type="presOf" srcId="{A9BB4F57-8CA6-4BF9-8C82-A57B4EBAE018}" destId="{16711A58-B3AA-421B-BD55-BE6A01608154}" srcOrd="0" destOrd="1" presId="urn:microsoft.com/office/officeart/2005/8/layout/chevron2"/>
    <dgm:cxn modelId="{71F8CF43-FA97-4D62-ABB2-EDF1D17B3466}" srcId="{2F1F2292-DA05-4682-BD12-ABC8AEB389A4}" destId="{B32BF89A-7329-415B-8BF0-0050B9791928}" srcOrd="0" destOrd="0" parTransId="{0742B611-B5D9-4ED1-9ED9-257B1F5E5D5B}" sibTransId="{3C7F9346-4FD1-47A4-8F31-6A29518F2CB7}"/>
    <dgm:cxn modelId="{DBE6D063-6923-46DD-8F4B-AB3A566DE685}" type="presOf" srcId="{2F1F2292-DA05-4682-BD12-ABC8AEB389A4}" destId="{FE1C85CF-4F33-4B5E-8690-0C3C69D88034}" srcOrd="0" destOrd="0" presId="urn:microsoft.com/office/officeart/2005/8/layout/chevron2"/>
    <dgm:cxn modelId="{24A6E16C-CE7F-4D30-94F7-35BF6FBC6935}" srcId="{B32BF89A-7329-415B-8BF0-0050B9791928}" destId="{A9BB4F57-8CA6-4BF9-8C82-A57B4EBAE018}" srcOrd="1" destOrd="0" parTransId="{7870FED7-41E5-40E2-8BE1-1E26D064C74F}" sibTransId="{B9C2EA53-AB11-4D70-9C05-3001C7C9DB7B}"/>
    <dgm:cxn modelId="{13B73D91-9C6D-4F67-98AD-0362F87E01F3}" srcId="{2F1F2292-DA05-4682-BD12-ABC8AEB389A4}" destId="{8129404A-FDEE-44D0-950F-A2E02B499CCD}" srcOrd="1" destOrd="0" parTransId="{AF4E5F4C-5868-4ABE-839E-E805EDCE571E}" sibTransId="{F3921DDD-EB66-42C8-A212-98DD1E181F86}"/>
    <dgm:cxn modelId="{DAE57F9C-B49A-4100-A8CD-308F5743BB43}" srcId="{868C22C7-B686-44A6-BBED-CF0294C6D3A6}" destId="{BC244306-CB47-48D5-BDA8-3BCD040A5E92}" srcOrd="1" destOrd="0" parTransId="{7446210D-BB39-40BC-A246-7077C39FD7B2}" sibTransId="{0368FD2B-436F-4AF0-B50C-2847A1D54BAC}"/>
    <dgm:cxn modelId="{DADC52A5-3C00-45E4-BD16-30026EAE98C8}" type="presOf" srcId="{42DECDCA-F756-44D5-85B6-A09F3308CEC9}" destId="{9257F8CD-4BF1-4DCA-A398-E29F0886BB0E}" srcOrd="0" destOrd="0" presId="urn:microsoft.com/office/officeart/2005/8/layout/chevron2"/>
    <dgm:cxn modelId="{4F51F3AD-D4E7-40CD-B78E-9BF6514B2311}" type="presOf" srcId="{FCF8FA98-9EF4-44D1-9CAE-16CC75FCA7BA}" destId="{9257F8CD-4BF1-4DCA-A398-E29F0886BB0E}" srcOrd="0" destOrd="1" presId="urn:microsoft.com/office/officeart/2005/8/layout/chevron2"/>
    <dgm:cxn modelId="{6C1697B4-D71C-44FA-A6D2-868FA42434C9}" type="presOf" srcId="{A1B74BCE-A255-4AAB-8953-3FA2706262B6}" destId="{F0D36A31-24E6-49E1-B64F-F7113DFA3851}" srcOrd="0" destOrd="0" presId="urn:microsoft.com/office/officeart/2005/8/layout/chevron2"/>
    <dgm:cxn modelId="{1CDB2EB7-2CEE-4D76-BB50-55225A155088}" srcId="{2F1F2292-DA05-4682-BD12-ABC8AEB389A4}" destId="{868C22C7-B686-44A6-BBED-CF0294C6D3A6}" srcOrd="2" destOrd="0" parTransId="{B01FDFB6-E360-44CA-A120-CBB041E4B522}" sibTransId="{D8F561A4-B91F-4298-84B8-4280B3EC54C3}"/>
    <dgm:cxn modelId="{9A08C0BB-89F5-4E0B-944E-E1E8230172D6}" type="presOf" srcId="{868C22C7-B686-44A6-BBED-CF0294C6D3A6}" destId="{A853080C-B378-4372-9F13-221CAD658FF1}" srcOrd="0" destOrd="0" presId="urn:microsoft.com/office/officeart/2005/8/layout/chevron2"/>
    <dgm:cxn modelId="{8F3C05BF-C3CB-4507-AA10-F7892FF128FE}" srcId="{8129404A-FDEE-44D0-950F-A2E02B499CCD}" destId="{FCF8FA98-9EF4-44D1-9CAE-16CC75FCA7BA}" srcOrd="1" destOrd="0" parTransId="{CF24E657-253C-432C-AB10-206B4BA00F33}" sibTransId="{852D6B3D-11BA-4BF0-8B01-146803F7B955}"/>
    <dgm:cxn modelId="{E4F7DFC4-BC81-4D34-B70F-016A3C5E46C7}" type="presOf" srcId="{DA35EF48-DFEC-4051-B8B0-96DCBFC14286}" destId="{16711A58-B3AA-421B-BD55-BE6A01608154}" srcOrd="0" destOrd="0" presId="urn:microsoft.com/office/officeart/2005/8/layout/chevron2"/>
    <dgm:cxn modelId="{0DB12CC8-B7D9-4009-9E14-A3670792972D}" srcId="{868C22C7-B686-44A6-BBED-CF0294C6D3A6}" destId="{A1B74BCE-A255-4AAB-8953-3FA2706262B6}" srcOrd="0" destOrd="0" parTransId="{D46BF408-032C-497E-8E27-0EDA2464C403}" sibTransId="{B73D69CB-8C8A-45D0-AA20-87F4332F85DA}"/>
    <dgm:cxn modelId="{CD69E3C8-6E1E-4A63-A577-DCF6EAEF421E}" srcId="{B32BF89A-7329-415B-8BF0-0050B9791928}" destId="{DA35EF48-DFEC-4051-B8B0-96DCBFC14286}" srcOrd="0" destOrd="0" parTransId="{4589DED6-617F-4A50-990A-4ACDA66BCAF7}" sibTransId="{68DB5778-50F0-48C8-A65E-7C4D43301358}"/>
    <dgm:cxn modelId="{55A2A9CB-27A3-4A98-A326-39C24D135205}" type="presOf" srcId="{BC244306-CB47-48D5-BDA8-3BCD040A5E92}" destId="{F0D36A31-24E6-49E1-B64F-F7113DFA3851}" srcOrd="0" destOrd="1" presId="urn:microsoft.com/office/officeart/2005/8/layout/chevron2"/>
    <dgm:cxn modelId="{E46DC4D1-4AAC-48B0-85E0-ACC0A369EB55}" srcId="{8129404A-FDEE-44D0-950F-A2E02B499CCD}" destId="{42DECDCA-F756-44D5-85B6-A09F3308CEC9}" srcOrd="0" destOrd="0" parTransId="{398623F6-83EA-4EF4-8B19-224CB56D9FC3}" sibTransId="{69C4DFDB-C9FF-46A9-A5E2-B75614A4BF7B}"/>
    <dgm:cxn modelId="{2C7523EE-2725-403D-BDC0-B3DBF3AEA50E}" type="presOf" srcId="{8129404A-FDEE-44D0-950F-A2E02B499CCD}" destId="{06338C19-51B3-456B-8C78-3C28D9D2DED6}" srcOrd="0" destOrd="0" presId="urn:microsoft.com/office/officeart/2005/8/layout/chevron2"/>
    <dgm:cxn modelId="{5D2B9F63-89E6-47B3-A01B-071918970B93}" type="presParOf" srcId="{FE1C85CF-4F33-4B5E-8690-0C3C69D88034}" destId="{3D4A7B65-0F39-4CDC-9535-A530339B2279}" srcOrd="0" destOrd="0" presId="urn:microsoft.com/office/officeart/2005/8/layout/chevron2"/>
    <dgm:cxn modelId="{6441ED51-E81B-4BB5-BE02-C643EEC3899E}" type="presParOf" srcId="{3D4A7B65-0F39-4CDC-9535-A530339B2279}" destId="{F2CC4B7B-F5FD-4C70-A6E4-C8E73D974A45}" srcOrd="0" destOrd="0" presId="urn:microsoft.com/office/officeart/2005/8/layout/chevron2"/>
    <dgm:cxn modelId="{8EFBD140-2657-40BE-9AF8-1964B1C5539B}" type="presParOf" srcId="{3D4A7B65-0F39-4CDC-9535-A530339B2279}" destId="{16711A58-B3AA-421B-BD55-BE6A01608154}" srcOrd="1" destOrd="0" presId="urn:microsoft.com/office/officeart/2005/8/layout/chevron2"/>
    <dgm:cxn modelId="{09955B91-B931-401B-8A3C-3D2152CE059D}" type="presParOf" srcId="{FE1C85CF-4F33-4B5E-8690-0C3C69D88034}" destId="{7C1F5620-3F95-4CA0-9665-DB5CD2AB92DD}" srcOrd="1" destOrd="0" presId="urn:microsoft.com/office/officeart/2005/8/layout/chevron2"/>
    <dgm:cxn modelId="{C92B0D54-A571-4E88-B898-68FAE5790C56}" type="presParOf" srcId="{FE1C85CF-4F33-4B5E-8690-0C3C69D88034}" destId="{E7C4FFAD-B48B-4A78-874A-89C16BE525AA}" srcOrd="2" destOrd="0" presId="urn:microsoft.com/office/officeart/2005/8/layout/chevron2"/>
    <dgm:cxn modelId="{5F60A2B3-D65D-4396-BC6A-E848B3E6DFAB}" type="presParOf" srcId="{E7C4FFAD-B48B-4A78-874A-89C16BE525AA}" destId="{06338C19-51B3-456B-8C78-3C28D9D2DED6}" srcOrd="0" destOrd="0" presId="urn:microsoft.com/office/officeart/2005/8/layout/chevron2"/>
    <dgm:cxn modelId="{7CE8E9ED-B17B-48DA-B24F-4B84D5600639}" type="presParOf" srcId="{E7C4FFAD-B48B-4A78-874A-89C16BE525AA}" destId="{9257F8CD-4BF1-4DCA-A398-E29F0886BB0E}" srcOrd="1" destOrd="0" presId="urn:microsoft.com/office/officeart/2005/8/layout/chevron2"/>
    <dgm:cxn modelId="{227C5B2C-7678-4E12-8466-0F1078AAB9CA}" type="presParOf" srcId="{FE1C85CF-4F33-4B5E-8690-0C3C69D88034}" destId="{C2EF2AF4-187C-420F-9E43-C61731DBD697}" srcOrd="3" destOrd="0" presId="urn:microsoft.com/office/officeart/2005/8/layout/chevron2"/>
    <dgm:cxn modelId="{9C6AA26E-0C75-4B1C-A199-1D5349752465}" type="presParOf" srcId="{FE1C85CF-4F33-4B5E-8690-0C3C69D88034}" destId="{B3875691-6EB6-466A-9446-BF3134FA3553}" srcOrd="4" destOrd="0" presId="urn:microsoft.com/office/officeart/2005/8/layout/chevron2"/>
    <dgm:cxn modelId="{E3F00D98-4B85-4B34-9E9F-868C6CD28450}" type="presParOf" srcId="{B3875691-6EB6-466A-9446-BF3134FA3553}" destId="{A853080C-B378-4372-9F13-221CAD658FF1}" srcOrd="0" destOrd="0" presId="urn:microsoft.com/office/officeart/2005/8/layout/chevron2"/>
    <dgm:cxn modelId="{BD452798-8718-4F67-ADEE-BFFA9325BAE7}" type="presParOf" srcId="{B3875691-6EB6-466A-9446-BF3134FA3553}" destId="{F0D36A31-24E6-49E1-B64F-F7113DFA38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F9FEF-35AE-4779-B21B-9340EA47FF57}">
      <dsp:nvSpPr>
        <dsp:cNvPr id="0" name=""/>
        <dsp:cNvSpPr/>
      </dsp:nvSpPr>
      <dsp:spPr>
        <a:xfrm>
          <a:off x="4323190" y="2863083"/>
          <a:ext cx="3058688" cy="530846"/>
        </a:xfrm>
        <a:custGeom>
          <a:avLst/>
          <a:gdLst/>
          <a:ahLst/>
          <a:cxnLst/>
          <a:rect l="0" t="0" r="0" b="0"/>
          <a:pathLst>
            <a:path>
              <a:moveTo>
                <a:pt x="0" y="0"/>
              </a:moveTo>
              <a:lnTo>
                <a:pt x="0" y="265423"/>
              </a:lnTo>
              <a:lnTo>
                <a:pt x="3058688" y="265423"/>
              </a:lnTo>
              <a:lnTo>
                <a:pt x="3058688" y="5308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4D81E-A309-41A4-A18E-420BB7AD52BF}">
      <dsp:nvSpPr>
        <dsp:cNvPr id="0" name=""/>
        <dsp:cNvSpPr/>
      </dsp:nvSpPr>
      <dsp:spPr>
        <a:xfrm>
          <a:off x="4277470" y="2863083"/>
          <a:ext cx="91440" cy="530846"/>
        </a:xfrm>
        <a:custGeom>
          <a:avLst/>
          <a:gdLst/>
          <a:ahLst/>
          <a:cxnLst/>
          <a:rect l="0" t="0" r="0" b="0"/>
          <a:pathLst>
            <a:path>
              <a:moveTo>
                <a:pt x="45720" y="0"/>
              </a:moveTo>
              <a:lnTo>
                <a:pt x="45720" y="5308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750F13-E464-42CB-B508-B577A7F022F3}">
      <dsp:nvSpPr>
        <dsp:cNvPr id="0" name=""/>
        <dsp:cNvSpPr/>
      </dsp:nvSpPr>
      <dsp:spPr>
        <a:xfrm>
          <a:off x="1264501" y="2863083"/>
          <a:ext cx="3058688" cy="530846"/>
        </a:xfrm>
        <a:custGeom>
          <a:avLst/>
          <a:gdLst/>
          <a:ahLst/>
          <a:cxnLst/>
          <a:rect l="0" t="0" r="0" b="0"/>
          <a:pathLst>
            <a:path>
              <a:moveTo>
                <a:pt x="3058688" y="0"/>
              </a:moveTo>
              <a:lnTo>
                <a:pt x="3058688" y="265423"/>
              </a:lnTo>
              <a:lnTo>
                <a:pt x="0" y="265423"/>
              </a:lnTo>
              <a:lnTo>
                <a:pt x="0" y="5308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C5085D-7EEB-45D1-9BCD-872981FB08FE}">
      <dsp:nvSpPr>
        <dsp:cNvPr id="0" name=""/>
        <dsp:cNvSpPr/>
      </dsp:nvSpPr>
      <dsp:spPr>
        <a:xfrm>
          <a:off x="3059269" y="1599162"/>
          <a:ext cx="2527842" cy="12639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Key Literacy Experiences</a:t>
          </a:r>
        </a:p>
      </dsp:txBody>
      <dsp:txXfrm>
        <a:off x="3059269" y="1599162"/>
        <a:ext cx="2527842" cy="1263921"/>
      </dsp:txXfrm>
    </dsp:sp>
    <dsp:sp modelId="{85B92C76-D9A1-497B-8722-69CD617B05EE}">
      <dsp:nvSpPr>
        <dsp:cNvPr id="0" name=""/>
        <dsp:cNvSpPr/>
      </dsp:nvSpPr>
      <dsp:spPr>
        <a:xfrm>
          <a:off x="580" y="3393930"/>
          <a:ext cx="2527842" cy="126392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uFillTx/>
            </a:rPr>
            <a:t>Exposure to </a:t>
          </a:r>
          <a:r>
            <a:rPr lang="en-US" sz="1600" b="1" kern="1200" dirty="0">
              <a:uFillTx/>
            </a:rPr>
            <a:t>varied vocabulary</a:t>
          </a:r>
          <a:endParaRPr lang="en-US" sz="1600" b="1" kern="1200" dirty="0"/>
        </a:p>
      </dsp:txBody>
      <dsp:txXfrm>
        <a:off x="580" y="3393930"/>
        <a:ext cx="2527842" cy="1263921"/>
      </dsp:txXfrm>
    </dsp:sp>
    <dsp:sp modelId="{1031DF21-C57F-4F6C-A067-1E1E4792FF20}">
      <dsp:nvSpPr>
        <dsp:cNvPr id="0" name=""/>
        <dsp:cNvSpPr/>
      </dsp:nvSpPr>
      <dsp:spPr>
        <a:xfrm>
          <a:off x="3059269" y="3393930"/>
          <a:ext cx="2527842" cy="126392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uFillTx/>
            </a:rPr>
            <a:t>Opportunities to be part of conversations that include </a:t>
          </a:r>
          <a:r>
            <a:rPr lang="en-US" sz="1600" b="1" kern="1200" dirty="0">
              <a:uFillTx/>
            </a:rPr>
            <a:t>extended discourse</a:t>
          </a:r>
          <a:endParaRPr lang="en-US" sz="1600" b="1" kern="1200" dirty="0"/>
        </a:p>
      </dsp:txBody>
      <dsp:txXfrm>
        <a:off x="3059269" y="3393930"/>
        <a:ext cx="2527842" cy="1263921"/>
      </dsp:txXfrm>
    </dsp:sp>
    <dsp:sp modelId="{347BC274-29DF-44EC-9A38-257FBB1D459D}">
      <dsp:nvSpPr>
        <dsp:cNvPr id="0" name=""/>
        <dsp:cNvSpPr/>
      </dsp:nvSpPr>
      <dsp:spPr>
        <a:xfrm>
          <a:off x="6117958" y="3393930"/>
          <a:ext cx="2527842" cy="126392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uFillTx/>
            </a:rPr>
            <a:t>An </a:t>
          </a:r>
          <a:r>
            <a:rPr lang="en-US" sz="1600" b="1" kern="1200" dirty="0">
              <a:uFillTx/>
            </a:rPr>
            <a:t>environment</a:t>
          </a:r>
          <a:r>
            <a:rPr lang="en-US" sz="1600" kern="1200" dirty="0">
              <a:uFillTx/>
            </a:rPr>
            <a:t> that is </a:t>
          </a:r>
          <a:r>
            <a:rPr lang="en-US" sz="1600" b="1" kern="1200" dirty="0">
              <a:uFillTx/>
            </a:rPr>
            <a:t>cognitively and linguistically stimulating </a:t>
          </a:r>
          <a:r>
            <a:rPr lang="en-US" sz="1600" kern="1200" dirty="0">
              <a:uFillTx/>
            </a:rPr>
            <a:t>(including books and curriculum)</a:t>
          </a:r>
          <a:endParaRPr lang="en-US" sz="1600" kern="1200" dirty="0"/>
        </a:p>
      </dsp:txBody>
      <dsp:txXfrm>
        <a:off x="6117958" y="3393930"/>
        <a:ext cx="2527842" cy="1263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A6FC0-1B54-4421-B9C8-E93A2E3049A9}">
      <dsp:nvSpPr>
        <dsp:cNvPr id="0" name=""/>
        <dsp:cNvSpPr/>
      </dsp:nvSpPr>
      <dsp:spPr>
        <a:xfrm rot="10800000">
          <a:off x="2720340" y="0"/>
          <a:ext cx="5280660" cy="1879600"/>
        </a:xfrm>
        <a:prstGeom prst="nonIsoscelesTrapezoid">
          <a:avLst>
            <a:gd name="adj1" fmla="val 0"/>
            <a:gd name="adj2" fmla="val 48243"/>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mn-lt"/>
              <a:ea typeface="Verdana" panose="020B0604030504040204" pitchFamily="34" charset="0"/>
              <a:cs typeface="Verdana" panose="020B0604030504040204" pitchFamily="34" charset="0"/>
            </a:rPr>
            <a:t>Uncommon words</a:t>
          </a:r>
        </a:p>
        <a:p>
          <a:pPr marL="114300" lvl="1" indent="-114300" algn="l" defTabSz="577850">
            <a:lnSpc>
              <a:spcPct val="90000"/>
            </a:lnSpc>
            <a:spcBef>
              <a:spcPct val="0"/>
            </a:spcBef>
            <a:spcAft>
              <a:spcPct val="15000"/>
            </a:spcAft>
            <a:buChar char="•"/>
          </a:pPr>
          <a:r>
            <a:rPr lang="en-US" sz="1300" kern="1200" dirty="0">
              <a:latin typeface="+mn-lt"/>
              <a:ea typeface="Verdana" panose="020B0604030504040204" pitchFamily="34" charset="0"/>
              <a:cs typeface="Verdana" panose="020B0604030504040204" pitchFamily="34" charset="0"/>
            </a:rPr>
            <a:t>Usually associated with a specific subject area</a:t>
          </a:r>
        </a:p>
        <a:p>
          <a:pPr marL="114300" lvl="1" indent="-114300" algn="l" defTabSz="577850">
            <a:lnSpc>
              <a:spcPct val="90000"/>
            </a:lnSpc>
            <a:spcBef>
              <a:spcPct val="0"/>
            </a:spcBef>
            <a:spcAft>
              <a:spcPct val="15000"/>
            </a:spcAft>
            <a:buChar char="•"/>
          </a:pPr>
          <a:r>
            <a:rPr lang="en-US" sz="1300" kern="1200" dirty="0">
              <a:latin typeface="+mn-lt"/>
              <a:ea typeface="Verdana" panose="020B0604030504040204" pitchFamily="34" charset="0"/>
              <a:cs typeface="Verdana" panose="020B0604030504040204" pitchFamily="34" charset="0"/>
            </a:rPr>
            <a:t>Examples: photosynthesis, anion, circumference</a:t>
          </a:r>
        </a:p>
      </dsp:txBody>
      <dsp:txXfrm rot="10800000">
        <a:off x="3627120" y="0"/>
        <a:ext cx="4373880" cy="1879600"/>
      </dsp:txXfrm>
    </dsp:sp>
    <dsp:sp modelId="{276F79CD-AE32-45FB-A8B9-3691CA4E7C51}">
      <dsp:nvSpPr>
        <dsp:cNvPr id="0" name=""/>
        <dsp:cNvSpPr/>
      </dsp:nvSpPr>
      <dsp:spPr>
        <a:xfrm>
          <a:off x="1813560" y="0"/>
          <a:ext cx="1813560" cy="1879600"/>
        </a:xfrm>
        <a:prstGeom prst="trapezoid">
          <a:avLst>
            <a:gd name="adj" fmla="val 5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dirty="0">
            <a:latin typeface="+mn-lt"/>
            <a:ea typeface="Verdana" panose="020B0604030504040204" pitchFamily="34" charset="0"/>
            <a:cs typeface="Verdana" panose="020B0604030504040204" pitchFamily="34" charset="0"/>
          </a:endParaRPr>
        </a:p>
        <a:p>
          <a:pPr marL="0" lvl="0" indent="0" algn="ctr" defTabSz="977900">
            <a:lnSpc>
              <a:spcPct val="90000"/>
            </a:lnSpc>
            <a:spcBef>
              <a:spcPct val="0"/>
            </a:spcBef>
            <a:spcAft>
              <a:spcPct val="35000"/>
            </a:spcAft>
            <a:buNone/>
          </a:pPr>
          <a:r>
            <a:rPr lang="en-US" sz="2200" kern="1200" dirty="0">
              <a:latin typeface="+mn-lt"/>
              <a:ea typeface="Verdana" panose="020B0604030504040204" pitchFamily="34" charset="0"/>
              <a:cs typeface="Verdana" panose="020B0604030504040204" pitchFamily="34" charset="0"/>
            </a:rPr>
            <a:t>Tier 3</a:t>
          </a:r>
        </a:p>
      </dsp:txBody>
      <dsp:txXfrm>
        <a:off x="1813560" y="0"/>
        <a:ext cx="1813560" cy="1879600"/>
      </dsp:txXfrm>
    </dsp:sp>
    <dsp:sp modelId="{EA02E3F1-C7A5-432B-A8D3-249E9642DAF9}">
      <dsp:nvSpPr>
        <dsp:cNvPr id="0" name=""/>
        <dsp:cNvSpPr/>
      </dsp:nvSpPr>
      <dsp:spPr>
        <a:xfrm rot="10800000">
          <a:off x="3627120" y="1879600"/>
          <a:ext cx="4373880" cy="1879600"/>
        </a:xfrm>
        <a:prstGeom prst="nonIsoscelesTrapezoid">
          <a:avLst>
            <a:gd name="adj1" fmla="val 0"/>
            <a:gd name="adj2" fmla="val 48243"/>
          </a:avLst>
        </a:prstGeom>
        <a:solidFill>
          <a:schemeClr val="lt1">
            <a:alpha val="90000"/>
            <a:hueOff val="0"/>
            <a:satOff val="0"/>
            <a:lumOff val="0"/>
            <a:alphaOff val="0"/>
          </a:schemeClr>
        </a:solidFill>
        <a:ln w="25400" cap="flat" cmpd="sng" algn="ctr">
          <a:solidFill>
            <a:schemeClr val="accent1">
              <a:shade val="80000"/>
              <a:hueOff val="339348"/>
              <a:satOff val="-22674"/>
              <a:lumOff val="174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b="0" kern="1200" dirty="0">
              <a:solidFill>
                <a:sysClr val="windowText" lastClr="000000"/>
              </a:solidFill>
              <a:latin typeface="+mn-lt"/>
              <a:ea typeface="Verdana" panose="020B0604030504040204" pitchFamily="34" charset="0"/>
              <a:cs typeface="Verdana" panose="020B0604030504040204" pitchFamily="34" charset="0"/>
            </a:rPr>
            <a:t>Sophisticated words used frequently in texts and across many content areas</a:t>
          </a:r>
        </a:p>
        <a:p>
          <a:pPr marL="114300" lvl="1" indent="-114300" algn="l" defTabSz="577850">
            <a:lnSpc>
              <a:spcPct val="90000"/>
            </a:lnSpc>
            <a:spcBef>
              <a:spcPct val="0"/>
            </a:spcBef>
            <a:spcAft>
              <a:spcPct val="15000"/>
            </a:spcAft>
            <a:buChar char="•"/>
          </a:pPr>
          <a:r>
            <a:rPr lang="en-US" sz="1300" b="0" kern="1200" dirty="0">
              <a:solidFill>
                <a:sysClr val="windowText" lastClr="000000"/>
              </a:solidFill>
              <a:latin typeface="+mn-lt"/>
              <a:ea typeface="Verdana" panose="020B0604030504040204" pitchFamily="34" charset="0"/>
              <a:cs typeface="Verdana" panose="020B0604030504040204" pitchFamily="34" charset="0"/>
            </a:rPr>
            <a:t>Contributes to most students’ knowledge when they transition from learning to read to reading to learn</a:t>
          </a:r>
        </a:p>
        <a:p>
          <a:pPr marL="114300" lvl="1" indent="-114300" algn="l" defTabSz="577850">
            <a:lnSpc>
              <a:spcPct val="90000"/>
            </a:lnSpc>
            <a:spcBef>
              <a:spcPct val="0"/>
            </a:spcBef>
            <a:spcAft>
              <a:spcPct val="15000"/>
            </a:spcAft>
            <a:buChar char="•"/>
          </a:pPr>
          <a:r>
            <a:rPr lang="en-US" sz="1300" b="0" kern="1200" dirty="0">
              <a:solidFill>
                <a:sysClr val="windowText" lastClr="000000"/>
              </a:solidFill>
              <a:latin typeface="+mn-lt"/>
              <a:ea typeface="Verdana" panose="020B0604030504040204" pitchFamily="34" charset="0"/>
              <a:cs typeface="Verdana" panose="020B0604030504040204" pitchFamily="34" charset="0"/>
            </a:rPr>
            <a:t>Examples: discover, solution</a:t>
          </a:r>
        </a:p>
      </dsp:txBody>
      <dsp:txXfrm rot="10800000">
        <a:off x="4533900" y="1879600"/>
        <a:ext cx="3467100" cy="1879600"/>
      </dsp:txXfrm>
    </dsp:sp>
    <dsp:sp modelId="{E578AF35-1E23-4C25-A22F-1E7BA43C1E02}">
      <dsp:nvSpPr>
        <dsp:cNvPr id="0" name=""/>
        <dsp:cNvSpPr/>
      </dsp:nvSpPr>
      <dsp:spPr>
        <a:xfrm>
          <a:off x="906780" y="1879600"/>
          <a:ext cx="3627120" cy="1879600"/>
        </a:xfrm>
        <a:prstGeom prst="trapezoid">
          <a:avLst>
            <a:gd name="adj" fmla="val 48243"/>
          </a:avLst>
        </a:prstGeom>
        <a:solidFill>
          <a:schemeClr val="accent1">
            <a:shade val="80000"/>
            <a:hueOff val="339348"/>
            <a:satOff val="-22674"/>
            <a:lumOff val="174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dirty="0">
              <a:latin typeface="+mn-lt"/>
              <a:ea typeface="Verdana" panose="020B0604030504040204" pitchFamily="34" charset="0"/>
              <a:cs typeface="Verdana" panose="020B0604030504040204" pitchFamily="34" charset="0"/>
            </a:rPr>
            <a:t>Tier 2</a:t>
          </a:r>
        </a:p>
      </dsp:txBody>
      <dsp:txXfrm>
        <a:off x="1541525" y="1879600"/>
        <a:ext cx="2357628" cy="1879600"/>
      </dsp:txXfrm>
    </dsp:sp>
    <dsp:sp modelId="{56A9C753-0DD9-4971-BD67-154692031216}">
      <dsp:nvSpPr>
        <dsp:cNvPr id="0" name=""/>
        <dsp:cNvSpPr/>
      </dsp:nvSpPr>
      <dsp:spPr>
        <a:xfrm rot="10800000">
          <a:off x="4533900" y="3759200"/>
          <a:ext cx="3467100" cy="1879600"/>
        </a:xfrm>
        <a:prstGeom prst="nonIsoscelesTrapezoid">
          <a:avLst>
            <a:gd name="adj1" fmla="val 0"/>
            <a:gd name="adj2" fmla="val 48243"/>
          </a:avLst>
        </a:prstGeom>
        <a:solidFill>
          <a:schemeClr val="lt1">
            <a:alpha val="90000"/>
            <a:hueOff val="0"/>
            <a:satOff val="0"/>
            <a:lumOff val="0"/>
            <a:alphaOff val="0"/>
          </a:schemeClr>
        </a:solidFill>
        <a:ln w="25400" cap="flat" cmpd="sng" algn="ctr">
          <a:solidFill>
            <a:schemeClr val="accent1">
              <a:shade val="80000"/>
              <a:hueOff val="678695"/>
              <a:satOff val="-45348"/>
              <a:lumOff val="348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endParaRPr lang="en-US" sz="1300" kern="1200" dirty="0">
            <a:latin typeface="+mn-lt"/>
            <a:ea typeface="Verdana" panose="020B0604030504040204" pitchFamily="34" charset="0"/>
            <a:cs typeface="Verdana" panose="020B0604030504040204" pitchFamily="34" charset="0"/>
          </a:endParaRPr>
        </a:p>
        <a:p>
          <a:pPr marL="114300" lvl="1" indent="-114300" algn="l" defTabSz="577850">
            <a:lnSpc>
              <a:spcPct val="90000"/>
            </a:lnSpc>
            <a:spcBef>
              <a:spcPct val="0"/>
            </a:spcBef>
            <a:spcAft>
              <a:spcPct val="15000"/>
            </a:spcAft>
            <a:buChar char="•"/>
          </a:pPr>
          <a:r>
            <a:rPr lang="en-US" sz="1300" kern="1200" dirty="0">
              <a:latin typeface="+mn-lt"/>
              <a:ea typeface="Verdana" panose="020B0604030504040204" pitchFamily="34" charset="0"/>
              <a:cs typeface="Verdana" panose="020B0604030504040204" pitchFamily="34" charset="0"/>
            </a:rPr>
            <a:t>Basic words used frequently; usually don’t require explicit instruction</a:t>
          </a:r>
        </a:p>
        <a:p>
          <a:pPr marL="114300" lvl="1" indent="-114300" algn="l" defTabSz="577850">
            <a:lnSpc>
              <a:spcPct val="90000"/>
            </a:lnSpc>
            <a:spcBef>
              <a:spcPct val="0"/>
            </a:spcBef>
            <a:spcAft>
              <a:spcPct val="15000"/>
            </a:spcAft>
            <a:buChar char="•"/>
          </a:pPr>
          <a:r>
            <a:rPr lang="en-US" sz="1300" kern="1200" dirty="0">
              <a:latin typeface="+mn-lt"/>
              <a:ea typeface="Verdana" panose="020B0604030504040204" pitchFamily="34" charset="0"/>
              <a:cs typeface="Verdana" panose="020B0604030504040204" pitchFamily="34" charset="0"/>
            </a:rPr>
            <a:t>Children should know these before entering school</a:t>
          </a:r>
        </a:p>
        <a:p>
          <a:pPr marL="114300" lvl="1" indent="-114300" algn="l" defTabSz="577850">
            <a:lnSpc>
              <a:spcPct val="90000"/>
            </a:lnSpc>
            <a:spcBef>
              <a:spcPct val="0"/>
            </a:spcBef>
            <a:spcAft>
              <a:spcPct val="15000"/>
            </a:spcAft>
            <a:buChar char="•"/>
          </a:pPr>
          <a:r>
            <a:rPr lang="en-US" sz="1300" kern="1200" dirty="0">
              <a:latin typeface="+mn-lt"/>
              <a:ea typeface="Verdana" panose="020B0604030504040204" pitchFamily="34" charset="0"/>
              <a:cs typeface="Verdana" panose="020B0604030504040204" pitchFamily="34" charset="0"/>
            </a:rPr>
            <a:t>Examples: dog, cat, girl, boy, happy, sad, blue, jump</a:t>
          </a:r>
        </a:p>
      </dsp:txBody>
      <dsp:txXfrm rot="10800000">
        <a:off x="5440680" y="3759200"/>
        <a:ext cx="2560320" cy="1879600"/>
      </dsp:txXfrm>
    </dsp:sp>
    <dsp:sp modelId="{DBB82FC6-DD44-49A9-8B34-2B0B47D4075C}">
      <dsp:nvSpPr>
        <dsp:cNvPr id="0" name=""/>
        <dsp:cNvSpPr/>
      </dsp:nvSpPr>
      <dsp:spPr>
        <a:xfrm>
          <a:off x="0" y="3759200"/>
          <a:ext cx="5440680" cy="1879600"/>
        </a:xfrm>
        <a:prstGeom prst="trapezoid">
          <a:avLst>
            <a:gd name="adj" fmla="val 48243"/>
          </a:avLst>
        </a:prstGeom>
        <a:solidFill>
          <a:schemeClr val="accent1">
            <a:shade val="80000"/>
            <a:hueOff val="678695"/>
            <a:satOff val="-45348"/>
            <a:lumOff val="348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n-lt"/>
              <a:ea typeface="Verdana" panose="020B0604030504040204" pitchFamily="34" charset="0"/>
              <a:cs typeface="Verdana" panose="020B0604030504040204" pitchFamily="34" charset="0"/>
            </a:rPr>
            <a:t>Tier 1</a:t>
          </a:r>
        </a:p>
      </dsp:txBody>
      <dsp:txXfrm>
        <a:off x="952118" y="3759200"/>
        <a:ext cx="3536442" cy="1879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8F078-7BE2-487B-A9B3-10A332F7F0B3}">
      <dsp:nvSpPr>
        <dsp:cNvPr id="0" name=""/>
        <dsp:cNvSpPr/>
      </dsp:nvSpPr>
      <dsp:spPr>
        <a:xfrm>
          <a:off x="78194" y="0"/>
          <a:ext cx="1962071" cy="78482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ill Sans MT Condensed" panose="020B0506020104020203" pitchFamily="34" charset="0"/>
            </a:rPr>
            <a:t>IS IT USEFUL AND IMPORTANT?</a:t>
          </a:r>
        </a:p>
      </dsp:txBody>
      <dsp:txXfrm>
        <a:off x="78194" y="0"/>
        <a:ext cx="1962071" cy="784828"/>
      </dsp:txXfrm>
    </dsp:sp>
    <dsp:sp modelId="{11979A9B-88A0-4579-AAAF-FE1ED98720F1}">
      <dsp:nvSpPr>
        <dsp:cNvPr id="0" name=""/>
        <dsp:cNvSpPr/>
      </dsp:nvSpPr>
      <dsp:spPr>
        <a:xfrm>
          <a:off x="78194" y="726190"/>
          <a:ext cx="1962071" cy="34746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mn-lt"/>
              <a:ea typeface="Verdana" panose="020B0604030504040204" pitchFamily="34" charset="0"/>
              <a:cs typeface="Verdana" panose="020B0604030504040204" pitchFamily="34" charset="0"/>
            </a:rPr>
            <a:t>Will they see or hear the word often?</a:t>
          </a:r>
          <a:endParaRPr lang="en-US" sz="1500" kern="1200" dirty="0">
            <a:latin typeface="+mn-lt"/>
          </a:endParaRPr>
        </a:p>
        <a:p>
          <a:pPr marL="114300" lvl="1" indent="-114300" algn="l" defTabSz="666750">
            <a:lnSpc>
              <a:spcPct val="90000"/>
            </a:lnSpc>
            <a:spcBef>
              <a:spcPct val="0"/>
            </a:spcBef>
            <a:spcAft>
              <a:spcPct val="15000"/>
            </a:spcAft>
            <a:buChar char="•"/>
          </a:pPr>
          <a:r>
            <a:rPr lang="en-US" sz="1500" kern="1200" dirty="0">
              <a:latin typeface="+mn-lt"/>
              <a:ea typeface="Verdana" panose="020B0604030504040204" pitchFamily="34" charset="0"/>
              <a:cs typeface="Verdana" panose="020B0604030504040204" pitchFamily="34" charset="0"/>
            </a:rPr>
            <a:t>Will understanding this word help them be able to express themselves or to understand what others are saying?</a:t>
          </a:r>
          <a:endParaRPr lang="en-US" sz="1500" kern="1200" dirty="0">
            <a:latin typeface="+mn-lt"/>
          </a:endParaRPr>
        </a:p>
        <a:p>
          <a:pPr marL="114300" lvl="1" indent="-114300" algn="l" defTabSz="666750">
            <a:lnSpc>
              <a:spcPct val="90000"/>
            </a:lnSpc>
            <a:spcBef>
              <a:spcPct val="0"/>
            </a:spcBef>
            <a:spcAft>
              <a:spcPct val="15000"/>
            </a:spcAft>
            <a:buChar char="•"/>
          </a:pPr>
          <a:r>
            <a:rPr lang="en-US" sz="1500" kern="1200" dirty="0">
              <a:latin typeface="+mn-lt"/>
              <a:ea typeface="Verdana" panose="020B0604030504040204" pitchFamily="34" charset="0"/>
              <a:cs typeface="Verdana" panose="020B0604030504040204" pitchFamily="34" charset="0"/>
            </a:rPr>
            <a:t>Will it help them comprehend a text that we are reading? </a:t>
          </a:r>
          <a:endParaRPr lang="en-US" sz="1500" kern="1200" dirty="0">
            <a:latin typeface="+mn-lt"/>
          </a:endParaRPr>
        </a:p>
      </dsp:txBody>
      <dsp:txXfrm>
        <a:off x="78194" y="726190"/>
        <a:ext cx="1962071" cy="3474696"/>
      </dsp:txXfrm>
    </dsp:sp>
    <dsp:sp modelId="{5456D1CE-5C34-4CA4-8064-1192F058117B}">
      <dsp:nvSpPr>
        <dsp:cNvPr id="0" name=""/>
        <dsp:cNvSpPr/>
      </dsp:nvSpPr>
      <dsp:spPr>
        <a:xfrm>
          <a:off x="2189265" y="0"/>
          <a:ext cx="1962071" cy="78482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ill Sans MT Condensed" panose="020B0506020104020203" pitchFamily="34" charset="0"/>
            </a:rPr>
            <a:t>CAN IT BE TAUGHT?</a:t>
          </a:r>
        </a:p>
      </dsp:txBody>
      <dsp:txXfrm>
        <a:off x="2189265" y="0"/>
        <a:ext cx="1962071" cy="784828"/>
      </dsp:txXfrm>
    </dsp:sp>
    <dsp:sp modelId="{BD43200D-5FDF-460C-941D-22712119E74C}">
      <dsp:nvSpPr>
        <dsp:cNvPr id="0" name=""/>
        <dsp:cNvSpPr/>
      </dsp:nvSpPr>
      <dsp:spPr>
        <a:xfrm>
          <a:off x="2189265" y="723445"/>
          <a:ext cx="1962071" cy="34731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mn-lt"/>
              <a:ea typeface="Verdana" panose="020B0604030504040204" pitchFamily="34" charset="0"/>
              <a:cs typeface="Segoe UI" panose="020B0502040204020203" pitchFamily="34" charset="0"/>
            </a:rPr>
            <a:t>Can you teach the word in a way that children will understand? </a:t>
          </a:r>
          <a:endParaRPr lang="en-US" sz="1500" kern="1200" dirty="0">
            <a:latin typeface="+mn-lt"/>
            <a:cs typeface="Segoe UI" panose="020B0502040204020203" pitchFamily="34" charset="0"/>
          </a:endParaRPr>
        </a:p>
        <a:p>
          <a:pPr marL="114300" lvl="1" indent="-114300" algn="l" defTabSz="666750">
            <a:lnSpc>
              <a:spcPct val="90000"/>
            </a:lnSpc>
            <a:spcBef>
              <a:spcPct val="0"/>
            </a:spcBef>
            <a:spcAft>
              <a:spcPct val="15000"/>
            </a:spcAft>
            <a:buChar char="•"/>
          </a:pPr>
          <a:r>
            <a:rPr lang="en-US" sz="1500" kern="1200" dirty="0">
              <a:latin typeface="+mn-lt"/>
              <a:ea typeface="Verdana" panose="020B0604030504040204" pitchFamily="34" charset="0"/>
              <a:cs typeface="Segoe UI" panose="020B0502040204020203" pitchFamily="34" charset="0"/>
            </a:rPr>
            <a:t>Are you able to define the word using other words/text/ movement/ pictures that children can understand?</a:t>
          </a:r>
          <a:endParaRPr lang="en-US" sz="1500" kern="1200" dirty="0">
            <a:latin typeface="+mn-lt"/>
            <a:cs typeface="Segoe UI" panose="020B0502040204020203" pitchFamily="34" charset="0"/>
          </a:endParaRPr>
        </a:p>
      </dsp:txBody>
      <dsp:txXfrm>
        <a:off x="2189265" y="723445"/>
        <a:ext cx="1962071" cy="3473167"/>
      </dsp:txXfrm>
    </dsp:sp>
    <dsp:sp modelId="{630C7A37-DF7F-4C2A-A2FD-E3BE7BC85310}">
      <dsp:nvSpPr>
        <dsp:cNvPr id="0" name=""/>
        <dsp:cNvSpPr/>
      </dsp:nvSpPr>
      <dsp:spPr>
        <a:xfrm>
          <a:off x="4300356" y="0"/>
          <a:ext cx="1962071" cy="78482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ill Sans MT Condensed" panose="020B0506020104020203" pitchFamily="34" charset="0"/>
            </a:rPr>
            <a:t>WILL IT HELP TEACH IDEAS?</a:t>
          </a:r>
        </a:p>
      </dsp:txBody>
      <dsp:txXfrm>
        <a:off x="4300356" y="0"/>
        <a:ext cx="1962071" cy="784828"/>
      </dsp:txXfrm>
    </dsp:sp>
    <dsp:sp modelId="{36AE64F6-89EE-49FC-86A3-DD084E3C9831}">
      <dsp:nvSpPr>
        <dsp:cNvPr id="0" name=""/>
        <dsp:cNvSpPr/>
      </dsp:nvSpPr>
      <dsp:spPr>
        <a:xfrm>
          <a:off x="4300356" y="717608"/>
          <a:ext cx="1962071" cy="34746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Is this connected to a current theme or big idea we are working on in our classroom?</a:t>
          </a:r>
        </a:p>
        <a:p>
          <a:pPr marL="114300" lvl="1" indent="-114300" algn="l" defTabSz="666750">
            <a:lnSpc>
              <a:spcPct val="90000"/>
            </a:lnSpc>
            <a:spcBef>
              <a:spcPct val="0"/>
            </a:spcBef>
            <a:spcAft>
              <a:spcPct val="15000"/>
            </a:spcAft>
            <a:buChar char="•"/>
          </a:pPr>
          <a:r>
            <a:rPr lang="en-US" sz="1500" kern="1200" dirty="0"/>
            <a:t>Will this help students make sense of the larger world?</a:t>
          </a:r>
        </a:p>
      </dsp:txBody>
      <dsp:txXfrm>
        <a:off x="4300356" y="717608"/>
        <a:ext cx="1962071" cy="3474696"/>
      </dsp:txXfrm>
    </dsp:sp>
    <dsp:sp modelId="{06D0D031-E8B7-460E-B54D-8CCCF2DFCAA8}">
      <dsp:nvSpPr>
        <dsp:cNvPr id="0" name=""/>
        <dsp:cNvSpPr/>
      </dsp:nvSpPr>
      <dsp:spPr>
        <a:xfrm>
          <a:off x="6411427" y="0"/>
          <a:ext cx="1962071" cy="78482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ill Sans MT Condensed" panose="020B0506020104020203" pitchFamily="34" charset="0"/>
            </a:rPr>
            <a:t>DO YOU HAVE VARIETY?</a:t>
          </a:r>
        </a:p>
      </dsp:txBody>
      <dsp:txXfrm>
        <a:off x="6411427" y="0"/>
        <a:ext cx="1962071" cy="784828"/>
      </dsp:txXfrm>
    </dsp:sp>
    <dsp:sp modelId="{D2AC4AD5-6D5C-443E-9749-F1FF73291BFD}">
      <dsp:nvSpPr>
        <dsp:cNvPr id="0" name=""/>
        <dsp:cNvSpPr/>
      </dsp:nvSpPr>
      <dsp:spPr>
        <a:xfrm>
          <a:off x="6410976" y="717504"/>
          <a:ext cx="1962071" cy="34746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Do I have a variety of different kinds of words (nouns, adjectives, verbs, adverbs) that will expand student vocabulary in a variety of contexts?</a:t>
          </a:r>
        </a:p>
      </dsp:txBody>
      <dsp:txXfrm>
        <a:off x="6410976" y="717504"/>
        <a:ext cx="1962071" cy="34746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C4B7B-F5FD-4C70-A6E4-C8E73D974A45}">
      <dsp:nvSpPr>
        <dsp:cNvPr id="0" name=""/>
        <dsp:cNvSpPr/>
      </dsp:nvSpPr>
      <dsp:spPr>
        <a:xfrm rot="5400000">
          <a:off x="-360189" y="376425"/>
          <a:ext cx="1910302" cy="11899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Plan</a:t>
          </a:r>
        </a:p>
      </dsp:txBody>
      <dsp:txXfrm rot="-5400000">
        <a:off x="1" y="611198"/>
        <a:ext cx="1189923" cy="720379"/>
      </dsp:txXfrm>
    </dsp:sp>
    <dsp:sp modelId="{16711A58-B3AA-421B-BD55-BE6A01608154}">
      <dsp:nvSpPr>
        <dsp:cNvPr id="0" name=""/>
        <dsp:cNvSpPr/>
      </dsp:nvSpPr>
      <dsp:spPr>
        <a:xfrm rot="5400000">
          <a:off x="4171615" y="-2956273"/>
          <a:ext cx="1296976" cy="7260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Imagine</a:t>
          </a:r>
          <a:r>
            <a:rPr lang="en-US" sz="1600" kern="1200" dirty="0"/>
            <a:t> you are popping into a two-, three-, or four-year-old classroom during center time. Students are engaged in </a:t>
          </a:r>
          <a:r>
            <a:rPr lang="en-US" sz="1600" b="1" kern="1200" dirty="0"/>
            <a:t>a writing center, a library center, and a science center. </a:t>
          </a:r>
        </a:p>
        <a:p>
          <a:pPr marL="171450" lvl="1" indent="-171450" algn="l" defTabSz="711200">
            <a:lnSpc>
              <a:spcPct val="90000"/>
            </a:lnSpc>
            <a:spcBef>
              <a:spcPct val="0"/>
            </a:spcBef>
            <a:spcAft>
              <a:spcPct val="15000"/>
            </a:spcAft>
            <a:buChar char="•"/>
          </a:pPr>
          <a:r>
            <a:rPr lang="en-US" sz="1600" kern="1200" dirty="0"/>
            <a:t>Write </a:t>
          </a:r>
          <a:r>
            <a:rPr lang="en-US" sz="1600" b="1" kern="1200" dirty="0"/>
            <a:t>one parallel-talk sentence and one self-talk sentence </a:t>
          </a:r>
          <a:r>
            <a:rPr lang="en-US" sz="1600" kern="1200" dirty="0"/>
            <a:t>that you could use with students </a:t>
          </a:r>
          <a:r>
            <a:rPr lang="en-US" sz="1600" b="1" kern="1200" dirty="0"/>
            <a:t>in each center</a:t>
          </a:r>
          <a:r>
            <a:rPr lang="en-US" sz="1600" kern="1200" dirty="0"/>
            <a:t>.</a:t>
          </a:r>
        </a:p>
      </dsp:txBody>
      <dsp:txXfrm rot="-5400000">
        <a:off x="1189924" y="88731"/>
        <a:ext cx="7197047" cy="1170350"/>
      </dsp:txXfrm>
    </dsp:sp>
    <dsp:sp modelId="{06338C19-51B3-456B-8C78-3C28D9D2DED6}">
      <dsp:nvSpPr>
        <dsp:cNvPr id="0" name=""/>
        <dsp:cNvSpPr/>
      </dsp:nvSpPr>
      <dsp:spPr>
        <a:xfrm rot="5400000">
          <a:off x="-443679" y="2254693"/>
          <a:ext cx="2077282" cy="11899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Practice</a:t>
          </a:r>
          <a:endParaRPr lang="en-US" sz="1600" kern="1200" dirty="0"/>
        </a:p>
      </dsp:txBody>
      <dsp:txXfrm rot="-5400000">
        <a:off x="1" y="2405976"/>
        <a:ext cx="1189923" cy="887359"/>
      </dsp:txXfrm>
    </dsp:sp>
    <dsp:sp modelId="{9257F8CD-4BF1-4DCA-A398-E29F0886BB0E}">
      <dsp:nvSpPr>
        <dsp:cNvPr id="0" name=""/>
        <dsp:cNvSpPr/>
      </dsp:nvSpPr>
      <dsp:spPr>
        <a:xfrm rot="5400000">
          <a:off x="4032980" y="-1078005"/>
          <a:ext cx="1574247" cy="7260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With the person sitting next to you,</a:t>
          </a:r>
          <a:r>
            <a:rPr lang="en-US" sz="1600" b="1" kern="1200" dirty="0"/>
            <a:t> practice delivering your sentences </a:t>
          </a:r>
          <a:r>
            <a:rPr lang="en-US" sz="1600" kern="1200" dirty="0"/>
            <a:t>as though one of you is the leader and the other is the student. </a:t>
          </a:r>
        </a:p>
        <a:p>
          <a:pPr marL="171450" lvl="1" indent="-171450" algn="l" defTabSz="711200">
            <a:lnSpc>
              <a:spcPct val="90000"/>
            </a:lnSpc>
            <a:spcBef>
              <a:spcPct val="0"/>
            </a:spcBef>
            <a:spcAft>
              <a:spcPct val="15000"/>
            </a:spcAft>
            <a:buChar char="•"/>
          </a:pPr>
          <a:r>
            <a:rPr lang="en-US" sz="1600" b="1" kern="1200" dirty="0"/>
            <a:t>If you are the leader,</a:t>
          </a:r>
          <a:r>
            <a:rPr lang="en-US" sz="1600" kern="1200" dirty="0"/>
            <a:t> you will practice delivering your self- and parallel-talk sentences to your “student” as though you are in the centers. </a:t>
          </a:r>
          <a:r>
            <a:rPr lang="en-US" sz="1600" b="1" kern="1200" dirty="0"/>
            <a:t>If you are the student</a:t>
          </a:r>
          <a:r>
            <a:rPr lang="en-US" sz="1600" kern="1200" dirty="0"/>
            <a:t>, you will silently pretend to be playing and working alongside the leader.</a:t>
          </a:r>
        </a:p>
      </dsp:txBody>
      <dsp:txXfrm rot="-5400000">
        <a:off x="1189924" y="1841899"/>
        <a:ext cx="7183512" cy="1420551"/>
      </dsp:txXfrm>
    </dsp:sp>
    <dsp:sp modelId="{A853080C-B378-4372-9F13-221CAD658FF1}">
      <dsp:nvSpPr>
        <dsp:cNvPr id="0" name=""/>
        <dsp:cNvSpPr/>
      </dsp:nvSpPr>
      <dsp:spPr>
        <a:xfrm rot="5400000">
          <a:off x="-350653" y="4081987"/>
          <a:ext cx="1891229" cy="11899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Feedback</a:t>
          </a:r>
          <a:endParaRPr lang="en-US" sz="1600" kern="1200" dirty="0"/>
        </a:p>
      </dsp:txBody>
      <dsp:txXfrm rot="-5400000">
        <a:off x="1" y="4326296"/>
        <a:ext cx="1189923" cy="701306"/>
      </dsp:txXfrm>
    </dsp:sp>
    <dsp:sp modelId="{F0D36A31-24E6-49E1-B64F-F7113DFA3851}">
      <dsp:nvSpPr>
        <dsp:cNvPr id="0" name=""/>
        <dsp:cNvSpPr/>
      </dsp:nvSpPr>
      <dsp:spPr>
        <a:xfrm rot="5400000">
          <a:off x="4167444" y="756282"/>
          <a:ext cx="1305318" cy="7260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After the leader practices their self- and parallel-talk sentences, the student will </a:t>
          </a:r>
          <a:r>
            <a:rPr lang="en-US" sz="1600" b="1" kern="1200" dirty="0"/>
            <a:t>provide feedback (one glow, one grow) to the leader </a:t>
          </a:r>
          <a:r>
            <a:rPr lang="en-US" sz="1600" kern="1200" dirty="0"/>
            <a:t>using the self- and parallel-talk cheat sheets. </a:t>
          </a:r>
        </a:p>
        <a:p>
          <a:pPr marL="171450" lvl="1" indent="-171450" algn="l" defTabSz="711200">
            <a:lnSpc>
              <a:spcPct val="90000"/>
            </a:lnSpc>
            <a:spcBef>
              <a:spcPct val="0"/>
            </a:spcBef>
            <a:spcAft>
              <a:spcPct val="15000"/>
            </a:spcAft>
            <a:buChar char="•"/>
          </a:pPr>
          <a:r>
            <a:rPr lang="en-US" sz="1600" kern="1200" dirty="0"/>
            <a:t>After providing feedback, the roles will switch and the other partner will become the leader.</a:t>
          </a:r>
        </a:p>
      </dsp:txBody>
      <dsp:txXfrm rot="-5400000">
        <a:off x="1189923" y="3797523"/>
        <a:ext cx="7196640" cy="11778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465F3-0611-4B07-A239-F4E5E543B1DC}" type="datetimeFigureOut">
              <a:rPr lang="en-US" smtClean="0"/>
              <a:t>10/4/2019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6CD8C-0F9D-4D07-8B1F-F5A3FEDDBDE7}" type="slidenum">
              <a:rPr lang="en-US" smtClean="0"/>
              <a:t>‹#›</a:t>
            </a:fld>
            <a:endParaRPr lang="en-US"/>
          </a:p>
        </p:txBody>
      </p:sp>
    </p:spTree>
    <p:extLst>
      <p:ext uri="{BB962C8B-B14F-4D97-AF65-F5344CB8AC3E}">
        <p14:creationId xmlns:p14="http://schemas.microsoft.com/office/powerpoint/2010/main" val="304349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5 minutes</a:t>
            </a:r>
          </a:p>
          <a:p>
            <a:endParaRPr lang="en-US" dirty="0"/>
          </a:p>
          <a:p>
            <a:r>
              <a:rPr lang="en-US" dirty="0"/>
              <a:t>Direct participants to share their answers with</a:t>
            </a:r>
            <a:r>
              <a:rPr lang="en-US" baseline="0" dirty="0"/>
              <a:t> an elbow partner for 2 minutes, then share out whole group for 3 mins</a:t>
            </a:r>
            <a:r>
              <a:rPr lang="en-US" dirty="0"/>
              <a:t>.</a:t>
            </a:r>
            <a:r>
              <a:rPr lang="en-US" baseline="0" dirty="0"/>
              <a:t> </a:t>
            </a:r>
            <a:endParaRPr lang="en-US" dirty="0"/>
          </a:p>
        </p:txBody>
      </p:sp>
    </p:spTree>
    <p:extLst>
      <p:ext uri="{BB962C8B-B14F-4D97-AF65-F5344CB8AC3E}">
        <p14:creationId xmlns:p14="http://schemas.microsoft.com/office/powerpoint/2010/main" val="2343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minutes</a:t>
            </a:r>
          </a:p>
          <a:p>
            <a:endParaRPr lang="en-US" dirty="0"/>
          </a:p>
          <a:p>
            <a:r>
              <a:rPr lang="en-US" b="1" dirty="0"/>
              <a:t>COLD CALL </a:t>
            </a:r>
            <a:r>
              <a:rPr lang="en-US" dirty="0"/>
              <a:t>a participant to read</a:t>
            </a:r>
            <a:r>
              <a:rPr lang="en-US" b="1" dirty="0"/>
              <a:t> </a:t>
            </a:r>
            <a:r>
              <a:rPr lang="en-US" dirty="0"/>
              <a:t>the key idea aloud.</a:t>
            </a:r>
          </a:p>
          <a:p>
            <a:r>
              <a:rPr lang="en-US" b="1" dirty="0"/>
              <a:t>SAY: </a:t>
            </a:r>
            <a:r>
              <a:rPr lang="en-US" dirty="0"/>
              <a:t>These concepts should sound familiar to our last session! It is essential that we ground all of the work we do in the standards, so we can understand what is developmentally appropriate and make sure students are hitting the milestones they need to hit.</a:t>
            </a:r>
          </a:p>
          <a:p>
            <a:endParaRPr lang="en-US" dirty="0"/>
          </a:p>
          <a:p>
            <a:r>
              <a:rPr lang="en-US" b="1" dirty="0"/>
              <a:t>ASK: </a:t>
            </a:r>
            <a:r>
              <a:rPr lang="en-US" dirty="0"/>
              <a:t>Who can remind us why using the standards are so important? Why will this help us understand the development of student oral language?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2934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a:defRPr/>
            </a:pPr>
            <a:r>
              <a:rPr lang="en-US" b="1" baseline="0" dirty="0"/>
              <a:t>3 minutes </a:t>
            </a:r>
          </a:p>
          <a:p>
            <a:pPr defTabSz="939363">
              <a:defRPr/>
            </a:pPr>
            <a:r>
              <a:rPr lang="en-US" b="1" baseline="0" dirty="0"/>
              <a:t>Provide voiceover of how this activity could be used with teachers.</a:t>
            </a:r>
          </a:p>
          <a:p>
            <a:pPr defTabSz="939363">
              <a:defRPr/>
            </a:pPr>
            <a:endParaRPr lang="en-US" b="1" baseline="0" dirty="0"/>
          </a:p>
          <a:p>
            <a:pPr defTabSz="939363">
              <a:defRPr/>
            </a:pPr>
            <a:r>
              <a:rPr lang="en-US" b="0" baseline="0" dirty="0"/>
              <a:t>When facilitating to teachers:</a:t>
            </a:r>
          </a:p>
          <a:p>
            <a:pPr defTabSz="939363">
              <a:defRPr/>
            </a:pPr>
            <a:r>
              <a:rPr lang="en-US" b="0" baseline="0" dirty="0"/>
              <a:t>Explain the directions on the slide. </a:t>
            </a:r>
          </a:p>
          <a:p>
            <a:pPr defTabSz="939363">
              <a:defRPr/>
            </a:pPr>
            <a:r>
              <a:rPr lang="en-US" b="0" baseline="0" dirty="0"/>
              <a:t>Provide participants 8 minutes to read—circulate and provide support where necessary.</a:t>
            </a:r>
          </a:p>
          <a:p>
            <a:pPr defTabSz="939363">
              <a:defRPr/>
            </a:pPr>
            <a:r>
              <a:rPr lang="en-US" b="0" baseline="0" dirty="0"/>
              <a:t>Call group back together. </a:t>
            </a:r>
            <a:r>
              <a:rPr lang="en-US" b="1" baseline="0" dirty="0"/>
              <a:t>ASK: </a:t>
            </a:r>
            <a:r>
              <a:rPr lang="en-US" b="0" baseline="0" dirty="0"/>
              <a:t>What are your take-aways when looking at the progression of language and vocabulary development from birth through four?</a:t>
            </a:r>
          </a:p>
          <a:p>
            <a:pPr defTabSz="939363">
              <a:defRPr/>
            </a:pPr>
            <a:endParaRPr lang="en-US" b="1" baseline="0" dirty="0"/>
          </a:p>
          <a:p>
            <a:pPr defTabSz="939363">
              <a:defRPr/>
            </a:pPr>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0116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minutes</a:t>
            </a:r>
          </a:p>
          <a:p>
            <a:endParaRPr lang="en-US" dirty="0"/>
          </a:p>
          <a:p>
            <a:r>
              <a:rPr lang="en-US" dirty="0"/>
              <a:t>Have participants discuss the two</a:t>
            </a:r>
            <a:r>
              <a:rPr lang="en-US" baseline="0" dirty="0"/>
              <a:t> questions on the slide with an elbow partner for 2 minutes. Take 2 minutes for participants to share out. (if short on time, skip this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42001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a:t>
            </a:r>
            <a:r>
              <a:rPr lang="en-US" baseline="0" dirty="0"/>
              <a:t> minute</a:t>
            </a:r>
          </a:p>
          <a:p>
            <a:pPr>
              <a:spcBef>
                <a:spcPct val="0"/>
              </a:spcBef>
            </a:pPr>
            <a:endParaRPr lang="en-US" dirty="0"/>
          </a:p>
          <a:p>
            <a:pPr>
              <a:spcBef>
                <a:spcPct val="0"/>
              </a:spcBef>
            </a:pPr>
            <a:r>
              <a:rPr lang="en-US" dirty="0"/>
              <a:t>Transition to the next</a:t>
            </a:r>
            <a:r>
              <a:rPr lang="en-US" baseline="0" dirty="0"/>
              <a:t> section of the agenda.</a:t>
            </a:r>
          </a:p>
          <a:p>
            <a:pPr>
              <a:spcBef>
                <a:spcPct val="0"/>
              </a:spcBef>
            </a:pPr>
            <a:endParaRPr lang="en-US" baseline="0" dirty="0"/>
          </a:p>
        </p:txBody>
      </p:sp>
    </p:spTree>
    <p:extLst>
      <p:ext uri="{BB962C8B-B14F-4D97-AF65-F5344CB8AC3E}">
        <p14:creationId xmlns:p14="http://schemas.microsoft.com/office/powerpoint/2010/main" val="19924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a:p>
            <a:endParaRPr lang="en-US" dirty="0"/>
          </a:p>
          <a:p>
            <a:pPr defTabSz="939363">
              <a:defRPr/>
            </a:pPr>
            <a:r>
              <a:rPr lang="en-US" dirty="0"/>
              <a:t>In “Fostering Language and Literacy in Classrooms and Homes”, David Dickinson (2004) identifies the three key literacy experiences in Early Childhood classrooms that are most heavily linked to later literacy success. We are going to be digging deeply into all three of these over the course of the Leadership Series. For this session, we will be thinking</a:t>
            </a:r>
            <a:r>
              <a:rPr lang="en-US" baseline="0" dirty="0"/>
              <a:t> specifically about the first pillar, “exposure to varied vocabulary”. This will be a theme that also connects all of the teacher sessions we will dig into over the course of this series.</a:t>
            </a:r>
            <a:endParaRPr lang="en-US" dirty="0"/>
          </a:p>
          <a:p>
            <a:endParaRPr lang="en-US" dirty="0"/>
          </a:p>
          <a:p>
            <a:r>
              <a:rPr lang="en-US" b="1" dirty="0"/>
              <a:t>ASK: </a:t>
            </a:r>
            <a:r>
              <a:rPr lang="en-US" dirty="0"/>
              <a:t>Where do these</a:t>
            </a:r>
            <a:r>
              <a:rPr lang="en-US" baseline="0" dirty="0"/>
              <a:t> three experiences resonate with you?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49893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r>
              <a:rPr lang="en-US" altLang="ja-JP" b="1" dirty="0"/>
              <a:t>5 minutes</a:t>
            </a:r>
          </a:p>
          <a:p>
            <a:pPr eaLnBrk="1" hangingPunct="1"/>
            <a:endParaRPr lang="en-US" altLang="ja-JP" b="1" dirty="0"/>
          </a:p>
          <a:p>
            <a:pPr eaLnBrk="1" hangingPunct="1"/>
            <a:r>
              <a:rPr lang="en-US" altLang="ja-JP" b="1" dirty="0"/>
              <a:t>SAY:</a:t>
            </a:r>
            <a:r>
              <a:rPr lang="en-US" altLang="ja-JP" b="1" baseline="0" dirty="0"/>
              <a:t> </a:t>
            </a:r>
            <a:r>
              <a:rPr lang="en-US" altLang="ja-JP" b="0" baseline="0" dirty="0"/>
              <a:t>Today, we are going to dig deeply into the exposure to varied vocabulary as we develop these key literacy experiences for our students. By varied vocabulary what we mean is complex, high-quality words.</a:t>
            </a:r>
          </a:p>
          <a:p>
            <a:pPr eaLnBrk="1" hangingPunct="1"/>
            <a:endParaRPr lang="en-US" altLang="ja-JP" b="1" dirty="0"/>
          </a:p>
          <a:p>
            <a:pPr eaLnBrk="1" hangingPunct="1"/>
            <a:r>
              <a:rPr lang="en-US" altLang="ja-JP" b="1" dirty="0"/>
              <a:t>ASK: </a:t>
            </a:r>
            <a:r>
              <a:rPr lang="en-US" altLang="ja-JP" b="0" dirty="0"/>
              <a:t>Has anyone seen this hierarchy</a:t>
            </a:r>
            <a:r>
              <a:rPr lang="en-US" altLang="ja-JP" b="0" baseline="0" dirty="0"/>
              <a:t> of language triangle before? Can someone summarize what it outlines?</a:t>
            </a:r>
          </a:p>
          <a:p>
            <a:pPr eaLnBrk="1" hangingPunct="1"/>
            <a:endParaRPr lang="en-US" altLang="ja-JP" b="0" baseline="0" dirty="0"/>
          </a:p>
          <a:p>
            <a:pPr eaLnBrk="1" hangingPunct="1"/>
            <a:r>
              <a:rPr lang="en-US" altLang="ja-JP" b="1" baseline="0" dirty="0"/>
              <a:t>CONNECT</a:t>
            </a:r>
            <a:r>
              <a:rPr lang="en-US" altLang="ja-JP" b="0" baseline="0" dirty="0"/>
              <a:t> back to the 30 million word gap. We know that it’s not </a:t>
            </a:r>
            <a:r>
              <a:rPr lang="en-US" altLang="ja-JP" b="0" i="1" baseline="0" dirty="0"/>
              <a:t>only</a:t>
            </a:r>
            <a:r>
              <a:rPr lang="en-US" altLang="ja-JP" b="0" baseline="0" dirty="0"/>
              <a:t> the quantity of words holding our students back, but even more importantly the QUALITY of words that students are exposed to. That’s why we focus so closely on the Tier 2 vocabulary—these are high-quality, high-utility words that will contribute most to student comprehension when they begin reading to learn. </a:t>
            </a:r>
            <a:endParaRPr lang="en-US" altLang="ja-JP" b="1" dirty="0"/>
          </a:p>
          <a:p>
            <a:pPr eaLnBrk="1" hangingPunct="1"/>
            <a:endParaRPr lang="en-US" altLang="ja-JP" b="1" dirty="0"/>
          </a:p>
          <a:p>
            <a:pPr eaLnBrk="1" hangingPunct="1">
              <a:buFontTx/>
              <a:buChar char="•"/>
            </a:pPr>
            <a:r>
              <a:rPr lang="en-US" dirty="0"/>
              <a:t>Tier 1- children should know these before entering school; basic words used frequently; usually don’t require explicit instruction</a:t>
            </a:r>
          </a:p>
          <a:p>
            <a:pPr eaLnBrk="1" hangingPunct="1">
              <a:buFontTx/>
              <a:buChar char="•"/>
            </a:pPr>
            <a:r>
              <a:rPr lang="en-US" b="1" dirty="0"/>
              <a:t>Tier 2-</a:t>
            </a:r>
            <a:r>
              <a:rPr lang="en-US" dirty="0"/>
              <a:t> sophisticated words used frequently in texts and across many content areas; this helps children understand what they read when they get to 3rd grade and beyond; contributes to most students’ knowledge when they transition from learning to read to reading to learn</a:t>
            </a:r>
          </a:p>
          <a:p>
            <a:pPr eaLnBrk="1" hangingPunct="1">
              <a:buFontTx/>
              <a:buChar char="•"/>
            </a:pPr>
            <a:r>
              <a:rPr lang="en-US" dirty="0"/>
              <a:t>Tier 3- Uncommon words; Usually associated with a specific subject area (i.e.. photosynthesis, anion, circumference)</a:t>
            </a:r>
          </a:p>
          <a:p>
            <a:pPr eaLnBrk="1" hangingPunct="1"/>
            <a:endParaRPr lang="en-US" dirty="0"/>
          </a:p>
          <a:p>
            <a:pPr eaLnBrk="1" hangingPunct="1"/>
            <a:r>
              <a:rPr lang="en-US" dirty="0"/>
              <a:t>Tier II words are those high-utility words that mature readers, writers, and speakers know and use.  These are words that your students probably do not have in their vocabulary unless we use them on a daily basis. </a:t>
            </a:r>
          </a:p>
          <a:p>
            <a:pPr eaLnBrk="1" hangingPunct="1"/>
            <a:endParaRPr lang="en-US" dirty="0"/>
          </a:p>
          <a:p>
            <a:pPr eaLnBrk="1" hangingPunct="1">
              <a:buFontTx/>
              <a:buNone/>
            </a:pPr>
            <a:r>
              <a:rPr lang="en-US" b="1" dirty="0"/>
              <a:t>TAKE</a:t>
            </a:r>
            <a:r>
              <a:rPr lang="en-US" b="1" baseline="0" dirty="0"/>
              <a:t> out </a:t>
            </a:r>
            <a:r>
              <a:rPr lang="en-US" baseline="0" dirty="0"/>
              <a:t>list of Tier 2 Vocabulary word handout.</a:t>
            </a:r>
          </a:p>
          <a:p>
            <a:pPr eaLnBrk="1" hangingPunct="1">
              <a:buFontTx/>
              <a:buNone/>
            </a:pPr>
            <a:r>
              <a:rPr lang="en-US" b="1" baseline="0" dirty="0"/>
              <a:t>SAY: </a:t>
            </a:r>
            <a:r>
              <a:rPr lang="en-US" dirty="0"/>
              <a:t>The Atlanta Speech School that compiled this vocabulary research, created</a:t>
            </a:r>
            <a:r>
              <a:rPr lang="en-US" baseline="0" dirty="0"/>
              <a:t> this</a:t>
            </a:r>
            <a:r>
              <a:rPr lang="en-US" dirty="0"/>
              <a:t> list of Tier 2 vocab words pulled from third-grade reading level text. The implication here is that if you can push these words into your students’ expressive vocabularies, then when they read them on paper in third grade they will already know what they mean and be able to comprehend the text. Focusing on phonics (HOW to read) is an extremely important start, especially in ECE, but it</a:t>
            </a:r>
            <a:r>
              <a:rPr lang="en-US" baseline="0" dirty="0"/>
              <a:t> is</a:t>
            </a:r>
            <a:r>
              <a:rPr lang="en-US" dirty="0"/>
              <a:t> not enough to prepare</a:t>
            </a:r>
            <a:r>
              <a:rPr lang="en-US" baseline="0" dirty="0"/>
              <a:t> our students to be successful, fluent readers who comprehend later in life.</a:t>
            </a:r>
            <a:r>
              <a:rPr lang="en-US" dirty="0"/>
              <a:t> While this list is of course not exhaustive, it is a helpful tool. There is significant research</a:t>
            </a:r>
            <a:r>
              <a:rPr lang="en-US" baseline="0" dirty="0"/>
              <a:t> done around the quality of the words we use, and though we didn’t have time to dig into a particularly helpful article in our session today, I will include it in the Dropbox resources.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97485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a:t>
            </a:r>
            <a:r>
              <a:rPr lang="en-US" baseline="0" dirty="0"/>
              <a:t> mins</a:t>
            </a:r>
            <a:endParaRPr lang="en-US" dirty="0"/>
          </a:p>
          <a:p>
            <a:endParaRPr lang="en-US" dirty="0"/>
          </a:p>
          <a:p>
            <a:pPr eaLnBrk="1" hangingPunct="1">
              <a:buFontTx/>
              <a:buNone/>
            </a:pPr>
            <a:r>
              <a:rPr lang="en-US" b="1" dirty="0"/>
              <a:t>TAKE</a:t>
            </a:r>
            <a:r>
              <a:rPr lang="en-US" b="1" baseline="0" dirty="0"/>
              <a:t> out </a:t>
            </a:r>
            <a:r>
              <a:rPr lang="en-US" baseline="0" dirty="0"/>
              <a:t>list of Tier 2 Vocabulary word handout. Briefly review how to choose the right Tier 2 vocabulary (outlined on slide).</a:t>
            </a:r>
          </a:p>
          <a:p>
            <a:pPr eaLnBrk="1" hangingPunct="1">
              <a:buFontTx/>
              <a:buNone/>
            </a:pPr>
            <a:endParaRPr lang="en-US" baseline="0" dirty="0"/>
          </a:p>
          <a:p>
            <a:pPr eaLnBrk="1" hangingPunct="1">
              <a:buFontTx/>
              <a:buNone/>
            </a:pPr>
            <a:r>
              <a:rPr lang="en-US" b="1" baseline="0" dirty="0"/>
              <a:t>Take </a:t>
            </a:r>
            <a:r>
              <a:rPr lang="en-US" b="0" baseline="0" dirty="0"/>
              <a:t>5</a:t>
            </a:r>
            <a:r>
              <a:rPr lang="en-US" baseline="0" dirty="0"/>
              <a:t> minutes to review the Tier 2 Vocabulary list and highlight 5-10 words that you would want teachers to promote (and students to know and use) that align to your vision for your center. Use the guiding questions on the slide to choose strong examples</a:t>
            </a:r>
          </a:p>
          <a:p>
            <a:pPr eaLnBrk="1" hangingPunct="1">
              <a:buFontTx/>
              <a:buNone/>
            </a:pPr>
            <a:r>
              <a:rPr lang="en-US" b="1" baseline="0" dirty="0"/>
              <a:t>Take </a:t>
            </a:r>
            <a:r>
              <a:rPr lang="en-US" baseline="0" dirty="0"/>
              <a:t>1 minute to share what you and why highlighted with a neighbor.</a:t>
            </a:r>
          </a:p>
          <a:p>
            <a:pPr eaLnBrk="1" hangingPunct="1">
              <a:buFontTx/>
              <a:buNone/>
            </a:pPr>
            <a:r>
              <a:rPr lang="en-US" baseline="0" dirty="0"/>
              <a:t>Cold call participants to share some of their words.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85469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8 minutes</a:t>
            </a:r>
          </a:p>
          <a:p>
            <a:pPr defTabSz="939363">
              <a:defRPr/>
            </a:pPr>
            <a:r>
              <a:rPr lang="en-US" baseline="0" dirty="0"/>
              <a:t>2 mins. to define the terms, 3 min. for video, 3 mins. to call out what teacher was doing well</a:t>
            </a:r>
          </a:p>
          <a:p>
            <a:pPr defTabSz="939363">
              <a:defRPr/>
            </a:pPr>
            <a:r>
              <a:rPr lang="en-US" baseline="0" dirty="0"/>
              <a:t>Video Link: https://vimeo.com/171096546</a:t>
            </a:r>
          </a:p>
          <a:p>
            <a:endParaRPr lang="en-US" baseline="0" dirty="0"/>
          </a:p>
          <a:p>
            <a:r>
              <a:rPr lang="en-US" baseline="0" dirty="0"/>
              <a:t>SAY: Now that we know what types of words to push into our students’ learning experiences, we need to know how to do it strategically and effectively! Two strategies that are crucial are self-talk and parallel-talk.</a:t>
            </a:r>
          </a:p>
          <a:p>
            <a:endParaRPr lang="en-US" baseline="0" dirty="0"/>
          </a:p>
          <a:p>
            <a:r>
              <a:rPr lang="en-US" baseline="0" dirty="0"/>
              <a:t>ASK: What do you already know about these strategies? </a:t>
            </a:r>
          </a:p>
          <a:p>
            <a:r>
              <a:rPr lang="en-US" baseline="0" dirty="0"/>
              <a:t>Highlight the key parts of the strategies—mostly that it’s a lot of narration of teacher and student actions, and that complex vocabulary should be pushed into those narrations.</a:t>
            </a:r>
          </a:p>
          <a:p>
            <a:endParaRPr lang="en-US" baseline="0" dirty="0"/>
          </a:p>
          <a:p>
            <a:r>
              <a:rPr lang="en-US" baseline="0" dirty="0"/>
              <a:t>SAY: This is the same video we watched in the first session. When we rewatch high quality videos through a slightly different lens, we are able to pull out even more high-quality practice. When watching, look for the vocabulary this teacher uses, the quantity of narration, and where you specifically see self- and parallel-talk.</a:t>
            </a:r>
          </a:p>
          <a:p>
            <a:pPr defTabSz="939363">
              <a:defRPr/>
            </a:pPr>
            <a:r>
              <a:rPr lang="en-US" baseline="0" dirty="0"/>
              <a:t>Show video. </a:t>
            </a:r>
          </a:p>
          <a:p>
            <a:endParaRPr lang="en-US" baseline="0" dirty="0"/>
          </a:p>
          <a:p>
            <a:r>
              <a:rPr lang="en-US" baseline="0" dirty="0"/>
              <a:t>ASK: What did you notice about the quantity and quality of language in this video? Where did you see self- and parallel-talk? Did the teacher choose language that was useful, important, and met the overall criteria for effective complex vocabulary?</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79381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baseline="0" dirty="0"/>
              <a:t>4 mins.</a:t>
            </a:r>
          </a:p>
          <a:p>
            <a:pPr defTabSz="939363">
              <a:defRPr/>
            </a:pPr>
            <a:endParaRPr lang="en-US" b="1" baseline="0" dirty="0"/>
          </a:p>
          <a:p>
            <a:pPr defTabSz="939363">
              <a:defRPr/>
            </a:pPr>
            <a:r>
              <a:rPr lang="en-US" b="1" baseline="0" dirty="0"/>
              <a:t>SAY: </a:t>
            </a:r>
            <a:r>
              <a:rPr lang="en-US" baseline="0" dirty="0"/>
              <a:t>During our next activity, we are finally going to get to do one of the most important things when learning and improving a new skill: PRACTICE! Throughout this series, there will be opportunities for practice in almost every teacher and leader session. It is an essential component of our training and learning model, because we know that hearing and seeing descriptions of techniques are only half of the learning experiences. To truly internalize and understand a technique, it requires practice, feedback, and re-practice opportunities. </a:t>
            </a:r>
          </a:p>
          <a:p>
            <a:pPr defTabSz="939363">
              <a:defRPr/>
            </a:pPr>
            <a:endParaRPr lang="en-US" baseline="0" dirty="0"/>
          </a:p>
          <a:p>
            <a:pPr defTabSz="939363">
              <a:defRPr/>
            </a:pPr>
            <a:r>
              <a:rPr lang="en-US" baseline="0" dirty="0"/>
              <a:t>Other professions, like doctors/lawyers/athletes, already know and emphasize the importance of practice. They use lots of off-stage opportunities for practice to make sure they perfect their craft, and teachers/leaders can and should do the same.</a:t>
            </a:r>
          </a:p>
          <a:p>
            <a:pPr defTabSz="939363">
              <a:defRPr/>
            </a:pPr>
            <a:endParaRPr lang="en-US" baseline="0" dirty="0"/>
          </a:p>
          <a:p>
            <a:pPr defTabSz="939363">
              <a:defRPr/>
            </a:pPr>
            <a:r>
              <a:rPr lang="en-US" b="1" baseline="0" dirty="0"/>
              <a:t>DIRECT</a:t>
            </a:r>
            <a:r>
              <a:rPr lang="en-US" baseline="0" dirty="0"/>
              <a:t> attention to the slide. </a:t>
            </a:r>
            <a:r>
              <a:rPr lang="en-US" b="1" baseline="0" dirty="0"/>
              <a:t>Talk through the key elements and common pitfalls.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18538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12 mins</a:t>
            </a:r>
          </a:p>
          <a:p>
            <a:r>
              <a:rPr lang="en-US" dirty="0"/>
              <a:t>(4 to introduce</a:t>
            </a:r>
            <a:r>
              <a:rPr lang="en-US" baseline="0" dirty="0"/>
              <a:t> practice, 1</a:t>
            </a:r>
            <a:r>
              <a:rPr lang="en-US" dirty="0"/>
              <a:t> to explain directions, </a:t>
            </a:r>
            <a:r>
              <a:rPr lang="en-US" baseline="0" dirty="0"/>
              <a:t>3</a:t>
            </a:r>
            <a:r>
              <a:rPr lang="en-US" dirty="0"/>
              <a:t> mins. to</a:t>
            </a:r>
            <a:r>
              <a:rPr lang="en-US" baseline="0" dirty="0"/>
              <a:t> plan, </a:t>
            </a:r>
            <a:r>
              <a:rPr lang="en-US" dirty="0"/>
              <a:t>2 to model,</a:t>
            </a:r>
            <a:r>
              <a:rPr lang="en-US" baseline="0" dirty="0"/>
              <a:t> 2 mins to practice, 1 min feedback, 2 mins practice, 1 min feedback)</a:t>
            </a:r>
          </a:p>
          <a:p>
            <a:endParaRPr lang="en-US" baseline="0" dirty="0"/>
          </a:p>
          <a:p>
            <a:r>
              <a:rPr lang="en-US" baseline="0" dirty="0"/>
              <a:t>EXPLAIN the directions for this activity. Use the guidance on the slide.</a:t>
            </a:r>
          </a:p>
          <a:p>
            <a:r>
              <a:rPr lang="en-US" baseline="0" dirty="0"/>
              <a:t>Provide 3 minutes for participants to plan.</a:t>
            </a:r>
          </a:p>
          <a:p>
            <a:endParaRPr lang="en-US" baseline="0" dirty="0"/>
          </a:p>
          <a:p>
            <a:r>
              <a:rPr lang="en-US" baseline="0" dirty="0"/>
              <a:t>MODEL how the practice will work. (Facilitator 1) will be the leader, (Facilitator 2/prepped participant) will be the student and provide feedback.</a:t>
            </a:r>
          </a:p>
          <a:p>
            <a:endParaRPr lang="en-US" baseline="0" dirty="0"/>
          </a:p>
          <a:p>
            <a:r>
              <a:rPr lang="en-US" baseline="0" dirty="0"/>
              <a:t>Model:</a:t>
            </a:r>
          </a:p>
          <a:p>
            <a:r>
              <a:rPr lang="en-US" baseline="0" dirty="0"/>
              <a:t>ACTION!</a:t>
            </a:r>
          </a:p>
          <a:p>
            <a:r>
              <a:rPr lang="en-US" baseline="0" dirty="0"/>
              <a:t>Teacher: For this practice, you will pretend to be in the writing center. (ACTION)</a:t>
            </a:r>
          </a:p>
          <a:p>
            <a:r>
              <a:rPr lang="en-US" baseline="0" dirty="0"/>
              <a:t>(“Student” begins mock-writing)</a:t>
            </a:r>
          </a:p>
          <a:p>
            <a:r>
              <a:rPr lang="en-US" baseline="0" dirty="0"/>
              <a:t>Teacher: ________, I really notice how hard you are concentrating on writing in your journal this morning! You are really focused on your work! I am going to join you, so I’ll select my pencil and journal and start carefully forming my picture just like you are!</a:t>
            </a:r>
          </a:p>
          <a:p>
            <a:r>
              <a:rPr lang="en-US" baseline="0" dirty="0"/>
              <a:t>(SCENE)</a:t>
            </a:r>
          </a:p>
          <a:p>
            <a:r>
              <a:rPr lang="en-US" baseline="0" dirty="0"/>
              <a:t>Student transitions from student to coach.</a:t>
            </a:r>
          </a:p>
          <a:p>
            <a:r>
              <a:rPr lang="en-US" baseline="0" dirty="0"/>
              <a:t>Coach: Great job narrating your actions and the students actions with some Tier 2 vocabulary, like concentrating, notice, forming, and select. Next time try using complex vocabulary from different word groups—you only used verbs, so try adding in some adjectives, nouns, etc.</a:t>
            </a:r>
          </a:p>
          <a:p>
            <a:endParaRPr lang="en-US" baseline="0" dirty="0"/>
          </a:p>
          <a:p>
            <a:r>
              <a:rPr lang="en-US" baseline="0" dirty="0"/>
              <a:t>As teachers practice, circulate. If there’s a piece of group feedback, feel free to pause practice, provide feedback, and then restart. </a:t>
            </a:r>
          </a:p>
          <a:p>
            <a:endParaRPr lang="en-US" baseline="0" dirty="0"/>
          </a:p>
          <a:p>
            <a:r>
              <a:rPr lang="en-US" baseline="0" dirty="0"/>
              <a:t>After the practice, </a:t>
            </a:r>
            <a:r>
              <a:rPr lang="en-US" b="1" baseline="0" dirty="0"/>
              <a:t>ASK: </a:t>
            </a:r>
            <a:r>
              <a:rPr lang="en-US" baseline="0" dirty="0"/>
              <a:t>How did that first practice feel? How do you see this being a valuable strategy when turn keying this session to your staff?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5895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1 minute</a:t>
            </a:r>
            <a:endParaRPr lang="en-US" dirty="0"/>
          </a:p>
          <a:p>
            <a:endParaRPr lang="en-US" dirty="0"/>
          </a:p>
          <a:p>
            <a:r>
              <a:rPr lang="en-US" dirty="0"/>
              <a:t>Welcome participants to the session.  Express excitement for beginning</a:t>
            </a:r>
            <a:r>
              <a:rPr lang="en-US" baseline="0" dirty="0"/>
              <a:t> training work together in support of our youngest learners. SAY: This morning we spent a lot of time talking about how to rate teachers, focusing especially on the Building Oral Language Skills competency. Once we’ve rated our teachers, we need to know what we can do to support their development in that competency. In this session, we are going to talk specifically about how teachers can build their students’ oral language skills, by using self- and parallel-talk to promote complex vocabulary.</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Headline: </a:t>
            </a:r>
            <a:r>
              <a:rPr lang="en-US" b="1" dirty="0"/>
              <a:t>Early childhood students need constant exposure to high-quality and varied vocabulary. The achievement gap truly starts</a:t>
            </a:r>
            <a:r>
              <a:rPr lang="en-US" b="0" baseline="0" dirty="0"/>
              <a:t> </a:t>
            </a:r>
            <a:r>
              <a:rPr lang="en-US" b="1" dirty="0"/>
              <a:t>with the language gap—many of our students start behind, and for them to be prepared to read and comprehend on grade level by 3</a:t>
            </a:r>
            <a:r>
              <a:rPr lang="en-US" b="1" baseline="30000" dirty="0"/>
              <a:t>rd</a:t>
            </a:r>
            <a:r>
              <a:rPr lang="en-US" b="1" dirty="0"/>
              <a:t> grade, it is essential that we start with pushing in complex vocabulary at every opportunity.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60611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mins—discuss in groups</a:t>
            </a:r>
          </a:p>
          <a:p>
            <a:r>
              <a:rPr lang="en-US" baseline="0" dirty="0"/>
              <a:t>5 mins—share out whole group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21356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mins.</a:t>
            </a:r>
          </a:p>
          <a:p>
            <a:r>
              <a:rPr lang="en-US" dirty="0"/>
              <a:t>NOTE: This slide is</a:t>
            </a:r>
            <a:r>
              <a:rPr lang="en-US" baseline="0" dirty="0"/>
              <a:t> animated.</a:t>
            </a:r>
          </a:p>
          <a:p>
            <a:endParaRPr lang="en-US" dirty="0"/>
          </a:p>
          <a:p>
            <a:r>
              <a:rPr lang="en-US" dirty="0"/>
              <a:t>Explain</a:t>
            </a:r>
            <a:r>
              <a:rPr lang="en-US" baseline="0" dirty="0"/>
              <a:t> the Get It-Do It gap. Whole group: ask for responses to the questions on the slide.</a:t>
            </a:r>
          </a:p>
          <a:p>
            <a:r>
              <a:rPr lang="en-US" baseline="0" dirty="0"/>
              <a:t>ANIMATE some of our own suggestions before changing the slide.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62807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 minute</a:t>
            </a:r>
          </a:p>
          <a:p>
            <a:pPr>
              <a:spcBef>
                <a:spcPct val="0"/>
              </a:spcBef>
            </a:pPr>
            <a:endParaRPr lang="en-US" dirty="0"/>
          </a:p>
          <a:p>
            <a:pPr>
              <a:spcBef>
                <a:spcPct val="0"/>
              </a:spcBef>
            </a:pPr>
            <a:r>
              <a:rPr lang="en-US" dirty="0"/>
              <a:t>Transition to the next</a:t>
            </a:r>
            <a:r>
              <a:rPr lang="en-US" baseline="0" dirty="0"/>
              <a:t> section of the agenda.</a:t>
            </a:r>
          </a:p>
          <a:p>
            <a:pPr>
              <a:spcBef>
                <a:spcPct val="0"/>
              </a:spcBef>
            </a:pPr>
            <a:endParaRPr lang="en-US" baseline="0" dirty="0"/>
          </a:p>
        </p:txBody>
      </p:sp>
    </p:spTree>
    <p:extLst>
      <p:ext uri="{BB962C8B-B14F-4D97-AF65-F5344CB8AC3E}">
        <p14:creationId xmlns:p14="http://schemas.microsoft.com/office/powerpoint/2010/main" val="343619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a:t>1 minute</a:t>
            </a:r>
          </a:p>
          <a:p>
            <a:pPr>
              <a:spcBef>
                <a:spcPct val="0"/>
              </a:spcBef>
            </a:pPr>
            <a:endParaRPr lang="en-US" dirty="0"/>
          </a:p>
          <a:p>
            <a:pPr>
              <a:spcBef>
                <a:spcPct val="0"/>
              </a:spcBef>
            </a:pPr>
            <a:r>
              <a:rPr lang="en-US" dirty="0"/>
              <a:t>Show this slide as just the sample for how to end the</a:t>
            </a:r>
            <a:r>
              <a:rPr lang="en-US" baseline="0" dirty="0"/>
              <a:t> session with their staff</a:t>
            </a:r>
            <a:endParaRPr lang="en-US" dirty="0"/>
          </a:p>
          <a:p>
            <a:pPr>
              <a:spcBef>
                <a:spcPct val="0"/>
              </a:spcBef>
            </a:pPr>
            <a:endParaRPr lang="en-US" dirty="0"/>
          </a:p>
          <a:p>
            <a:pPr>
              <a:spcBef>
                <a:spcPct val="0"/>
              </a:spcBef>
            </a:pPr>
            <a:r>
              <a:rPr lang="en-US" dirty="0"/>
              <a:t>Direct</a:t>
            </a:r>
            <a:r>
              <a:rPr lang="en-US" baseline="0" dirty="0"/>
              <a:t> participants to complete their Exit Ticket. Note that they should respond to the questions in their packet (will be the questions on the slide, but framed for leaders) and that this slide outlines what questions and expectations should be for their teachers.</a:t>
            </a:r>
          </a:p>
          <a:p>
            <a:pPr>
              <a:spcBef>
                <a:spcPct val="0"/>
              </a:spcBef>
            </a:pPr>
            <a:endParaRPr lang="en-US" dirty="0"/>
          </a:p>
        </p:txBody>
      </p:sp>
    </p:spTree>
    <p:extLst>
      <p:ext uri="{BB962C8B-B14F-4D97-AF65-F5344CB8AC3E}">
        <p14:creationId xmlns:p14="http://schemas.microsoft.com/office/powerpoint/2010/main" val="160647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endParaRPr lang="en-US" dirty="0"/>
          </a:p>
          <a:p>
            <a:r>
              <a:rPr lang="en-US" dirty="0"/>
              <a:t>Review</a:t>
            </a:r>
            <a:r>
              <a:rPr lang="en-US" baseline="0" dirty="0"/>
              <a:t> the objectives and make additional connections about how today’s session will help participants in their classrooms.</a:t>
            </a:r>
          </a:p>
          <a:p>
            <a:endParaRPr lang="en-US" baseline="0" dirty="0"/>
          </a:p>
          <a:p>
            <a:r>
              <a:rPr lang="en-US" b="1" baseline="0" dirty="0"/>
              <a:t>COLD CALL </a:t>
            </a:r>
            <a:r>
              <a:rPr lang="en-US" baseline="0" dirty="0"/>
              <a:t>participants to read each of the objectives aloud.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6994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a:t>
            </a:r>
            <a:r>
              <a:rPr lang="en-US" baseline="0" dirty="0"/>
              <a:t> minute</a:t>
            </a:r>
          </a:p>
          <a:p>
            <a:pPr>
              <a:spcBef>
                <a:spcPct val="0"/>
              </a:spcBef>
            </a:pPr>
            <a:endParaRPr lang="en-US" dirty="0"/>
          </a:p>
          <a:p>
            <a:pPr>
              <a:spcBef>
                <a:spcPct val="0"/>
              </a:spcBef>
            </a:pPr>
            <a:r>
              <a:rPr lang="en-US" dirty="0"/>
              <a:t>Provide an overview</a:t>
            </a:r>
            <a:r>
              <a:rPr lang="en-US" baseline="0" dirty="0"/>
              <a:t> of the agenda, describing how you will meet the session objectives over the course of the session.</a:t>
            </a:r>
          </a:p>
          <a:p>
            <a:pPr>
              <a:spcBef>
                <a:spcPct val="0"/>
              </a:spcBef>
            </a:pPr>
            <a:endParaRPr lang="en-US" baseline="0" dirty="0"/>
          </a:p>
        </p:txBody>
      </p:sp>
    </p:spTree>
    <p:extLst>
      <p:ext uri="{BB962C8B-B14F-4D97-AF65-F5344CB8AC3E}">
        <p14:creationId xmlns:p14="http://schemas.microsoft.com/office/powerpoint/2010/main" val="45745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5 minutes</a:t>
            </a:r>
          </a:p>
          <a:p>
            <a:endParaRPr lang="en-US" dirty="0"/>
          </a:p>
          <a:p>
            <a:r>
              <a:rPr lang="en-US" dirty="0"/>
              <a:t>Direct participants to share their answers with</a:t>
            </a:r>
            <a:r>
              <a:rPr lang="en-US" baseline="0" dirty="0"/>
              <a:t> an elbow partner for 2 minutes, then share out whole group for 3 mins</a:t>
            </a:r>
            <a:r>
              <a:rPr lang="en-US" dirty="0"/>
              <a:t>.</a:t>
            </a:r>
            <a:r>
              <a:rPr lang="en-US" baseline="0" dirty="0"/>
              <a:t> </a:t>
            </a:r>
            <a:endParaRPr lang="en-US" dirty="0"/>
          </a:p>
        </p:txBody>
      </p:sp>
    </p:spTree>
    <p:extLst>
      <p:ext uri="{BB962C8B-B14F-4D97-AF65-F5344CB8AC3E}">
        <p14:creationId xmlns:p14="http://schemas.microsoft.com/office/powerpoint/2010/main" val="187786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a:t>
            </a:r>
            <a:r>
              <a:rPr lang="en-US" baseline="0" dirty="0"/>
              <a:t> minute</a:t>
            </a:r>
            <a:endParaRPr lang="en-US" dirty="0"/>
          </a:p>
          <a:p>
            <a:pPr>
              <a:spcBef>
                <a:spcPct val="0"/>
              </a:spcBef>
            </a:pPr>
            <a:endParaRPr lang="en-US" dirty="0"/>
          </a:p>
          <a:p>
            <a:pPr>
              <a:spcBef>
                <a:spcPct val="0"/>
              </a:spcBef>
            </a:pPr>
            <a:r>
              <a:rPr lang="en-US" dirty="0"/>
              <a:t>Transition to</a:t>
            </a:r>
            <a:r>
              <a:rPr lang="en-US" baseline="0" dirty="0"/>
              <a:t> the next section of the presentation.</a:t>
            </a:r>
          </a:p>
          <a:p>
            <a:pPr>
              <a:spcBef>
                <a:spcPct val="0"/>
              </a:spcBef>
            </a:pPr>
            <a:endParaRPr lang="en-US" baseline="0" dirty="0"/>
          </a:p>
        </p:txBody>
      </p:sp>
    </p:spTree>
    <p:extLst>
      <p:ext uri="{BB962C8B-B14F-4D97-AF65-F5344CB8AC3E}">
        <p14:creationId xmlns:p14="http://schemas.microsoft.com/office/powerpoint/2010/main" val="1010280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10 mins.</a:t>
            </a:r>
          </a:p>
          <a:p>
            <a:r>
              <a:rPr lang="en-US" baseline="0" dirty="0"/>
              <a:t>Presentation Link: https://www.atlantaspeechschool.org/Customized/uploads/Flash%20Pieces/Break%20the%20Cycle/RotaryPresentation.swf</a:t>
            </a:r>
          </a:p>
          <a:p>
            <a:endParaRPr lang="en-US" baseline="0" dirty="0"/>
          </a:p>
          <a:p>
            <a:r>
              <a:rPr lang="en-US" baseline="0" dirty="0"/>
              <a:t>5 mins: Walk through the presentation (up to the slide where the presentation starts talking specifically about the Rollins center)</a:t>
            </a:r>
          </a:p>
          <a:p>
            <a:r>
              <a:rPr lang="en-US" baseline="0" dirty="0"/>
              <a:t>5 mins: Give teachers time to talk through the questions on the slide. 3 mins—at tables. 3 mins—share out.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7960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4 minutes</a:t>
            </a:r>
          </a:p>
          <a:p>
            <a:endParaRPr lang="en-US" baseline="0" dirty="0"/>
          </a:p>
          <a:p>
            <a:r>
              <a:rPr lang="en-US" baseline="0" dirty="0"/>
              <a:t>Share with the people at your group: what do you think we can do to break the cycle of poverty through literacy? </a:t>
            </a:r>
          </a:p>
          <a:p>
            <a:r>
              <a:rPr lang="en-US" baseline="0" dirty="0"/>
              <a:t>Listen for (and call out if you don’t hear):</a:t>
            </a:r>
          </a:p>
          <a:p>
            <a:pPr>
              <a:buFont typeface="Arial" pitchFamily="34" charset="0"/>
              <a:buChar char="•"/>
            </a:pPr>
            <a:r>
              <a:rPr lang="en-US" dirty="0"/>
              <a:t>We believe that language development is </a:t>
            </a:r>
            <a:r>
              <a:rPr lang="en-US" b="1" dirty="0">
                <a:solidFill>
                  <a:srgbClr val="FF0000"/>
                </a:solidFill>
              </a:rPr>
              <a:t>fundamentally important </a:t>
            </a:r>
            <a:r>
              <a:rPr lang="en-US" dirty="0"/>
              <a:t>in ECE and provides the foundation for future comprehension development and learning in all content areas</a:t>
            </a:r>
          </a:p>
          <a:p>
            <a:endParaRPr lang="en-US" dirty="0"/>
          </a:p>
          <a:p>
            <a:pPr>
              <a:buFont typeface="Arial" pitchFamily="34" charset="0"/>
              <a:buChar char="•"/>
            </a:pPr>
            <a:r>
              <a:rPr lang="en-US" dirty="0"/>
              <a:t>We believe that </a:t>
            </a:r>
            <a:r>
              <a:rPr lang="en-US" b="1" dirty="0">
                <a:solidFill>
                  <a:srgbClr val="FF0000"/>
                </a:solidFill>
              </a:rPr>
              <a:t>having conversations </a:t>
            </a:r>
            <a:r>
              <a:rPr lang="en-US" dirty="0"/>
              <a:t>with students is one of the main ways in which we will develop students’ oral language</a:t>
            </a:r>
          </a:p>
          <a:p>
            <a:endParaRPr lang="en-US" dirty="0"/>
          </a:p>
          <a:p>
            <a:pPr>
              <a:buFont typeface="Arial" pitchFamily="34" charset="0"/>
              <a:buChar char="•"/>
            </a:pPr>
            <a:r>
              <a:rPr lang="en-US" dirty="0"/>
              <a:t>You are able to proactively prepare your time and materials, and follow through on that preparation, such that </a:t>
            </a:r>
            <a:r>
              <a:rPr lang="en-US" b="1" dirty="0">
                <a:solidFill>
                  <a:srgbClr val="FF0000"/>
                </a:solidFill>
              </a:rPr>
              <a:t>the majority of </a:t>
            </a:r>
            <a:r>
              <a:rPr lang="en-US" dirty="0"/>
              <a:t>unstructured time, including meals, centers, outdoor time, etc., </a:t>
            </a:r>
            <a:r>
              <a:rPr lang="en-US" b="1" dirty="0">
                <a:solidFill>
                  <a:srgbClr val="FF0000"/>
                </a:solidFill>
              </a:rPr>
              <a:t>is spent talking with children</a:t>
            </a:r>
            <a:r>
              <a:rPr lang="en-US" dirty="0"/>
              <a:t>. </a:t>
            </a:r>
          </a:p>
          <a:p>
            <a:endParaRPr lang="en-US" baseline="0" dirty="0"/>
          </a:p>
          <a:p>
            <a:pPr marL="176131" indent="-176131">
              <a:buFont typeface="Arial" panose="020B0604020202020204" pitchFamily="34" charset="0"/>
              <a:buChar char="•"/>
            </a:pPr>
            <a:r>
              <a:rPr lang="en-US" baseline="0" dirty="0"/>
              <a:t>Teacher-student interactions are immensely important, and should focus around student interests and their lives, NOT behavioral corrections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9904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a:t>
            </a:r>
            <a:r>
              <a:rPr lang="en-US" baseline="0" dirty="0"/>
              <a:t> minute</a:t>
            </a:r>
          </a:p>
          <a:p>
            <a:pPr>
              <a:spcBef>
                <a:spcPct val="0"/>
              </a:spcBef>
            </a:pPr>
            <a:endParaRPr lang="en-US" dirty="0"/>
          </a:p>
          <a:p>
            <a:pPr>
              <a:spcBef>
                <a:spcPct val="0"/>
              </a:spcBef>
            </a:pPr>
            <a:r>
              <a:rPr lang="en-US" dirty="0"/>
              <a:t>Transition to the next</a:t>
            </a:r>
            <a:r>
              <a:rPr lang="en-US" baseline="0" dirty="0"/>
              <a:t> section of the agenda.</a:t>
            </a:r>
          </a:p>
          <a:p>
            <a:pPr>
              <a:spcBef>
                <a:spcPct val="0"/>
              </a:spcBef>
            </a:pPr>
            <a:endParaRPr lang="en-US" baseline="0" dirty="0"/>
          </a:p>
        </p:txBody>
      </p:sp>
    </p:spTree>
    <p:extLst>
      <p:ext uri="{BB962C8B-B14F-4D97-AF65-F5344CB8AC3E}">
        <p14:creationId xmlns:p14="http://schemas.microsoft.com/office/powerpoint/2010/main" val="4046016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0" y="2514600"/>
            <a:ext cx="8153400" cy="2057400"/>
          </a:xfrm>
        </p:spPr>
        <p:txBody>
          <a:bodyPr anchor="b" anchorCtr="0"/>
          <a:lstStyle>
            <a:lvl1pPr>
              <a:defRPr sz="4000" b="1">
                <a:solidFill>
                  <a:schemeClr val="tx1"/>
                </a:solidFill>
                <a:latin typeface="Gill Sans MT" panose="020B0502020104020203" pitchFamily="34" charset="0"/>
              </a:defRPr>
            </a:lvl1pPr>
          </a:lstStyle>
          <a:p>
            <a:r>
              <a:rPr lang="en-US" dirty="0"/>
              <a:t>Click to edit Master title style</a:t>
            </a:r>
          </a:p>
        </p:txBody>
      </p:sp>
      <p:sp>
        <p:nvSpPr>
          <p:cNvPr id="4099" name="Rectangle 3"/>
          <p:cNvSpPr>
            <a:spLocks noGrp="1" noChangeArrowheads="1"/>
          </p:cNvSpPr>
          <p:nvPr>
            <p:ph type="subTitle" idx="1"/>
          </p:nvPr>
        </p:nvSpPr>
        <p:spPr>
          <a:xfrm>
            <a:off x="495300" y="4572000"/>
            <a:ext cx="8153400" cy="914400"/>
          </a:xfrm>
        </p:spPr>
        <p:txBody>
          <a:bodyPr/>
          <a:lstStyle>
            <a:lvl1pPr marL="0" indent="0">
              <a:buFontTx/>
              <a:buNone/>
              <a:defRPr sz="2800">
                <a:solidFill>
                  <a:schemeClr val="tx1"/>
                </a:solidFill>
                <a:latin typeface="Gill Sans MT" panose="020B0502020104020203" pitchFamily="34" charset="0"/>
              </a:defRPr>
            </a:lvl1pPr>
          </a:lstStyle>
          <a:p>
            <a:r>
              <a:rPr lang="en-US" dirty="0"/>
              <a:t>Click to edit Master subtitle style</a:t>
            </a:r>
          </a:p>
        </p:txBody>
      </p:sp>
      <p:sp>
        <p:nvSpPr>
          <p:cNvPr id="6" name="Text Placeholder 5"/>
          <p:cNvSpPr>
            <a:spLocks noGrp="1"/>
          </p:cNvSpPr>
          <p:nvPr>
            <p:ph type="body" sz="quarter" idx="10" hasCustomPrompt="1"/>
          </p:nvPr>
        </p:nvSpPr>
        <p:spPr>
          <a:xfrm>
            <a:off x="495301" y="5791200"/>
            <a:ext cx="8153400" cy="609600"/>
          </a:xfrm>
        </p:spPr>
        <p:txBody>
          <a:bodyPr/>
          <a:lstStyle>
            <a:lvl1pPr marL="0" indent="0">
              <a:buNone/>
              <a:defRPr sz="1800" baseline="0">
                <a:solidFill>
                  <a:schemeClr val="tx1"/>
                </a:solidFill>
              </a:defRPr>
            </a:lvl1pPr>
          </a:lstStyle>
          <a:p>
            <a:pPr lvl="0"/>
            <a:r>
              <a:rPr lang="en-US" dirty="0"/>
              <a:t>Click to insert group, date, client, etc.</a:t>
            </a:r>
          </a:p>
        </p:txBody>
      </p:sp>
      <p:sp>
        <p:nvSpPr>
          <p:cNvPr id="2" name="Rectangle 1">
            <a:extLst>
              <a:ext uri="{FF2B5EF4-FFF2-40B4-BE49-F238E27FC236}">
                <a16:creationId xmlns:a16="http://schemas.microsoft.com/office/drawing/2014/main" id="{215F83FD-E5BC-48B3-9CCF-043DE6ED7C16}"/>
              </a:ext>
            </a:extLst>
          </p:cNvPr>
          <p:cNvSpPr/>
          <p:nvPr userDrawn="1"/>
        </p:nvSpPr>
        <p:spPr bwMode="auto">
          <a:xfrm>
            <a:off x="342900" y="609600"/>
            <a:ext cx="8458200" cy="5791200"/>
          </a:xfrm>
          <a:prstGeom prst="rect">
            <a:avLst/>
          </a:prstGeom>
          <a:noFill/>
          <a:ln w="50800" cap="sq" algn="ctr">
            <a:solidFill>
              <a:srgbClr val="126DB6"/>
            </a:solidFill>
            <a:miter lim="800000"/>
            <a:headEnd/>
            <a:tailEnd type="triangle" w="med" len="med"/>
          </a:ln>
        </p:spPr>
        <p:txBody>
          <a:bodyPr wrap="none" rtlCol="0" anchor="ctr"/>
          <a:lstStyle/>
          <a:p>
            <a:pPr algn="ctr"/>
            <a:endParaRPr lang="en-US" sz="1800">
              <a:latin typeface="Book Antiqua" pitchFamily="18" charset="0"/>
            </a:endParaRPr>
          </a:p>
        </p:txBody>
      </p:sp>
      <p:pic>
        <p:nvPicPr>
          <p:cNvPr id="7" name="Picture 6">
            <a:extLst>
              <a:ext uri="{FF2B5EF4-FFF2-40B4-BE49-F238E27FC236}">
                <a16:creationId xmlns:a16="http://schemas.microsoft.com/office/drawing/2014/main" id="{FF0F2F8E-188B-49AD-BED4-DEABDC9154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0"/>
            <a:ext cx="4343400" cy="1329612"/>
          </a:xfrm>
          <a:prstGeom prst="rect">
            <a:avLst/>
          </a:prstGeom>
        </p:spPr>
      </p:pic>
    </p:spTree>
    <p:extLst>
      <p:ext uri="{BB962C8B-B14F-4D97-AF65-F5344CB8AC3E}">
        <p14:creationId xmlns:p14="http://schemas.microsoft.com/office/powerpoint/2010/main" val="167703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222892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xfrm>
            <a:off x="609600" y="6489700"/>
            <a:ext cx="1981200" cy="231775"/>
          </a:xfrm>
          <a:prstGeom prst="rect">
            <a:avLst/>
          </a:prstGeom>
          <a:ln/>
        </p:spPr>
        <p:txBody>
          <a:bodyPr/>
          <a:lstStyle>
            <a:lvl1pPr>
              <a:defRPr/>
            </a:lvl1pPr>
          </a:lstStyle>
          <a:p>
            <a:pPr>
              <a:defRPr/>
            </a:pPr>
            <a:fld id="{18B9D3A6-7D05-49AE-83CD-83F6AF5D0119}" type="datetimeFigureOut">
              <a:rPr lang="en-US"/>
              <a:pPr>
                <a:defRPr/>
              </a:pPr>
              <a:t>10/4/2019</a:t>
            </a:fld>
            <a:endParaRPr lang="en-US" dirty="0"/>
          </a:p>
        </p:txBody>
      </p:sp>
      <p:sp>
        <p:nvSpPr>
          <p:cNvPr id="5" name="Rectangle 6"/>
          <p:cNvSpPr>
            <a:spLocks noGrp="1" noChangeArrowheads="1"/>
          </p:cNvSpPr>
          <p:nvPr>
            <p:ph type="ftr" sz="quarter" idx="11"/>
          </p:nvPr>
        </p:nvSpPr>
        <p:spPr>
          <a:xfrm>
            <a:off x="3124200" y="6489700"/>
            <a:ext cx="2895600" cy="2317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553200" y="6453188"/>
            <a:ext cx="1981200" cy="268287"/>
          </a:xfrm>
          <a:prstGeom prst="rect">
            <a:avLst/>
          </a:prstGeom>
          <a:ln/>
        </p:spPr>
        <p:txBody>
          <a:bodyPr/>
          <a:lstStyle>
            <a:lvl1pPr>
              <a:defRPr/>
            </a:lvl1pPr>
          </a:lstStyle>
          <a:p>
            <a:pPr>
              <a:defRPr/>
            </a:pPr>
            <a:fld id="{2F5FCD13-7F3D-4505-95EB-56996EC83EF2}" type="slidenum">
              <a:rPr lang="en-US"/>
              <a:pPr>
                <a:defRPr/>
              </a:pPr>
              <a:t>‹#›</a:t>
            </a:fld>
            <a:endParaRPr lang="en-US" dirty="0"/>
          </a:p>
        </p:txBody>
      </p:sp>
    </p:spTree>
    <p:extLst>
      <p:ext uri="{BB962C8B-B14F-4D97-AF65-F5344CB8AC3E}">
        <p14:creationId xmlns:p14="http://schemas.microsoft.com/office/powerpoint/2010/main" val="275088639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arge Text Box">
    <p:spTree>
      <p:nvGrpSpPr>
        <p:cNvPr id="1" name=""/>
        <p:cNvGrpSpPr/>
        <p:nvPr/>
      </p:nvGrpSpPr>
      <p:grpSpPr>
        <a:xfrm>
          <a:off x="0" y="0"/>
          <a:ext cx="0" cy="0"/>
          <a:chOff x="0" y="0"/>
          <a:chExt cx="0" cy="0"/>
        </a:xfrm>
      </p:grpSpPr>
      <p:sp>
        <p:nvSpPr>
          <p:cNvPr id="13"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endParaRPr lang="en-US" dirty="0"/>
          </a:p>
        </p:txBody>
      </p:sp>
    </p:spTree>
    <p:extLst>
      <p:ext uri="{BB962C8B-B14F-4D97-AF65-F5344CB8AC3E}">
        <p14:creationId xmlns:p14="http://schemas.microsoft.com/office/powerpoint/2010/main" val="65378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Alternativ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514600"/>
            <a:ext cx="8610600" cy="2057400"/>
          </a:xfrm>
        </p:spPr>
        <p:txBody>
          <a:bodyPr anchor="b" anchorCtr="0"/>
          <a:lstStyle>
            <a:lvl1pPr>
              <a:defRPr sz="4000" b="1">
                <a:solidFill>
                  <a:schemeClr val="tx1"/>
                </a:solidFill>
                <a:latin typeface="Gill Sans MT" panose="020B0502020104020203" pitchFamily="34" charset="0"/>
              </a:defRPr>
            </a:lvl1pPr>
          </a:lstStyle>
          <a:p>
            <a:r>
              <a:rPr lang="en-US" dirty="0"/>
              <a:t>Click to edit Master title style</a:t>
            </a:r>
          </a:p>
        </p:txBody>
      </p:sp>
      <p:sp>
        <p:nvSpPr>
          <p:cNvPr id="4099" name="Rectangle 3"/>
          <p:cNvSpPr>
            <a:spLocks noGrp="1" noChangeArrowheads="1"/>
          </p:cNvSpPr>
          <p:nvPr>
            <p:ph type="subTitle" idx="1"/>
          </p:nvPr>
        </p:nvSpPr>
        <p:spPr>
          <a:xfrm>
            <a:off x="304800" y="4572000"/>
            <a:ext cx="8610600" cy="914400"/>
          </a:xfrm>
        </p:spPr>
        <p:txBody>
          <a:bodyPr/>
          <a:lstStyle>
            <a:lvl1pPr marL="0" indent="0">
              <a:buFontTx/>
              <a:buNone/>
              <a:defRPr sz="2800">
                <a:solidFill>
                  <a:schemeClr val="tx1"/>
                </a:solidFill>
                <a:latin typeface="Gill Sans MT" panose="020B0502020104020203" pitchFamily="34" charset="0"/>
              </a:defRPr>
            </a:lvl1pPr>
          </a:lstStyle>
          <a:p>
            <a:r>
              <a:rPr lang="en-US" dirty="0"/>
              <a:t>Click to edit Master subtitle style</a:t>
            </a:r>
          </a:p>
        </p:txBody>
      </p:sp>
      <p:sp>
        <p:nvSpPr>
          <p:cNvPr id="6" name="Text Placeholder 5"/>
          <p:cNvSpPr>
            <a:spLocks noGrp="1"/>
          </p:cNvSpPr>
          <p:nvPr>
            <p:ph type="body" sz="quarter" idx="10" hasCustomPrompt="1"/>
          </p:nvPr>
        </p:nvSpPr>
        <p:spPr>
          <a:xfrm>
            <a:off x="304801" y="5791200"/>
            <a:ext cx="8637181" cy="609600"/>
          </a:xfrm>
        </p:spPr>
        <p:txBody>
          <a:bodyPr/>
          <a:lstStyle>
            <a:lvl1pPr marL="0" indent="0">
              <a:buNone/>
              <a:defRPr sz="1800" baseline="0">
                <a:solidFill>
                  <a:schemeClr val="tx1"/>
                </a:solidFill>
              </a:defRPr>
            </a:lvl1pPr>
          </a:lstStyle>
          <a:p>
            <a:pPr lvl="0"/>
            <a:r>
              <a:rPr lang="en-US" dirty="0"/>
              <a:t>Click to insert group, date, client, etc.</a:t>
            </a:r>
          </a:p>
        </p:txBody>
      </p:sp>
      <p:pic>
        <p:nvPicPr>
          <p:cNvPr id="8" name="Picture 7">
            <a:extLst>
              <a:ext uri="{FF2B5EF4-FFF2-40B4-BE49-F238E27FC236}">
                <a16:creationId xmlns:a16="http://schemas.microsoft.com/office/drawing/2014/main" id="{4FDD27D8-238E-4995-9CF1-24502E17F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1690" y="1046206"/>
            <a:ext cx="4343400" cy="1329612"/>
          </a:xfrm>
          <a:prstGeom prst="rect">
            <a:avLst/>
          </a:prstGeom>
        </p:spPr>
      </p:pic>
    </p:spTree>
    <p:extLst>
      <p:ext uri="{BB962C8B-B14F-4D97-AF65-F5344CB8AC3E}">
        <p14:creationId xmlns:p14="http://schemas.microsoft.com/office/powerpoint/2010/main" val="416219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39080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336715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34340" y="1219200"/>
            <a:ext cx="827532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dirty="0"/>
              <a:t>Click to edit Master title style</a:t>
            </a:r>
          </a:p>
        </p:txBody>
      </p:sp>
      <p:sp>
        <p:nvSpPr>
          <p:cNvPr id="15"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47709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xfrm>
            <a:off x="609600" y="6489702"/>
            <a:ext cx="1981200" cy="231775"/>
          </a:xfrm>
          <a:prstGeom prst="rect">
            <a:avLst/>
          </a:prstGeom>
          <a:ln/>
        </p:spPr>
        <p:txBody>
          <a:bodyPr/>
          <a:lstStyle>
            <a:lvl1pPr>
              <a:defRPr/>
            </a:lvl1pPr>
          </a:lstStyle>
          <a:p>
            <a:pPr>
              <a:defRPr/>
            </a:pPr>
            <a:fld id="{18B9D3A6-7D05-49AE-83CD-83F6AF5D0119}" type="datetimeFigureOut">
              <a:rPr lang="en-US"/>
              <a:pPr>
                <a:defRPr/>
              </a:pPr>
              <a:t>10/4/2019</a:t>
            </a:fld>
            <a:endParaRPr lang="en-US" dirty="0"/>
          </a:p>
        </p:txBody>
      </p:sp>
      <p:sp>
        <p:nvSpPr>
          <p:cNvPr id="5" name="Rectangle 6"/>
          <p:cNvSpPr>
            <a:spLocks noGrp="1" noChangeArrowheads="1"/>
          </p:cNvSpPr>
          <p:nvPr>
            <p:ph type="ftr" sz="quarter" idx="11"/>
          </p:nvPr>
        </p:nvSpPr>
        <p:spPr>
          <a:xfrm>
            <a:off x="3124200" y="6489702"/>
            <a:ext cx="2895600" cy="2317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553200" y="6453190"/>
            <a:ext cx="1981200" cy="268287"/>
          </a:xfrm>
          <a:prstGeom prst="rect">
            <a:avLst/>
          </a:prstGeom>
          <a:ln/>
        </p:spPr>
        <p:txBody>
          <a:bodyPr/>
          <a:lstStyle>
            <a:lvl1pPr>
              <a:defRPr/>
            </a:lvl1pPr>
          </a:lstStyle>
          <a:p>
            <a:pPr>
              <a:defRPr/>
            </a:pPr>
            <a:fld id="{2F5FCD13-7F3D-4505-95EB-56996EC83EF2}" type="slidenum">
              <a:rPr lang="en-US"/>
              <a:pPr>
                <a:defRPr/>
              </a:pPr>
              <a:t>‹#›</a:t>
            </a:fld>
            <a:endParaRPr lang="en-US" dirty="0"/>
          </a:p>
        </p:txBody>
      </p:sp>
    </p:spTree>
    <p:extLst>
      <p:ext uri="{BB962C8B-B14F-4D97-AF65-F5344CB8AC3E}">
        <p14:creationId xmlns:p14="http://schemas.microsoft.com/office/powerpoint/2010/main" val="29734083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0" y="2514600"/>
            <a:ext cx="8153400" cy="2057400"/>
          </a:xfrm>
        </p:spPr>
        <p:txBody>
          <a:bodyPr anchor="b" anchorCtr="0"/>
          <a:lstStyle>
            <a:lvl1pPr>
              <a:defRPr sz="4000" b="1">
                <a:solidFill>
                  <a:schemeClr val="tx1"/>
                </a:solidFill>
                <a:latin typeface="Gill Sans MT" panose="020B0502020104020203" pitchFamily="34" charset="0"/>
              </a:defRPr>
            </a:lvl1pPr>
          </a:lstStyle>
          <a:p>
            <a:r>
              <a:rPr lang="en-US" dirty="0"/>
              <a:t>Click to edit Master title style</a:t>
            </a:r>
          </a:p>
        </p:txBody>
      </p:sp>
      <p:sp>
        <p:nvSpPr>
          <p:cNvPr id="4099" name="Rectangle 3"/>
          <p:cNvSpPr>
            <a:spLocks noGrp="1" noChangeArrowheads="1"/>
          </p:cNvSpPr>
          <p:nvPr>
            <p:ph type="subTitle" idx="1"/>
          </p:nvPr>
        </p:nvSpPr>
        <p:spPr>
          <a:xfrm>
            <a:off x="495300" y="4572000"/>
            <a:ext cx="8153400" cy="914400"/>
          </a:xfrm>
        </p:spPr>
        <p:txBody>
          <a:bodyPr/>
          <a:lstStyle>
            <a:lvl1pPr marL="0" indent="0">
              <a:buFontTx/>
              <a:buNone/>
              <a:defRPr sz="2800">
                <a:solidFill>
                  <a:schemeClr val="tx1"/>
                </a:solidFill>
                <a:latin typeface="Gill Sans MT" panose="020B0502020104020203" pitchFamily="34" charset="0"/>
              </a:defRPr>
            </a:lvl1pPr>
          </a:lstStyle>
          <a:p>
            <a:r>
              <a:rPr lang="en-US" dirty="0"/>
              <a:t>Click to edit Master subtitle style</a:t>
            </a:r>
          </a:p>
        </p:txBody>
      </p:sp>
      <p:sp>
        <p:nvSpPr>
          <p:cNvPr id="6" name="Text Placeholder 5"/>
          <p:cNvSpPr>
            <a:spLocks noGrp="1"/>
          </p:cNvSpPr>
          <p:nvPr>
            <p:ph type="body" sz="quarter" idx="10" hasCustomPrompt="1"/>
          </p:nvPr>
        </p:nvSpPr>
        <p:spPr>
          <a:xfrm>
            <a:off x="495301" y="5791200"/>
            <a:ext cx="8153400" cy="609600"/>
          </a:xfrm>
        </p:spPr>
        <p:txBody>
          <a:bodyPr/>
          <a:lstStyle>
            <a:lvl1pPr marL="0" indent="0">
              <a:buNone/>
              <a:defRPr sz="1800" baseline="0">
                <a:solidFill>
                  <a:schemeClr val="tx1"/>
                </a:solidFill>
              </a:defRPr>
            </a:lvl1pPr>
          </a:lstStyle>
          <a:p>
            <a:pPr lvl="0"/>
            <a:r>
              <a:rPr lang="en-US" dirty="0"/>
              <a:t>Click to insert group, date, client, etc.</a:t>
            </a:r>
          </a:p>
        </p:txBody>
      </p:sp>
      <p:sp>
        <p:nvSpPr>
          <p:cNvPr id="2" name="Rectangle 1">
            <a:extLst>
              <a:ext uri="{FF2B5EF4-FFF2-40B4-BE49-F238E27FC236}">
                <a16:creationId xmlns:a16="http://schemas.microsoft.com/office/drawing/2014/main" id="{215F83FD-E5BC-48B3-9CCF-043DE6ED7C16}"/>
              </a:ext>
            </a:extLst>
          </p:cNvPr>
          <p:cNvSpPr/>
          <p:nvPr userDrawn="1"/>
        </p:nvSpPr>
        <p:spPr bwMode="auto">
          <a:xfrm>
            <a:off x="342900" y="609600"/>
            <a:ext cx="8458200" cy="5791200"/>
          </a:xfrm>
          <a:prstGeom prst="rect">
            <a:avLst/>
          </a:prstGeom>
          <a:noFill/>
          <a:ln w="50800" cap="sq" algn="ctr">
            <a:solidFill>
              <a:srgbClr val="126DB6"/>
            </a:solidFill>
            <a:miter lim="800000"/>
            <a:headEnd/>
            <a:tailEnd type="triangle" w="med" len="med"/>
          </a:ln>
        </p:spPr>
        <p:txBody>
          <a:bodyPr wrap="none" rtlCol="0" anchor="ctr"/>
          <a:lstStyle/>
          <a:p>
            <a:pPr algn="ctr"/>
            <a:endParaRPr lang="en-US">
              <a:latin typeface="Book Antiqua" pitchFamily="18" charset="0"/>
            </a:endParaRPr>
          </a:p>
        </p:txBody>
      </p:sp>
      <p:pic>
        <p:nvPicPr>
          <p:cNvPr id="7" name="Picture 6">
            <a:extLst>
              <a:ext uri="{FF2B5EF4-FFF2-40B4-BE49-F238E27FC236}">
                <a16:creationId xmlns:a16="http://schemas.microsoft.com/office/drawing/2014/main" id="{FF0F2F8E-188B-49AD-BED4-DEABDC9154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0"/>
            <a:ext cx="4343400" cy="1329612"/>
          </a:xfrm>
          <a:prstGeom prst="rect">
            <a:avLst/>
          </a:prstGeom>
        </p:spPr>
      </p:pic>
    </p:spTree>
    <p:extLst>
      <p:ext uri="{BB962C8B-B14F-4D97-AF65-F5344CB8AC3E}">
        <p14:creationId xmlns:p14="http://schemas.microsoft.com/office/powerpoint/2010/main" val="362880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_Alternativ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514600"/>
            <a:ext cx="8610600" cy="2057400"/>
          </a:xfrm>
        </p:spPr>
        <p:txBody>
          <a:bodyPr anchor="b" anchorCtr="0"/>
          <a:lstStyle>
            <a:lvl1pPr>
              <a:defRPr sz="4000" b="1">
                <a:solidFill>
                  <a:schemeClr val="tx1"/>
                </a:solidFill>
                <a:latin typeface="Gill Sans MT" panose="020B0502020104020203" pitchFamily="34" charset="0"/>
              </a:defRPr>
            </a:lvl1pPr>
          </a:lstStyle>
          <a:p>
            <a:r>
              <a:rPr lang="en-US" dirty="0"/>
              <a:t>Click to edit Master title style</a:t>
            </a:r>
          </a:p>
        </p:txBody>
      </p:sp>
      <p:sp>
        <p:nvSpPr>
          <p:cNvPr id="4099" name="Rectangle 3"/>
          <p:cNvSpPr>
            <a:spLocks noGrp="1" noChangeArrowheads="1"/>
          </p:cNvSpPr>
          <p:nvPr>
            <p:ph type="subTitle" idx="1"/>
          </p:nvPr>
        </p:nvSpPr>
        <p:spPr>
          <a:xfrm>
            <a:off x="304800" y="4572000"/>
            <a:ext cx="8610600" cy="914400"/>
          </a:xfrm>
        </p:spPr>
        <p:txBody>
          <a:bodyPr/>
          <a:lstStyle>
            <a:lvl1pPr marL="0" indent="0">
              <a:buFontTx/>
              <a:buNone/>
              <a:defRPr sz="2800">
                <a:solidFill>
                  <a:schemeClr val="tx1"/>
                </a:solidFill>
                <a:latin typeface="Gill Sans MT" panose="020B0502020104020203" pitchFamily="34" charset="0"/>
              </a:defRPr>
            </a:lvl1pPr>
          </a:lstStyle>
          <a:p>
            <a:r>
              <a:rPr lang="en-US" dirty="0"/>
              <a:t>Click to edit Master subtitle style</a:t>
            </a:r>
          </a:p>
        </p:txBody>
      </p:sp>
      <p:sp>
        <p:nvSpPr>
          <p:cNvPr id="6" name="Text Placeholder 5"/>
          <p:cNvSpPr>
            <a:spLocks noGrp="1"/>
          </p:cNvSpPr>
          <p:nvPr>
            <p:ph type="body" sz="quarter" idx="10" hasCustomPrompt="1"/>
          </p:nvPr>
        </p:nvSpPr>
        <p:spPr>
          <a:xfrm>
            <a:off x="304800" y="5791200"/>
            <a:ext cx="8637181" cy="609600"/>
          </a:xfrm>
        </p:spPr>
        <p:txBody>
          <a:bodyPr/>
          <a:lstStyle>
            <a:lvl1pPr marL="0" indent="0">
              <a:buNone/>
              <a:defRPr sz="1800" baseline="0">
                <a:solidFill>
                  <a:schemeClr val="tx1"/>
                </a:solidFill>
              </a:defRPr>
            </a:lvl1pPr>
          </a:lstStyle>
          <a:p>
            <a:pPr lvl="0"/>
            <a:r>
              <a:rPr lang="en-US" dirty="0"/>
              <a:t>Click to insert group, date, client, etc.</a:t>
            </a:r>
          </a:p>
        </p:txBody>
      </p:sp>
      <p:pic>
        <p:nvPicPr>
          <p:cNvPr id="8" name="Picture 7">
            <a:extLst>
              <a:ext uri="{FF2B5EF4-FFF2-40B4-BE49-F238E27FC236}">
                <a16:creationId xmlns:a16="http://schemas.microsoft.com/office/drawing/2014/main" id="{4FDD27D8-238E-4995-9CF1-24502E17F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1690" y="1046206"/>
            <a:ext cx="4343400" cy="1329612"/>
          </a:xfrm>
          <a:prstGeom prst="rect">
            <a:avLst/>
          </a:prstGeom>
        </p:spPr>
      </p:pic>
    </p:spTree>
    <p:extLst>
      <p:ext uri="{BB962C8B-B14F-4D97-AF65-F5344CB8AC3E}">
        <p14:creationId xmlns:p14="http://schemas.microsoft.com/office/powerpoint/2010/main" val="91690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4543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5123" name="Rectangle 4"/>
          <p:cNvSpPr>
            <a:spLocks noGrp="1" noChangeArrowheads="1"/>
          </p:cNvSpPr>
          <p:nvPr>
            <p:ph type="body" idx="1"/>
          </p:nvPr>
        </p:nvSpPr>
        <p:spPr bwMode="auto">
          <a:xfrm>
            <a:off x="428307" y="1219200"/>
            <a:ext cx="8278483" cy="5094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1" name="Text Box 9"/>
          <p:cNvSpPr txBox="1">
            <a:spLocks noChangeArrowheads="1"/>
          </p:cNvSpPr>
          <p:nvPr/>
        </p:nvSpPr>
        <p:spPr bwMode="auto">
          <a:xfrm>
            <a:off x="8572015" y="6492226"/>
            <a:ext cx="606865" cy="153888"/>
          </a:xfrm>
          <a:prstGeom prst="rect">
            <a:avLst/>
          </a:prstGeom>
          <a:noFill/>
          <a:ln w="9525">
            <a:noFill/>
            <a:miter lim="800000"/>
            <a:headEnd/>
            <a:tailEnd/>
          </a:ln>
          <a:effectLst/>
        </p:spPr>
        <p:txBody>
          <a:bodyPr wrap="square" lIns="0" tIns="0" rIns="0" bIns="0">
            <a:spAutoFit/>
          </a:bodyPr>
          <a:lstStyle/>
          <a:p>
            <a:pPr algn="l" fontAlgn="auto">
              <a:spcBef>
                <a:spcPct val="50000"/>
              </a:spcBef>
              <a:spcAft>
                <a:spcPts val="0"/>
              </a:spcAft>
              <a:defRPr/>
            </a:pPr>
            <a:r>
              <a:rPr lang="en-US" sz="1000" b="0" dirty="0">
                <a:solidFill>
                  <a:schemeClr val="tx1">
                    <a:lumMod val="65000"/>
                    <a:lumOff val="35000"/>
                  </a:schemeClr>
                </a:solidFill>
                <a:latin typeface="Gill Sans MT" panose="020B0502020104020203" pitchFamily="34" charset="0"/>
                <a:cs typeface="+mn-cs"/>
              </a:rPr>
              <a:t> / </a:t>
            </a:r>
            <a:fld id="{5DDCB601-9600-49A6-96AB-4947D10BB9BA}" type="slidenum">
              <a:rPr lang="en-US" sz="1000" b="0" smtClean="0">
                <a:solidFill>
                  <a:schemeClr val="tx1">
                    <a:lumMod val="65000"/>
                    <a:lumOff val="35000"/>
                  </a:schemeClr>
                </a:solidFill>
                <a:latin typeface="Gill Sans MT" panose="020B0502020104020203" pitchFamily="34" charset="0"/>
                <a:cs typeface="+mn-cs"/>
              </a:rPr>
              <a:pPr algn="l" fontAlgn="auto">
                <a:spcBef>
                  <a:spcPct val="50000"/>
                </a:spcBef>
                <a:spcAft>
                  <a:spcPts val="0"/>
                </a:spcAft>
                <a:defRPr/>
              </a:pPr>
              <a:t>‹#›</a:t>
            </a:fld>
            <a:endParaRPr lang="en-US" sz="1000" b="0" dirty="0">
              <a:solidFill>
                <a:schemeClr val="tx1">
                  <a:lumMod val="65000"/>
                  <a:lumOff val="35000"/>
                </a:schemeClr>
              </a:solidFill>
              <a:latin typeface="Gill Sans MT" panose="020B0502020104020203" pitchFamily="34" charset="0"/>
              <a:cs typeface="+mn-cs"/>
            </a:endParaRPr>
          </a:p>
        </p:txBody>
      </p:sp>
      <p:sp>
        <p:nvSpPr>
          <p:cNvPr id="14" name="Line 8"/>
          <p:cNvSpPr>
            <a:spLocks noChangeShapeType="1"/>
          </p:cNvSpPr>
          <p:nvPr userDrawn="1"/>
        </p:nvSpPr>
        <p:spPr bwMode="auto">
          <a:xfrm>
            <a:off x="304800" y="228600"/>
            <a:ext cx="8534400" cy="0"/>
          </a:xfrm>
          <a:prstGeom prst="line">
            <a:avLst/>
          </a:prstGeom>
          <a:noFill/>
          <a:ln w="25400" cap="sq">
            <a:solidFill>
              <a:srgbClr val="969696"/>
            </a:solidFill>
            <a:round/>
            <a:headEnd type="none" w="sm" len="sm"/>
            <a:tailEnd type="none" w="sm" len="sm"/>
          </a:ln>
          <a:effectLst/>
        </p:spPr>
        <p:txBody>
          <a:bodyPr/>
          <a:lstStyle/>
          <a:p>
            <a:pPr algn="ctr" fontAlgn="auto">
              <a:spcBef>
                <a:spcPts val="0"/>
              </a:spcBef>
              <a:spcAft>
                <a:spcPts val="0"/>
              </a:spcAft>
              <a:defRPr/>
            </a:pPr>
            <a:endParaRPr lang="en-US" sz="1800">
              <a:latin typeface="+mn-lt"/>
              <a:cs typeface="+mn-cs"/>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86600" y="6400800"/>
            <a:ext cx="1409214" cy="431392"/>
          </a:xfrm>
          <a:prstGeom prst="rect">
            <a:avLst/>
          </a:prstGeom>
        </p:spPr>
      </p:pic>
    </p:spTree>
    <p:extLst>
      <p:ext uri="{BB962C8B-B14F-4D97-AF65-F5344CB8AC3E}">
        <p14:creationId xmlns:p14="http://schemas.microsoft.com/office/powerpoint/2010/main" val="2622887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l" rtl="0" eaLnBrk="1" fontAlgn="base" hangingPunct="1">
        <a:spcBef>
          <a:spcPct val="0"/>
        </a:spcBef>
        <a:spcAft>
          <a:spcPct val="0"/>
        </a:spcAft>
        <a:defRPr sz="1800" b="1">
          <a:solidFill>
            <a:schemeClr val="tx1"/>
          </a:solidFill>
          <a:latin typeface="Gill Sans MT" panose="020B0502020104020203" pitchFamily="34" charset="0"/>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inion Pro" panose="02040503050306020203" pitchFamily="18" charset="0"/>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inion Pro" panose="02040503050306020203" pitchFamily="18" charset="0"/>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inion Pro" panose="02040503050306020203" pitchFamily="18" charset="0"/>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5123" name="Rectangle 4"/>
          <p:cNvSpPr>
            <a:spLocks noGrp="1" noChangeArrowheads="1"/>
          </p:cNvSpPr>
          <p:nvPr>
            <p:ph type="body" idx="1"/>
          </p:nvPr>
        </p:nvSpPr>
        <p:spPr bwMode="auto">
          <a:xfrm>
            <a:off x="428306" y="1219200"/>
            <a:ext cx="8278483" cy="5094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1" name="Text Box 9"/>
          <p:cNvSpPr txBox="1">
            <a:spLocks noChangeArrowheads="1"/>
          </p:cNvSpPr>
          <p:nvPr/>
        </p:nvSpPr>
        <p:spPr bwMode="auto">
          <a:xfrm>
            <a:off x="8572014" y="6492226"/>
            <a:ext cx="606865" cy="153888"/>
          </a:xfrm>
          <a:prstGeom prst="rect">
            <a:avLst/>
          </a:prstGeom>
          <a:noFill/>
          <a:ln w="9525">
            <a:noFill/>
            <a:miter lim="800000"/>
            <a:headEnd/>
            <a:tailEnd/>
          </a:ln>
          <a:effectLst/>
        </p:spPr>
        <p:txBody>
          <a:bodyPr wrap="square" lIns="0" tIns="0" rIns="0" bIns="0">
            <a:spAutoFit/>
          </a:bodyPr>
          <a:lstStyle/>
          <a:p>
            <a:pPr algn="l" fontAlgn="auto">
              <a:spcBef>
                <a:spcPct val="50000"/>
              </a:spcBef>
              <a:spcAft>
                <a:spcPts val="0"/>
              </a:spcAft>
              <a:defRPr/>
            </a:pPr>
            <a:r>
              <a:rPr lang="en-US" sz="1000" b="0" dirty="0">
                <a:solidFill>
                  <a:schemeClr val="tx1">
                    <a:lumMod val="65000"/>
                    <a:lumOff val="35000"/>
                  </a:schemeClr>
                </a:solidFill>
                <a:latin typeface="Gill Sans MT" panose="020B0502020104020203" pitchFamily="34" charset="0"/>
                <a:cs typeface="+mn-cs"/>
              </a:rPr>
              <a:t> / </a:t>
            </a:r>
            <a:fld id="{5DDCB601-9600-49A6-96AB-4947D10BB9BA}" type="slidenum">
              <a:rPr lang="en-US" sz="1000" b="0" smtClean="0">
                <a:solidFill>
                  <a:schemeClr val="tx1">
                    <a:lumMod val="65000"/>
                    <a:lumOff val="35000"/>
                  </a:schemeClr>
                </a:solidFill>
                <a:latin typeface="Gill Sans MT" panose="020B0502020104020203" pitchFamily="34" charset="0"/>
                <a:cs typeface="+mn-cs"/>
              </a:rPr>
              <a:pPr algn="l" fontAlgn="auto">
                <a:spcBef>
                  <a:spcPct val="50000"/>
                </a:spcBef>
                <a:spcAft>
                  <a:spcPts val="0"/>
                </a:spcAft>
                <a:defRPr/>
              </a:pPr>
              <a:t>‹#›</a:t>
            </a:fld>
            <a:endParaRPr lang="en-US" sz="1000" b="0" dirty="0">
              <a:solidFill>
                <a:schemeClr val="tx1">
                  <a:lumMod val="65000"/>
                  <a:lumOff val="35000"/>
                </a:schemeClr>
              </a:solidFill>
              <a:latin typeface="Gill Sans MT" panose="020B0502020104020203" pitchFamily="34" charset="0"/>
              <a:cs typeface="+mn-cs"/>
            </a:endParaRPr>
          </a:p>
        </p:txBody>
      </p:sp>
      <p:sp>
        <p:nvSpPr>
          <p:cNvPr id="14" name="Line 8"/>
          <p:cNvSpPr>
            <a:spLocks noChangeShapeType="1"/>
          </p:cNvSpPr>
          <p:nvPr userDrawn="1"/>
        </p:nvSpPr>
        <p:spPr bwMode="auto">
          <a:xfrm>
            <a:off x="304800" y="228600"/>
            <a:ext cx="8534400" cy="0"/>
          </a:xfrm>
          <a:prstGeom prst="line">
            <a:avLst/>
          </a:prstGeom>
          <a:noFill/>
          <a:ln w="25400" cap="sq">
            <a:solidFill>
              <a:srgbClr val="969696"/>
            </a:solidFill>
            <a:round/>
            <a:headEnd type="none" w="sm" len="sm"/>
            <a:tailEnd type="none" w="sm" len="sm"/>
          </a:ln>
          <a:effectLst/>
        </p:spPr>
        <p:txBody>
          <a:bodyPr/>
          <a:lstStyle/>
          <a:p>
            <a:pPr algn="ctr" fontAlgn="auto">
              <a:spcBef>
                <a:spcPts val="0"/>
              </a:spcBef>
              <a:spcAft>
                <a:spcPts val="0"/>
              </a:spcAft>
              <a:defRPr/>
            </a:pPr>
            <a:endParaRPr lang="en-US">
              <a:latin typeface="+mn-lt"/>
              <a:cs typeface="+mn-cs"/>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86600" y="6400800"/>
            <a:ext cx="1409214" cy="431392"/>
          </a:xfrm>
          <a:prstGeom prst="rect">
            <a:avLst/>
          </a:prstGeom>
        </p:spPr>
      </p:pic>
    </p:spTree>
    <p:extLst>
      <p:ext uri="{BB962C8B-B14F-4D97-AF65-F5344CB8AC3E}">
        <p14:creationId xmlns:p14="http://schemas.microsoft.com/office/powerpoint/2010/main" val="9153898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sldNum="0" hdr="0" ftr="0" dt="0"/>
  <p:txStyles>
    <p:titleStyle>
      <a:lvl1pPr algn="l" rtl="0" eaLnBrk="1" fontAlgn="base" hangingPunct="1">
        <a:spcBef>
          <a:spcPct val="0"/>
        </a:spcBef>
        <a:spcAft>
          <a:spcPct val="0"/>
        </a:spcAft>
        <a:defRPr sz="1800" b="1">
          <a:solidFill>
            <a:schemeClr val="tx1"/>
          </a:solidFill>
          <a:latin typeface="Gill Sans MT" panose="020B0502020104020203" pitchFamily="34" charset="0"/>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inion Pro" panose="02040503050306020203" pitchFamily="18" charset="0"/>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inion Pro" panose="02040503050306020203" pitchFamily="18" charset="0"/>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inion Pro" panose="02040503050306020203" pitchFamily="18" charset="0"/>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he74million.org/article/williams-the-fight-to-boost-student-literacy-is-happening-years-too-lat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171096546"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74million.org/article/williams-the-fight-to-boost-student-literacy-is-happening-years-too-late/"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atlantaspeechschool.org/Customized/uploads/Flash%20Pieces/Break%20the%20Cycle/RotaryPresentation.swf"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1800" dirty="0"/>
              <a:t>Do Now</a:t>
            </a:r>
          </a:p>
        </p:txBody>
      </p:sp>
      <p:sp>
        <p:nvSpPr>
          <p:cNvPr id="18" name="TextBox 17"/>
          <p:cNvSpPr txBox="1"/>
          <p:nvPr/>
        </p:nvSpPr>
        <p:spPr>
          <a:xfrm>
            <a:off x="6629400" y="274819"/>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 </a:t>
            </a:r>
            <a:r>
              <a:rPr lang="en-US" dirty="0">
                <a:solidFill>
                  <a:srgbClr val="000000"/>
                </a:solidFill>
                <a:latin typeface="Myriad Pro"/>
                <a:cs typeface="Arial"/>
              </a:rPr>
              <a:t>1</a:t>
            </a: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p:txBody>
      </p:sp>
      <p:grpSp>
        <p:nvGrpSpPr>
          <p:cNvPr id="21" name="Group 20">
            <a:extLst>
              <a:ext uri="{FF2B5EF4-FFF2-40B4-BE49-F238E27FC236}">
                <a16:creationId xmlns:a16="http://schemas.microsoft.com/office/drawing/2014/main" id="{BCC1FC6C-8CDE-4836-92E9-DCF3D50E2817}"/>
              </a:ext>
            </a:extLst>
          </p:cNvPr>
          <p:cNvGrpSpPr/>
          <p:nvPr/>
        </p:nvGrpSpPr>
        <p:grpSpPr>
          <a:xfrm>
            <a:off x="388916" y="667705"/>
            <a:ext cx="8374084" cy="5581765"/>
            <a:chOff x="388916" y="667705"/>
            <a:chExt cx="8374084" cy="5581765"/>
          </a:xfrm>
        </p:grpSpPr>
        <p:sp>
          <p:nvSpPr>
            <p:cNvPr id="22" name="TextBox 21">
              <a:extLst>
                <a:ext uri="{FF2B5EF4-FFF2-40B4-BE49-F238E27FC236}">
                  <a16:creationId xmlns:a16="http://schemas.microsoft.com/office/drawing/2014/main" id="{870B3AE0-05A3-4A3A-A452-AE842079A200}"/>
                </a:ext>
              </a:extLst>
            </p:cNvPr>
            <p:cNvSpPr txBox="1"/>
            <p:nvPr/>
          </p:nvSpPr>
          <p:spPr>
            <a:xfrm>
              <a:off x="838200" y="1828800"/>
              <a:ext cx="7620000"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rPr>
                <a:t>“In four years, an average child in a professional family would accumulate experience with almost 45 million words, an average child in a working-class family 26 million words, and an average child in a welfare family 13 million words.”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For pre-work, you read </a:t>
              </a:r>
              <a:r>
                <a:rPr kumimoji="0" lang="en-US" sz="1800" b="0" i="0" u="none" strike="noStrike" kern="1200" cap="none" spc="0" normalizeH="0" baseline="0" noProof="0" dirty="0">
                  <a:ln>
                    <a:noFill/>
                  </a:ln>
                  <a:solidFill>
                    <a:srgbClr val="7EBEF2"/>
                  </a:solidFill>
                  <a:effectLst/>
                  <a:uLnTx/>
                  <a:uFillTx/>
                  <a:latin typeface="Myriad Pro"/>
                  <a:ea typeface="+mn-ea"/>
                  <a:cs typeface="Arial" pitchFamily="34" charset="0"/>
                  <a:hlinkClick r:id="rId3"/>
                </a:rPr>
                <a:t>“The Fight to Boost Student Literacy is Happening Years Too Late”</a:t>
              </a:r>
              <a:r>
                <a:rPr kumimoji="0" lang="en-US" sz="1800" b="0" i="0" u="none" strike="noStrike" kern="1200" cap="none" spc="0" normalizeH="0" baseline="0" noProof="0" dirty="0">
                  <a:ln>
                    <a:noFill/>
                  </a:ln>
                  <a:solidFill>
                    <a:srgbClr val="7EBEF2"/>
                  </a:solidFill>
                  <a:effectLst/>
                  <a:uLnTx/>
                  <a:uFillTx/>
                  <a:latin typeface="Myriad Pro"/>
                  <a:ea typeface="+mn-ea"/>
                  <a:cs typeface="Arial" pitchFamily="34" charset="0"/>
                </a:rPr>
                <a:t> </a:t>
              </a: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by Conor Williams. Using your knowledge of that article and the quote above, respond to the following questions: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endParaRPr>
            </a:p>
          </p:txBody>
        </p:sp>
        <p:sp>
          <p:nvSpPr>
            <p:cNvPr id="23" name="TextBox 22">
              <a:extLst>
                <a:ext uri="{FF2B5EF4-FFF2-40B4-BE49-F238E27FC236}">
                  <a16:creationId xmlns:a16="http://schemas.microsoft.com/office/drawing/2014/main" id="{A8ED78BB-7991-40FA-86AD-629550A9BB17}"/>
                </a:ext>
              </a:extLst>
            </p:cNvPr>
            <p:cNvSpPr txBox="1"/>
            <p:nvPr/>
          </p:nvSpPr>
          <p:spPr>
            <a:xfrm>
              <a:off x="838200" y="4267200"/>
              <a:ext cx="7467600" cy="1754326"/>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rPr>
                <a:t>Why is it so urgent that our students are exposed to rich and varied vocabulary beginning from birth?</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rPr>
                <a:t>What are you and your teachers already doing to promote language acquisition in your students? Where do you wish you were doing more?</a:t>
              </a:r>
            </a:p>
          </p:txBody>
        </p:sp>
        <p:grpSp>
          <p:nvGrpSpPr>
            <p:cNvPr id="24" name="Group 23">
              <a:extLst>
                <a:ext uri="{FF2B5EF4-FFF2-40B4-BE49-F238E27FC236}">
                  <a16:creationId xmlns:a16="http://schemas.microsoft.com/office/drawing/2014/main" id="{AAE83061-9104-49F2-9B0D-394A4803F000}"/>
                </a:ext>
              </a:extLst>
            </p:cNvPr>
            <p:cNvGrpSpPr/>
            <p:nvPr/>
          </p:nvGrpSpPr>
          <p:grpSpPr>
            <a:xfrm>
              <a:off x="388916" y="667705"/>
              <a:ext cx="8374084" cy="5581765"/>
              <a:chOff x="388916" y="667705"/>
              <a:chExt cx="8374084" cy="5581765"/>
            </a:xfrm>
          </p:grpSpPr>
          <p:sp>
            <p:nvSpPr>
              <p:cNvPr id="25" name="AutoShape 6">
                <a:extLst>
                  <a:ext uri="{FF2B5EF4-FFF2-40B4-BE49-F238E27FC236}">
                    <a16:creationId xmlns:a16="http://schemas.microsoft.com/office/drawing/2014/main" id="{B7C29FF1-E80B-4B74-B503-3CB59990A95F}"/>
                  </a:ext>
                </a:extLst>
              </p:cNvPr>
              <p:cNvSpPr>
                <a:spLocks noChangeArrowheads="1"/>
              </p:cNvSpPr>
              <p:nvPr/>
            </p:nvSpPr>
            <p:spPr bwMode="auto">
              <a:xfrm>
                <a:off x="388916" y="1106655"/>
                <a:ext cx="8374084" cy="5142815"/>
              </a:xfrm>
              <a:prstGeom prst="roundRect">
                <a:avLst>
                  <a:gd name="adj" fmla="val 6005"/>
                </a:avLst>
              </a:prstGeom>
              <a:noFill/>
              <a:ln w="254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26" name="Picture 25">
                <a:extLst>
                  <a:ext uri="{FF2B5EF4-FFF2-40B4-BE49-F238E27FC236}">
                    <a16:creationId xmlns:a16="http://schemas.microsoft.com/office/drawing/2014/main" id="{3C44DB8C-2B24-4AA3-9A68-641661ABA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050" y="667705"/>
                <a:ext cx="877900" cy="877900"/>
              </a:xfrm>
              <a:prstGeom prst="rect">
                <a:avLst/>
              </a:prstGeom>
            </p:spPr>
          </p:pic>
        </p:grpSp>
      </p:grpSp>
    </p:spTree>
    <p:extLst>
      <p:ext uri="{BB962C8B-B14F-4D97-AF65-F5344CB8AC3E}">
        <p14:creationId xmlns:p14="http://schemas.microsoft.com/office/powerpoint/2010/main" val="23160604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srcRect l="21965" t="29419" r="15361" b="18543"/>
          <a:stretch/>
        </p:blipFill>
        <p:spPr>
          <a:xfrm>
            <a:off x="315973" y="3408364"/>
            <a:ext cx="5105400" cy="2384381"/>
          </a:xfrm>
          <a:prstGeom prst="rect">
            <a:avLst/>
          </a:prstGeom>
        </p:spPr>
      </p:pic>
      <p:sp>
        <p:nvSpPr>
          <p:cNvPr id="2" name="Title 1"/>
          <p:cNvSpPr>
            <a:spLocks noGrp="1"/>
          </p:cNvSpPr>
          <p:nvPr>
            <p:ph type="title"/>
          </p:nvPr>
        </p:nvSpPr>
        <p:spPr>
          <a:xfrm>
            <a:off x="312718" y="213610"/>
            <a:ext cx="8518566" cy="609600"/>
          </a:xfrm>
        </p:spPr>
        <p:txBody>
          <a:bodyPr anchor="t"/>
          <a:lstStyle/>
          <a:p>
            <a:r>
              <a:rPr lang="en-US" dirty="0"/>
              <a:t>Returning to Standards and Developmental Trajectories</a:t>
            </a:r>
          </a:p>
        </p:txBody>
      </p:sp>
      <p:sp>
        <p:nvSpPr>
          <p:cNvPr id="4" name="TextBox 3"/>
          <p:cNvSpPr txBox="1"/>
          <p:nvPr/>
        </p:nvSpPr>
        <p:spPr>
          <a:xfrm>
            <a:off x="533400" y="823210"/>
            <a:ext cx="8077200" cy="1846659"/>
          </a:xfrm>
          <a:prstGeom prst="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26DB6"/>
                </a:solidFill>
                <a:effectLst/>
                <a:uLnTx/>
                <a:uFillTx/>
                <a:latin typeface="Gill Sans MT"/>
                <a:ea typeface="+mn-ea"/>
                <a:cs typeface="Arial"/>
              </a:rPr>
              <a:t>Key Idea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Students develop along predictable trajectories, more or less hitting milestones in a specific order and in specific age ranges. </a:t>
            </a: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The Infant and Toddler Early Learning Guidelines and Pre-Kindergarten Standards are built to address the major developmental milestones that students should hit each year. </a:t>
            </a: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p:txBody>
      </p:sp>
      <p:pic>
        <p:nvPicPr>
          <p:cNvPr id="10" name="Picture 2" descr="https://10817440717298280177.googlegroups.com/attach/74cb78264a697/IMG_6577.JPG?part=0.3&amp;view=1&amp;vt=ANaJVrGhz4pbjw-1K0dnPMioErf9wNO2CTMu3gxRebO08eKUlrZmehT_CnVPOt_VxqCLkqer69iiJUSeOuy9lcsHnYjsWPjowK-4f9PyxkUu3TTSfb1r_p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421373" y="2895600"/>
            <a:ext cx="3409911" cy="34099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29400" y="274819"/>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 3</a:t>
            </a:r>
          </a:p>
        </p:txBody>
      </p:sp>
    </p:spTree>
    <p:extLst>
      <p:ext uri="{BB962C8B-B14F-4D97-AF65-F5344CB8AC3E}">
        <p14:creationId xmlns:p14="http://schemas.microsoft.com/office/powerpoint/2010/main" val="280894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18" y="228600"/>
            <a:ext cx="8518566" cy="457200"/>
          </a:xfrm>
        </p:spPr>
        <p:txBody>
          <a:bodyPr/>
          <a:lstStyle/>
          <a:p>
            <a:r>
              <a:rPr lang="en-US" dirty="0"/>
              <a:t>Understanding Oral Language in the Standards</a:t>
            </a:r>
          </a:p>
        </p:txBody>
      </p:sp>
      <p:sp>
        <p:nvSpPr>
          <p:cNvPr id="3" name="Rounded Rectangle 2"/>
          <p:cNvSpPr/>
          <p:nvPr/>
        </p:nvSpPr>
        <p:spPr bwMode="auto">
          <a:xfrm>
            <a:off x="381000" y="1447800"/>
            <a:ext cx="1828800" cy="762000"/>
          </a:xfrm>
          <a:prstGeom prst="roundRect">
            <a:avLst/>
          </a:prstGeom>
          <a:solidFill>
            <a:srgbClr val="126DB6"/>
          </a:solidFill>
          <a:ln w="19050" algn="ctr">
            <a:solidFill>
              <a:schemeClr val="accent2"/>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pitchFamily="18" charset="0"/>
              <a:ea typeface="+mn-ea"/>
              <a:cs typeface="Arial" pitchFamily="34" charset="0"/>
            </a:endParaRPr>
          </a:p>
        </p:txBody>
      </p:sp>
      <p:sp>
        <p:nvSpPr>
          <p:cNvPr id="4" name="TextBox 3"/>
          <p:cNvSpPr txBox="1"/>
          <p:nvPr/>
        </p:nvSpPr>
        <p:spPr>
          <a:xfrm>
            <a:off x="304800" y="1611868"/>
            <a:ext cx="197117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yriad Pro"/>
                <a:ea typeface="+mn-ea"/>
                <a:cs typeface="Segoe UI Semibold" panose="020B0702040204020203" pitchFamily="34" charset="0"/>
              </a:rPr>
              <a:t> Directions</a:t>
            </a:r>
          </a:p>
        </p:txBody>
      </p:sp>
      <p:sp>
        <p:nvSpPr>
          <p:cNvPr id="6" name="TextBox 5"/>
          <p:cNvSpPr txBox="1"/>
          <p:nvPr/>
        </p:nvSpPr>
        <p:spPr>
          <a:xfrm>
            <a:off x="2247449" y="1338114"/>
            <a:ext cx="6515551" cy="3185487"/>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Spend several minutes </a:t>
            </a:r>
            <a:r>
              <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rPr>
              <a:t>independently reading the Oral Language standards and Vocabulary standards </a:t>
            </a: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in the Infant and Toddler Guidelines and the Pre-Kindergarten Standards.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Myriad Pro"/>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startAt="2"/>
              <a:tabLst/>
              <a:defRPr/>
            </a:pPr>
            <a:r>
              <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rPr>
              <a:t>Highlight any standards </a:t>
            </a: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you notice that pertain specifically to </a:t>
            </a:r>
            <a:r>
              <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rPr>
              <a:t>vocabulary acquisition and development</a:t>
            </a: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 across the ages.</a:t>
            </a:r>
          </a:p>
          <a:p>
            <a:pPr marL="342900" marR="0" lvl="0" indent="-342900" algn="l" defTabSz="914400" rtl="0" eaLnBrk="1" fontAlgn="base" latinLnBrk="0" hangingPunct="1">
              <a:lnSpc>
                <a:spcPct val="100000"/>
              </a:lnSpc>
              <a:spcBef>
                <a:spcPct val="0"/>
              </a:spcBef>
              <a:spcAft>
                <a:spcPct val="0"/>
              </a:spcAft>
              <a:buClrTx/>
              <a:buSzTx/>
              <a:buFontTx/>
              <a:buAutoNum type="arabicPeriod" startAt="2"/>
              <a:tabLst/>
              <a:defRPr/>
            </a:pPr>
            <a:endParaRPr kumimoji="0" lang="en-US" sz="1050" b="0" i="0" u="none" strike="noStrike" kern="1200" cap="none" spc="0" normalizeH="0" baseline="0" noProof="0" dirty="0">
              <a:ln>
                <a:noFill/>
              </a:ln>
              <a:solidFill>
                <a:srgbClr val="000000"/>
              </a:solidFill>
              <a:effectLst/>
              <a:uLnTx/>
              <a:uFillTx/>
              <a:latin typeface="Myriad Pro"/>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startAt="2"/>
              <a:tabLst/>
              <a:defRPr/>
            </a:pPr>
            <a:r>
              <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rPr>
              <a:t>Map the major milestones </a:t>
            </a: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that students will hit at each age (relating specifically to oral language and vocabulary) in your handouts.</a:t>
            </a:r>
          </a:p>
          <a:p>
            <a:pPr marL="342900" marR="0" lvl="0" indent="-342900" algn="l" defTabSz="914400" rtl="0" eaLnBrk="1" fontAlgn="base" latinLnBrk="0" hangingPunct="1">
              <a:lnSpc>
                <a:spcPct val="100000"/>
              </a:lnSpc>
              <a:spcBef>
                <a:spcPct val="0"/>
              </a:spcBef>
              <a:spcAft>
                <a:spcPct val="0"/>
              </a:spcAft>
              <a:buClrTx/>
              <a:buSzTx/>
              <a:buFontTx/>
              <a:buAutoNum type="arabicPeriod" startAt="2"/>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startAt="2"/>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Be prepared to </a:t>
            </a:r>
            <a:r>
              <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rPr>
              <a:t>share your takeaways</a:t>
            </a: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a:t>
            </a:r>
          </a:p>
        </p:txBody>
      </p:sp>
      <p:sp>
        <p:nvSpPr>
          <p:cNvPr id="8" name="TextBox 7"/>
          <p:cNvSpPr txBox="1"/>
          <p:nvPr/>
        </p:nvSpPr>
        <p:spPr>
          <a:xfrm>
            <a:off x="6629400" y="316468"/>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 3</a:t>
            </a:r>
          </a:p>
        </p:txBody>
      </p:sp>
    </p:spTree>
    <p:extLst>
      <p:ext uri="{BB962C8B-B14F-4D97-AF65-F5344CB8AC3E}">
        <p14:creationId xmlns:p14="http://schemas.microsoft.com/office/powerpoint/2010/main" val="382252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Reflecting on the Developmental Trajectories</a:t>
            </a:r>
          </a:p>
        </p:txBody>
      </p:sp>
      <p:sp>
        <p:nvSpPr>
          <p:cNvPr id="3" name="Rounded Rectangle 2"/>
          <p:cNvSpPr/>
          <p:nvPr/>
        </p:nvSpPr>
        <p:spPr bwMode="auto">
          <a:xfrm>
            <a:off x="365760" y="1752600"/>
            <a:ext cx="8412480" cy="2438400"/>
          </a:xfrm>
          <a:prstGeom prst="roundRect">
            <a:avLst/>
          </a:prstGeom>
          <a:noFill/>
          <a:ln w="19050" algn="ctr">
            <a:solidFill>
              <a:schemeClr val="accent1"/>
            </a:solidFill>
            <a:round/>
            <a:headEnd/>
            <a:tailEnd type="triangle" w="med" len="med"/>
          </a:ln>
        </p:spPr>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How will understanding the oral language milestones support your teachers in promoting language and vocabulary?</a:t>
            </a:r>
          </a:p>
        </p:txBody>
      </p:sp>
      <p:pic>
        <p:nvPicPr>
          <p:cNvPr id="5" name="Picture 4">
            <a:extLst>
              <a:ext uri="{FF2B5EF4-FFF2-40B4-BE49-F238E27FC236}">
                <a16:creationId xmlns:a16="http://schemas.microsoft.com/office/drawing/2014/main" id="{952D6325-6CB2-43C2-85C5-924EC16E2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063" y="1377663"/>
            <a:ext cx="749873" cy="749873"/>
          </a:xfrm>
          <a:prstGeom prst="rect">
            <a:avLst/>
          </a:prstGeom>
        </p:spPr>
      </p:pic>
    </p:spTree>
    <p:extLst>
      <p:ext uri="{BB962C8B-B14F-4D97-AF65-F5344CB8AC3E}">
        <p14:creationId xmlns:p14="http://schemas.microsoft.com/office/powerpoint/2010/main" val="2066379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Agenda</a:t>
            </a:r>
          </a:p>
        </p:txBody>
      </p:sp>
      <p:sp>
        <p:nvSpPr>
          <p:cNvPr id="5" name="Rectangle 4"/>
          <p:cNvSpPr/>
          <p:nvPr/>
        </p:nvSpPr>
        <p:spPr>
          <a:xfrm>
            <a:off x="1066800" y="1219200"/>
            <a:ext cx="7467600" cy="2913618"/>
          </a:xfrm>
          <a:prstGeom prst="rect">
            <a:avLst/>
          </a:prstGeom>
        </p:spPr>
        <p:txBody>
          <a:bodyPr wrap="square">
            <a:spAutoFit/>
          </a:bodyPr>
          <a:lstStyle/>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Opening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Why Oral Language?</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The Trajectory of Oral Language Development</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1" i="0" u="none" strike="noStrike" kern="0" cap="none" spc="0" normalizeH="0" baseline="0" noProof="0" dirty="0">
                <a:ln>
                  <a:noFill/>
                </a:ln>
                <a:solidFill>
                  <a:srgbClr val="126DB6"/>
                </a:solidFill>
                <a:effectLst/>
                <a:uLnTx/>
                <a:uFillTx/>
                <a:latin typeface="Myriad Pro"/>
                <a:ea typeface="+mn-ea"/>
                <a:cs typeface="Arial"/>
              </a:rPr>
              <a:t>Developing Complex Vocabulary: Strategies, Practice, and Planning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Closing</a:t>
            </a:r>
          </a:p>
        </p:txBody>
      </p:sp>
    </p:spTree>
    <p:extLst>
      <p:ext uri="{BB962C8B-B14F-4D97-AF65-F5344CB8AC3E}">
        <p14:creationId xmlns:p14="http://schemas.microsoft.com/office/powerpoint/2010/main" val="247160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Key Literacy Experiences for ECE Students</a:t>
            </a:r>
          </a:p>
        </p:txBody>
      </p:sp>
      <p:graphicFrame>
        <p:nvGraphicFramePr>
          <p:cNvPr id="3" name="Diagram 2"/>
          <p:cNvGraphicFramePr/>
          <p:nvPr/>
        </p:nvGraphicFramePr>
        <p:xfrm>
          <a:off x="192819" y="381000"/>
          <a:ext cx="8646381" cy="6257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629400" y="274819"/>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 4</a:t>
            </a:r>
          </a:p>
        </p:txBody>
      </p:sp>
    </p:spTree>
    <p:extLst>
      <p:ext uri="{BB962C8B-B14F-4D97-AF65-F5344CB8AC3E}">
        <p14:creationId xmlns:p14="http://schemas.microsoft.com/office/powerpoint/2010/main" val="243733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mean by developing “complex vocabulary”?</a:t>
            </a:r>
          </a:p>
        </p:txBody>
      </p:sp>
      <p:graphicFrame>
        <p:nvGraphicFramePr>
          <p:cNvPr id="5" name="Diagram 4"/>
          <p:cNvGraphicFramePr/>
          <p:nvPr/>
        </p:nvGraphicFramePr>
        <p:xfrm>
          <a:off x="571500" y="690370"/>
          <a:ext cx="8001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629400" y="274819"/>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 4</a:t>
            </a:r>
          </a:p>
        </p:txBody>
      </p:sp>
    </p:spTree>
    <p:extLst>
      <p:ext uri="{BB962C8B-B14F-4D97-AF65-F5344CB8AC3E}">
        <p14:creationId xmlns:p14="http://schemas.microsoft.com/office/powerpoint/2010/main" val="35013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the Right Tier 2 Vocabulary</a:t>
            </a:r>
          </a:p>
        </p:txBody>
      </p:sp>
      <p:sp>
        <p:nvSpPr>
          <p:cNvPr id="4" name="Rounded Rectangle 3"/>
          <p:cNvSpPr/>
          <p:nvPr/>
        </p:nvSpPr>
        <p:spPr bwMode="auto">
          <a:xfrm>
            <a:off x="312718" y="679505"/>
            <a:ext cx="8518566" cy="1301695"/>
          </a:xfrm>
          <a:prstGeom prst="roundRect">
            <a:avLst>
              <a:gd name="adj" fmla="val 8427"/>
            </a:avLst>
          </a:prstGeom>
          <a:solidFill>
            <a:schemeClr val="bg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p>
            <a:pPr marL="0" marR="0" lvl="0" indent="0" algn="ctr" defTabSz="914400" rtl="0" eaLnBrk="1" fontAlgn="base"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Calibri"/>
              <a:cs typeface="Segoe UI" panose="020B0502040204020203" pitchFamily="34" charset="0"/>
            </a:endParaRPr>
          </a:p>
        </p:txBody>
      </p:sp>
      <p:graphicFrame>
        <p:nvGraphicFramePr>
          <p:cNvPr id="7" name="Diagram 6"/>
          <p:cNvGraphicFramePr/>
          <p:nvPr>
            <p:extLst>
              <p:ext uri="{D42A27DB-BD31-4B8C-83A1-F6EECF244321}">
                <p14:modId xmlns:p14="http://schemas.microsoft.com/office/powerpoint/2010/main" val="588529320"/>
              </p:ext>
            </p:extLst>
          </p:nvPr>
        </p:nvGraphicFramePr>
        <p:xfrm>
          <a:off x="312718" y="2590800"/>
          <a:ext cx="8678882"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248400" y="274819"/>
            <a:ext cx="2514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Pages 5-6</a:t>
            </a:r>
          </a:p>
        </p:txBody>
      </p:sp>
      <p:sp>
        <p:nvSpPr>
          <p:cNvPr id="3" name="TextBox 2">
            <a:extLst>
              <a:ext uri="{FF2B5EF4-FFF2-40B4-BE49-F238E27FC236}">
                <a16:creationId xmlns:a16="http://schemas.microsoft.com/office/drawing/2014/main" id="{BECE5DB4-C683-4FC6-B242-E063C718F665}"/>
              </a:ext>
            </a:extLst>
          </p:cNvPr>
          <p:cNvSpPr txBox="1"/>
          <p:nvPr/>
        </p:nvSpPr>
        <p:spPr>
          <a:xfrm>
            <a:off x="312718" y="942840"/>
            <a:ext cx="8518564" cy="1276440"/>
          </a:xfrm>
          <a:prstGeom prst="rect">
            <a:avLst/>
          </a:prstGeom>
          <a:solidFill>
            <a:schemeClr val="accent6"/>
          </a:solidFill>
        </p:spPr>
        <p:txBody>
          <a:bodyPr wrap="square" rtlCol="0">
            <a:spAutoFit/>
          </a:bodyPr>
          <a:lstStyle/>
          <a:p>
            <a:pPr marL="0" marR="0" lvl="0" indent="0" algn="ctr" defTabSz="914400" rtl="0" eaLnBrk="1" fontAlgn="base"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26DB6"/>
                </a:solidFill>
                <a:effectLst/>
                <a:uLnTx/>
                <a:uFillTx/>
                <a:latin typeface="Gill Sans MT"/>
                <a:ea typeface="Calibri"/>
                <a:cs typeface="Segoe UI" panose="020B0502040204020203" pitchFamily="34" charset="0"/>
              </a:rPr>
              <a:t>Key Idea: </a:t>
            </a:r>
          </a:p>
          <a:p>
            <a:pPr marL="0" marR="0" lvl="0" indent="0" algn="ctr" defTabSz="914400" rtl="0" eaLnBrk="1" fontAlgn="base"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Calibri"/>
                <a:cs typeface="Segoe UI" panose="020B0502040204020203" pitchFamily="34" charset="0"/>
              </a:rPr>
              <a:t>Exposing students to complex vocabulary should happen consistently throughout the day. It’s not enough, however, to incorporate complex language without intentionality. It’s essential that we expose our students to the </a:t>
            </a:r>
            <a:r>
              <a:rPr kumimoji="0" lang="en-US" sz="1800" b="0" i="1" u="none" strike="noStrike" kern="1200" cap="none" spc="0" normalizeH="0" baseline="0" noProof="0" dirty="0">
                <a:ln>
                  <a:noFill/>
                </a:ln>
                <a:solidFill>
                  <a:srgbClr val="000000"/>
                </a:solidFill>
                <a:effectLst/>
                <a:uLnTx/>
                <a:uFillTx/>
                <a:latin typeface="Myriad Pro"/>
                <a:ea typeface="Calibri"/>
                <a:cs typeface="Segoe UI" panose="020B0502040204020203" pitchFamily="34" charset="0"/>
              </a:rPr>
              <a:t>right</a:t>
            </a:r>
            <a:r>
              <a:rPr kumimoji="0" lang="en-US" sz="1800" b="0" i="0" u="none" strike="noStrike" kern="1200" cap="none" spc="0" normalizeH="0" baseline="0" noProof="0" dirty="0">
                <a:ln>
                  <a:noFill/>
                </a:ln>
                <a:solidFill>
                  <a:srgbClr val="000000"/>
                </a:solidFill>
                <a:effectLst/>
                <a:uLnTx/>
                <a:uFillTx/>
                <a:latin typeface="Myriad Pro"/>
                <a:ea typeface="Calibri"/>
                <a:cs typeface="Segoe UI" panose="020B0502040204020203" pitchFamily="34" charset="0"/>
              </a:rPr>
              <a:t> complex vocabulary.</a:t>
            </a:r>
          </a:p>
        </p:txBody>
      </p:sp>
    </p:spTree>
    <p:extLst>
      <p:ext uri="{BB962C8B-B14F-4D97-AF65-F5344CB8AC3E}">
        <p14:creationId xmlns:p14="http://schemas.microsoft.com/office/powerpoint/2010/main" val="152165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Promoting the Acquisition of Complex Vocabulary</a:t>
            </a:r>
          </a:p>
        </p:txBody>
      </p:sp>
      <p:sp>
        <p:nvSpPr>
          <p:cNvPr id="6" name="TextBox 5"/>
          <p:cNvSpPr txBox="1"/>
          <p:nvPr/>
        </p:nvSpPr>
        <p:spPr>
          <a:xfrm>
            <a:off x="6629400" y="304800"/>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 7</a:t>
            </a:r>
          </a:p>
        </p:txBody>
      </p:sp>
      <p:graphicFrame>
        <p:nvGraphicFramePr>
          <p:cNvPr id="12" name="Table 11"/>
          <p:cNvGraphicFramePr>
            <a:graphicFrameLocks noGrp="1"/>
          </p:cNvGraphicFramePr>
          <p:nvPr/>
        </p:nvGraphicFramePr>
        <p:xfrm>
          <a:off x="412178" y="2286000"/>
          <a:ext cx="8382000" cy="3272231"/>
        </p:xfrm>
        <a:graphic>
          <a:graphicData uri="http://schemas.openxmlformats.org/drawingml/2006/table">
            <a:tbl>
              <a:tblPr firstRow="1" bandRow="1">
                <a:tableStyleId>{5C22544A-7EE6-4342-B048-85BDC9FD1C3A}</a:tableStyleId>
              </a:tblPr>
              <a:tblGrid>
                <a:gridCol w="1808850">
                  <a:extLst>
                    <a:ext uri="{9D8B030D-6E8A-4147-A177-3AD203B41FA5}">
                      <a16:colId xmlns:a16="http://schemas.microsoft.com/office/drawing/2014/main" val="20000"/>
                    </a:ext>
                  </a:extLst>
                </a:gridCol>
                <a:gridCol w="6573150">
                  <a:extLst>
                    <a:ext uri="{9D8B030D-6E8A-4147-A177-3AD203B41FA5}">
                      <a16:colId xmlns:a16="http://schemas.microsoft.com/office/drawing/2014/main" val="20001"/>
                    </a:ext>
                  </a:extLst>
                </a:gridCol>
              </a:tblGrid>
              <a:tr h="800811">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Gill Sans MT Condensed" panose="020B0506020104020203" pitchFamily="34" charset="0"/>
                          <a:cs typeface="Segoe UI" pitchFamily="34" charset="0"/>
                        </a:rPr>
                        <a:t>STRATEGIES</a:t>
                      </a:r>
                    </a:p>
                  </a:txBody>
                  <a:tcPr marR="0" anchor="ctr">
                    <a:lnL w="12700" cap="flat" cmpd="sng" algn="ctr">
                      <a:noFill/>
                      <a:prstDash val="solid"/>
                      <a:round/>
                      <a:headEnd type="none" w="med" len="med"/>
                      <a:tailEnd type="none" w="med" len="med"/>
                    </a:lnL>
                    <a:lnR w="12700" cmpd="sng">
                      <a:noFill/>
                    </a:lnR>
                    <a:lnB w="12700" cap="flat" cmpd="sng" algn="ctr">
                      <a:solidFill>
                        <a:schemeClr val="bg1">
                          <a:lumMod val="75000"/>
                        </a:schemeClr>
                      </a:solidFill>
                      <a:prstDash val="solid"/>
                      <a:round/>
                      <a:headEnd type="none" w="med" len="med"/>
                      <a:tailEnd type="none" w="med" len="med"/>
                    </a:lnB>
                    <a:solidFill>
                      <a:srgbClr val="126DB6"/>
                    </a:solid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2200" b="1" i="0" u="none" strike="noStrike" kern="1200" cap="none" spc="-20" normalizeH="0" baseline="0" noProof="0" dirty="0">
                          <a:ln>
                            <a:noFill/>
                          </a:ln>
                          <a:solidFill>
                            <a:schemeClr val="bg1"/>
                          </a:solidFill>
                          <a:effectLst/>
                          <a:uLnTx/>
                          <a:uFillTx/>
                          <a:latin typeface="Gill Sans MT Condensed" panose="020B0506020104020203" pitchFamily="34" charset="0"/>
                          <a:ea typeface="+mn-ea"/>
                          <a:cs typeface="Segoe UI" pitchFamily="34" charset="0"/>
                        </a:rPr>
                        <a:t>DEFINITIONS</a:t>
                      </a:r>
                    </a:p>
                  </a:txBody>
                  <a:tcPr anchor="ctr">
                    <a:lnL w="12700" cap="flat" cmpd="sng" algn="ctr">
                      <a:no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solidFill>
                      <a:srgbClr val="126DB6"/>
                    </a:solidFill>
                  </a:tcPr>
                </a:tc>
                <a:extLst>
                  <a:ext uri="{0D108BD9-81ED-4DB2-BD59-A6C34878D82A}">
                    <a16:rowId xmlns:a16="http://schemas.microsoft.com/office/drawing/2014/main" val="10000"/>
                  </a:ext>
                </a:extLst>
              </a:tr>
              <a:tr h="1038089">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accent1"/>
                          </a:solidFill>
                          <a:effectLst/>
                          <a:uLnTx/>
                          <a:uFillTx/>
                          <a:latin typeface="Gill Sans MT Condensed" panose="020B0506020104020203" pitchFamily="34" charset="0"/>
                          <a:cs typeface="Segoe UI" pitchFamily="34" charset="0"/>
                        </a:rPr>
                        <a:t>SELF-TALK</a:t>
                      </a:r>
                      <a:endParaRPr kumimoji="0" lang="en-US" sz="2400" b="1" i="0" u="none" strike="noStrike" kern="1200" cap="none" spc="0" normalizeH="0" baseline="0" noProof="0" dirty="0">
                        <a:ln>
                          <a:noFill/>
                        </a:ln>
                        <a:solidFill>
                          <a:schemeClr val="accent1"/>
                        </a:solidFill>
                        <a:effectLst/>
                        <a:uLnTx/>
                        <a:uFillTx/>
                        <a:latin typeface="Gill Sans MT Condensed" panose="020B0506020104020203" pitchFamily="34" charset="0"/>
                        <a:cs typeface="Segoe UI" pitchFamily="34" charset="0"/>
                      </a:endParaRPr>
                    </a:p>
                  </a:txBody>
                  <a:tcPr marR="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0" i="0" kern="1200" dirty="0">
                          <a:solidFill>
                            <a:schemeClr val="dk1"/>
                          </a:solidFill>
                          <a:effectLst/>
                          <a:latin typeface="+mn-lt"/>
                          <a:ea typeface="+mn-ea"/>
                          <a:cs typeface="+mn-cs"/>
                        </a:rPr>
                        <a:t>Talk about what </a:t>
                      </a:r>
                      <a:r>
                        <a:rPr lang="en-US" sz="1800" b="1" i="0" kern="1200" dirty="0">
                          <a:solidFill>
                            <a:schemeClr val="dk1"/>
                          </a:solidFill>
                          <a:effectLst/>
                          <a:latin typeface="+mn-lt"/>
                          <a:ea typeface="+mn-ea"/>
                          <a:cs typeface="+mn-cs"/>
                        </a:rPr>
                        <a:t>you</a:t>
                      </a:r>
                      <a:r>
                        <a:rPr lang="en-US" sz="1800" b="0" i="0" kern="1200" dirty="0">
                          <a:solidFill>
                            <a:schemeClr val="dk1"/>
                          </a:solidFill>
                          <a:effectLst/>
                          <a:latin typeface="+mn-lt"/>
                          <a:ea typeface="+mn-ea"/>
                          <a:cs typeface="+mn-cs"/>
                        </a:rPr>
                        <a:t> are doing, seeing, eating, touching, or thinking constantly</a:t>
                      </a:r>
                      <a:r>
                        <a:rPr lang="en-US" sz="1800" b="0" i="0" kern="1200" baseline="0" dirty="0">
                          <a:solidFill>
                            <a:schemeClr val="dk1"/>
                          </a:solidFill>
                          <a:effectLst/>
                          <a:latin typeface="+mn-lt"/>
                          <a:ea typeface="+mn-ea"/>
                          <a:cs typeface="+mn-cs"/>
                        </a:rPr>
                        <a:t> throughout the day when working or conversing with students</a:t>
                      </a:r>
                      <a:r>
                        <a:rPr lang="en-US" sz="1800" b="0" i="0" kern="1200" dirty="0">
                          <a:solidFill>
                            <a:schemeClr val="dk1"/>
                          </a:solidFill>
                          <a:effectLst/>
                          <a:latin typeface="+mn-lt"/>
                          <a:ea typeface="+mn-ea"/>
                          <a:cs typeface="+mn-cs"/>
                        </a:rPr>
                        <a:t>. In other words, </a:t>
                      </a:r>
                      <a:r>
                        <a:rPr lang="en-US" sz="1800" b="1" i="0" kern="1200" dirty="0">
                          <a:solidFill>
                            <a:schemeClr val="dk1"/>
                          </a:solidFill>
                          <a:effectLst/>
                          <a:latin typeface="+mn-lt"/>
                          <a:ea typeface="+mn-ea"/>
                          <a:cs typeface="+mn-cs"/>
                        </a:rPr>
                        <a:t>narrate your actions</a:t>
                      </a:r>
                      <a:r>
                        <a:rPr lang="en-US" sz="1800" b="0" i="0" kern="1200" baseline="0" dirty="0">
                          <a:solidFill>
                            <a:schemeClr val="dk1"/>
                          </a:solidFill>
                          <a:effectLst/>
                          <a:latin typeface="+mn-lt"/>
                          <a:ea typeface="+mn-ea"/>
                          <a:cs typeface="+mn-cs"/>
                        </a:rPr>
                        <a:t>, incorporating complex vocabulary throughout.</a:t>
                      </a:r>
                      <a:endParaRPr kumimoji="0" lang="en-US" sz="1600" b="0" i="0" u="none" strike="noStrike" kern="1200" cap="none" spc="-20" normalizeH="0" baseline="0" noProof="0" dirty="0">
                        <a:ln>
                          <a:noFill/>
                        </a:ln>
                        <a:solidFill>
                          <a:schemeClr val="bg1">
                            <a:lumMod val="50000"/>
                          </a:schemeClr>
                        </a:solidFill>
                        <a:effectLst/>
                        <a:uLnTx/>
                        <a:uFillTx/>
                        <a:latin typeface="Segoe UI" pitchFamily="34" charset="0"/>
                        <a:ea typeface="+mn-ea"/>
                        <a:cs typeface="Segoe UI" pitchFamily="34" charset="0"/>
                      </a:endParaRPr>
                    </a:p>
                  </a:txBody>
                  <a:tcPr anchor="ctr">
                    <a:lnL w="12700" cap="flat" cmpd="sng" algn="ctr">
                      <a:no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accent1"/>
                          </a:solidFill>
                          <a:effectLst/>
                          <a:uLnTx/>
                          <a:uFillTx/>
                          <a:latin typeface="Gill Sans MT Condensed" panose="020B0506020104020203" pitchFamily="34" charset="0"/>
                          <a:cs typeface="Segoe UI" pitchFamily="34" charset="0"/>
                        </a:rPr>
                        <a:t>PARALLEL-TALK</a:t>
                      </a:r>
                    </a:p>
                  </a:txBody>
                  <a:tcPr marR="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0" i="0" kern="1200" dirty="0">
                          <a:solidFill>
                            <a:schemeClr val="dk1"/>
                          </a:solidFill>
                          <a:effectLst/>
                          <a:latin typeface="+mn-lt"/>
                          <a:ea typeface="+mn-ea"/>
                          <a:cs typeface="+mn-cs"/>
                        </a:rPr>
                        <a:t>Talk about what </a:t>
                      </a:r>
                      <a:r>
                        <a:rPr lang="en-US" sz="1800" b="1" i="0" kern="1200" dirty="0">
                          <a:solidFill>
                            <a:schemeClr val="dk1"/>
                          </a:solidFill>
                          <a:effectLst/>
                          <a:latin typeface="+mn-lt"/>
                          <a:ea typeface="+mn-ea"/>
                          <a:cs typeface="+mn-cs"/>
                        </a:rPr>
                        <a:t>your student</a:t>
                      </a:r>
                      <a:r>
                        <a:rPr lang="en-US" sz="1800" b="1" i="0" kern="1200" baseline="0" dirty="0">
                          <a:solidFill>
                            <a:schemeClr val="dk1"/>
                          </a:solidFill>
                          <a:effectLst/>
                          <a:latin typeface="+mn-lt"/>
                          <a:ea typeface="+mn-ea"/>
                          <a:cs typeface="+mn-cs"/>
                        </a:rPr>
                        <a:t> or students</a:t>
                      </a:r>
                      <a:r>
                        <a:rPr lang="en-US" sz="1800" b="1" i="0" kern="1200" dirty="0">
                          <a:solidFill>
                            <a:schemeClr val="dk1"/>
                          </a:solidFill>
                          <a:effectLst/>
                          <a:latin typeface="+mn-lt"/>
                          <a:ea typeface="+mn-ea"/>
                          <a:cs typeface="+mn-cs"/>
                        </a:rPr>
                        <a:t> are doing</a:t>
                      </a:r>
                      <a:r>
                        <a:rPr lang="en-US" sz="1800" b="0" i="0" kern="1200" dirty="0">
                          <a:solidFill>
                            <a:schemeClr val="dk1"/>
                          </a:solidFill>
                          <a:effectLst/>
                          <a:latin typeface="+mn-lt"/>
                          <a:ea typeface="+mn-ea"/>
                          <a:cs typeface="+mn-cs"/>
                        </a:rPr>
                        <a:t>, seeing, eating, or touching. In other words, </a:t>
                      </a:r>
                      <a:r>
                        <a:rPr lang="en-US" sz="1800" b="1" i="0" kern="1200" dirty="0">
                          <a:solidFill>
                            <a:schemeClr val="dk1"/>
                          </a:solidFill>
                          <a:effectLst/>
                          <a:latin typeface="+mn-lt"/>
                          <a:ea typeface="+mn-ea"/>
                          <a:cs typeface="+mn-cs"/>
                        </a:rPr>
                        <a:t>narrate what</a:t>
                      </a:r>
                      <a:r>
                        <a:rPr lang="en-US" sz="1800" b="1" i="0" kern="1200" baseline="0" dirty="0">
                          <a:solidFill>
                            <a:schemeClr val="dk1"/>
                          </a:solidFill>
                          <a:effectLst/>
                          <a:latin typeface="+mn-lt"/>
                          <a:ea typeface="+mn-ea"/>
                          <a:cs typeface="+mn-cs"/>
                        </a:rPr>
                        <a:t> they are</a:t>
                      </a:r>
                      <a:r>
                        <a:rPr lang="en-US" sz="1800" b="1" i="0" kern="1200" dirty="0">
                          <a:solidFill>
                            <a:schemeClr val="dk1"/>
                          </a:solidFill>
                          <a:effectLst/>
                          <a:latin typeface="+mn-lt"/>
                          <a:ea typeface="+mn-ea"/>
                          <a:cs typeface="+mn-cs"/>
                        </a:rPr>
                        <a:t> doing</a:t>
                      </a:r>
                      <a:r>
                        <a:rPr lang="en-US" sz="1800" b="0" i="0" kern="1200" dirty="0">
                          <a:solidFill>
                            <a:schemeClr val="dk1"/>
                          </a:solidFill>
                          <a:effectLst/>
                          <a:latin typeface="+mn-lt"/>
                          <a:ea typeface="+mn-ea"/>
                          <a:cs typeface="+mn-cs"/>
                        </a:rPr>
                        <a:t>,</a:t>
                      </a:r>
                      <a:r>
                        <a:rPr lang="en-US" sz="1800" b="0" i="0" kern="1200" baseline="0" dirty="0">
                          <a:solidFill>
                            <a:schemeClr val="dk1"/>
                          </a:solidFill>
                          <a:effectLst/>
                          <a:latin typeface="+mn-lt"/>
                          <a:ea typeface="+mn-ea"/>
                          <a:cs typeface="+mn-cs"/>
                        </a:rPr>
                        <a:t> incorporating complex vocabulary throughout.</a:t>
                      </a:r>
                      <a:endParaRPr kumimoji="0" lang="en-US" sz="1600" b="0" i="0" u="none" strike="noStrike" kern="1200" cap="none" spc="-20" normalizeH="0" baseline="0" noProof="0" dirty="0">
                        <a:ln>
                          <a:noFill/>
                        </a:ln>
                        <a:solidFill>
                          <a:schemeClr val="bg1">
                            <a:lumMod val="50000"/>
                          </a:schemeClr>
                        </a:solidFill>
                        <a:effectLst/>
                        <a:uLnTx/>
                        <a:uFillTx/>
                        <a:latin typeface="Segoe UI" pitchFamily="34" charset="0"/>
                        <a:ea typeface="+mn-ea"/>
                        <a:cs typeface="Segoe UI" pitchFamily="34" charset="0"/>
                      </a:endParaRPr>
                    </a:p>
                  </a:txBody>
                  <a:tcPr anchor="ctr">
                    <a:lnL w="12700" cap="flat" cmpd="sng" algn="ctr">
                      <a:no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chemeClr val="accent1"/>
                        </a:solidFill>
                        <a:effectLst/>
                        <a:uLnTx/>
                        <a:uFillTx/>
                        <a:latin typeface="Tw Cen MT Condensed" pitchFamily="34" charset="0"/>
                        <a:cs typeface="Segoe UI" pitchFamily="34" charset="0"/>
                      </a:endParaRPr>
                    </a:p>
                  </a:txBody>
                  <a:tcPr marR="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1" i="0" u="none" strike="noStrike" kern="1200" cap="none" spc="-20" normalizeH="0" baseline="0" noProof="0" dirty="0">
                        <a:ln>
                          <a:noFill/>
                        </a:ln>
                        <a:solidFill>
                          <a:schemeClr val="tx1"/>
                        </a:solidFill>
                        <a:effectLst/>
                        <a:uLnTx/>
                        <a:uFillTx/>
                        <a:latin typeface="Segoe UI" pitchFamily="34" charset="0"/>
                        <a:ea typeface="+mn-ea"/>
                        <a:cs typeface="Segoe UI" pitchFamily="34" charset="0"/>
                      </a:endParaRPr>
                    </a:p>
                  </a:txBody>
                  <a:tcPr anchor="ctr">
                    <a:lnL w="12700" cap="flat" cmpd="sng" algn="ctr">
                      <a:no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TextBox 2"/>
          <p:cNvSpPr txBox="1"/>
          <p:nvPr/>
        </p:nvSpPr>
        <p:spPr>
          <a:xfrm>
            <a:off x="412178" y="5334000"/>
            <a:ext cx="8350822" cy="923330"/>
          </a:xfrm>
          <a:prstGeom prst="rect">
            <a:avLst/>
          </a:prstGeom>
          <a:solidFill>
            <a:schemeClr val="bg1"/>
          </a:solid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20" normalizeH="0" baseline="0" noProof="0" dirty="0">
                <a:ln>
                  <a:noFill/>
                </a:ln>
                <a:solidFill>
                  <a:srgbClr val="000000"/>
                </a:solidFill>
                <a:effectLst/>
                <a:uLnTx/>
                <a:uFillTx/>
                <a:latin typeface="Myriad Pro"/>
                <a:ea typeface="+mn-ea"/>
                <a:cs typeface="Segoe UI" pitchFamily="34" charset="0"/>
              </a:rPr>
              <a:t>As we watch </a:t>
            </a:r>
            <a:r>
              <a:rPr kumimoji="0" lang="en-US" sz="1800" b="0" i="0" u="none" strike="noStrike" kern="1200" cap="none" spc="-20" normalizeH="0" baseline="0" noProof="0" dirty="0">
                <a:ln>
                  <a:noFill/>
                </a:ln>
                <a:solidFill>
                  <a:srgbClr val="7EBEF2"/>
                </a:solidFill>
                <a:effectLst/>
                <a:uLnTx/>
                <a:uFillTx/>
                <a:latin typeface="Myriad Pro"/>
                <a:ea typeface="+mn-ea"/>
                <a:cs typeface="Segoe UI" pitchFamily="34" charset="0"/>
                <a:hlinkClick r:id="rId3"/>
              </a:rPr>
              <a:t>this video </a:t>
            </a:r>
            <a:r>
              <a:rPr kumimoji="0" lang="en-US" sz="1800" b="0" i="0" u="none" strike="noStrike" kern="1200" cap="none" spc="-20" normalizeH="0" baseline="0" noProof="0" dirty="0">
                <a:ln>
                  <a:noFill/>
                </a:ln>
                <a:solidFill>
                  <a:srgbClr val="000000"/>
                </a:solidFill>
                <a:effectLst/>
                <a:uLnTx/>
                <a:uFillTx/>
                <a:latin typeface="Myriad Pro"/>
                <a:ea typeface="+mn-ea"/>
                <a:cs typeface="Segoe UI" pitchFamily="34" charset="0"/>
              </a:rPr>
              <a:t>of a young toddler classroom, watch specifically for </a:t>
            </a:r>
            <a:r>
              <a:rPr kumimoji="0" lang="en-US" sz="1800" b="1"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where you see the teacher use self- and parallel-talk, and what vocabulary she might be emphasizing.</a:t>
            </a:r>
            <a:endParaRPr kumimoji="0" lang="en-US" sz="1800" b="1" i="0" u="none" strike="noStrike" kern="1200" cap="none" spc="-20" normalizeH="0" baseline="0" noProof="0" dirty="0">
              <a:ln>
                <a:noFill/>
              </a:ln>
              <a:solidFill>
                <a:srgbClr val="000000"/>
              </a:solidFill>
              <a:effectLst/>
              <a:uLnTx/>
              <a:uFillTx/>
              <a:latin typeface="Myriad Pro"/>
              <a:ea typeface="+mn-ea"/>
              <a:cs typeface="Segoe UI" pitchFamily="34" charset="0"/>
            </a:endParaRPr>
          </a:p>
        </p:txBody>
      </p:sp>
      <p:sp>
        <p:nvSpPr>
          <p:cNvPr id="4" name="TextBox 3">
            <a:extLst>
              <a:ext uri="{FF2B5EF4-FFF2-40B4-BE49-F238E27FC236}">
                <a16:creationId xmlns:a16="http://schemas.microsoft.com/office/drawing/2014/main" id="{A01ED9B9-10FF-45F9-BBBC-793198D4ABD1}"/>
              </a:ext>
            </a:extLst>
          </p:cNvPr>
          <p:cNvSpPr txBox="1"/>
          <p:nvPr/>
        </p:nvSpPr>
        <p:spPr>
          <a:xfrm>
            <a:off x="412178" y="914400"/>
            <a:ext cx="8382000" cy="1052596"/>
          </a:xfrm>
          <a:prstGeom prst="rect">
            <a:avLst/>
          </a:prstGeom>
          <a:solidFill>
            <a:schemeClr val="accent6"/>
          </a:solidFill>
        </p:spPr>
        <p:txBody>
          <a:bodyPr wrap="square" rtlCol="0">
            <a:spAutoFit/>
          </a:bodyPr>
          <a:lstStyle/>
          <a:p>
            <a:pPr marL="0" marR="0" lvl="0" indent="0" algn="ctr" defTabSz="914400" rtl="0" eaLnBrk="1" fontAlgn="base"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26DB6"/>
                </a:solidFill>
                <a:effectLst/>
                <a:uLnTx/>
                <a:uFillTx/>
                <a:latin typeface="Gill Sans MT"/>
                <a:ea typeface="Calibri"/>
                <a:cs typeface="Segoe UI" panose="020B0502040204020203" pitchFamily="34" charset="0"/>
              </a:rPr>
              <a:t>Key Idea</a:t>
            </a:r>
          </a:p>
          <a:p>
            <a:pPr marL="0" marR="0" lvl="0" indent="0" algn="ctr" defTabSz="914400" rtl="0" eaLnBrk="1" fontAlgn="base" latinLnBrk="0" hangingPunct="1">
              <a:lnSpc>
                <a:spcPct val="8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itchFamily="34" charset="0"/>
              <a:ea typeface="Calibri"/>
              <a:cs typeface="Segoe UI" panose="020B0502040204020203" pitchFamily="34" charset="0"/>
            </a:endParaRPr>
          </a:p>
          <a:p>
            <a:pPr marL="0" marR="0" lvl="0" indent="0" algn="ctr" defTabSz="914400" rtl="0" eaLnBrk="1" fontAlgn="base"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Calibri"/>
                <a:cs typeface="Segoe UI" panose="020B0502040204020203" pitchFamily="34" charset="0"/>
              </a:rPr>
              <a:t>Complex language needs to be intentionally incorporated into every interaction students have with adults in their classrooms.</a:t>
            </a:r>
          </a:p>
        </p:txBody>
      </p:sp>
    </p:spTree>
    <p:extLst>
      <p:ext uri="{BB962C8B-B14F-4D97-AF65-F5344CB8AC3E}">
        <p14:creationId xmlns:p14="http://schemas.microsoft.com/office/powerpoint/2010/main" val="363566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Ready to PRACTICE!</a:t>
            </a:r>
          </a:p>
        </p:txBody>
      </p:sp>
      <p:graphicFrame>
        <p:nvGraphicFramePr>
          <p:cNvPr id="3" name="Table 2"/>
          <p:cNvGraphicFramePr>
            <a:graphicFrameLocks noGrp="1"/>
          </p:cNvGraphicFramePr>
          <p:nvPr/>
        </p:nvGraphicFramePr>
        <p:xfrm>
          <a:off x="876300" y="909320"/>
          <a:ext cx="7391400" cy="5588000"/>
        </p:xfrm>
        <a:graphic>
          <a:graphicData uri="http://schemas.openxmlformats.org/drawingml/2006/table">
            <a:tbl>
              <a:tblPr firstRow="1" bandRow="1">
                <a:tableStyleId>{2D5ABB26-0587-4C30-8999-92F81FD0307C}</a:tableStyleId>
              </a:tblPr>
              <a:tblGrid>
                <a:gridCol w="7391400">
                  <a:extLst>
                    <a:ext uri="{9D8B030D-6E8A-4147-A177-3AD203B41FA5}">
                      <a16:colId xmlns:a16="http://schemas.microsoft.com/office/drawing/2014/main" val="20000"/>
                    </a:ext>
                  </a:extLst>
                </a:gridCol>
              </a:tblGrid>
              <a:tr h="370840">
                <a:tc>
                  <a:txBody>
                    <a:bodyPr/>
                    <a:lstStyle/>
                    <a:p>
                      <a:pPr algn="ctr"/>
                      <a:r>
                        <a:rPr lang="en-US" dirty="0">
                          <a:solidFill>
                            <a:schemeClr val="bg1"/>
                          </a:solidFill>
                        </a:rPr>
                        <a:t>Key Elements</a:t>
                      </a:r>
                      <a:r>
                        <a:rPr lang="en-US" baseline="0" dirty="0">
                          <a:solidFill>
                            <a:schemeClr val="bg1"/>
                          </a:solidFill>
                        </a:rPr>
                        <a:t> of Practice</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DB6"/>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a:solidFill>
                            <a:schemeClr val="tx1"/>
                          </a:solidFill>
                        </a:rPr>
                        <a:t>There</a:t>
                      </a:r>
                      <a:r>
                        <a:rPr lang="en-US" baseline="0" dirty="0">
                          <a:solidFill>
                            <a:schemeClr val="tx1"/>
                          </a:solidFill>
                        </a:rPr>
                        <a:t> will always be guided planning time so you don’t go into a practice “cold”.</a:t>
                      </a:r>
                    </a:p>
                    <a:p>
                      <a:pPr marL="285750" indent="-285750">
                        <a:buFont typeface="Arial" panose="020B0604020202020204" pitchFamily="34" charset="0"/>
                        <a:buChar char="•"/>
                      </a:pPr>
                      <a:r>
                        <a:rPr lang="en-US" baseline="0" dirty="0">
                          <a:solidFill>
                            <a:schemeClr val="tx1"/>
                          </a:solidFill>
                        </a:rPr>
                        <a:t>Facilitators will always provide a model for practice in advance so you can see exactly how the activity works and ask questions.</a:t>
                      </a:r>
                    </a:p>
                    <a:p>
                      <a:pPr marL="285750" indent="-285750">
                        <a:buFont typeface="Arial" panose="020B0604020202020204" pitchFamily="34" charset="0"/>
                        <a:buChar char="•"/>
                      </a:pPr>
                      <a:r>
                        <a:rPr lang="en-US" baseline="0" dirty="0">
                          <a:solidFill>
                            <a:schemeClr val="tx1"/>
                          </a:solidFill>
                        </a:rPr>
                        <a:t>Clearly defined roles (i.e.. 1 teacher, 2 students), expectations for each role, and opportunities to be in each role.</a:t>
                      </a:r>
                    </a:p>
                    <a:p>
                      <a:pPr marL="285750" indent="-285750">
                        <a:buFont typeface="Arial" panose="020B0604020202020204" pitchFamily="34" charset="0"/>
                        <a:buChar char="•"/>
                      </a:pPr>
                      <a:r>
                        <a:rPr lang="en-US" baseline="0" dirty="0">
                          <a:solidFill>
                            <a:schemeClr val="tx1"/>
                          </a:solidFill>
                        </a:rPr>
                        <a:t>Opportunities for feedback, re-practicing, and reflection.</a:t>
                      </a:r>
                    </a:p>
                    <a:p>
                      <a:pPr marL="285750" indent="-285750">
                        <a:buFont typeface="Arial" panose="020B0604020202020204" pitchFamily="34" charset="0"/>
                        <a:buChar char="•"/>
                      </a:pPr>
                      <a:r>
                        <a:rPr lang="en-US" dirty="0">
                          <a:solidFill>
                            <a:schemeClr val="tx1"/>
                          </a:solidFill>
                        </a:rPr>
                        <a:t>“Cheat Sheets” of look-fors to guide planning,</a:t>
                      </a:r>
                      <a:r>
                        <a:rPr lang="en-US" baseline="0" dirty="0">
                          <a:solidFill>
                            <a:schemeClr val="tx1"/>
                          </a:solidFill>
                        </a:rPr>
                        <a:t> practice, and feedback.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a:solidFill>
                            <a:schemeClr val="bg1"/>
                          </a:solidFill>
                        </a:rPr>
                        <a:t>Common</a:t>
                      </a:r>
                      <a:r>
                        <a:rPr lang="en-US" baseline="0" dirty="0">
                          <a:solidFill>
                            <a:schemeClr val="bg1"/>
                          </a:solidFill>
                        </a:rPr>
                        <a:t> Pitfalls to Avoid</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DB6"/>
                    </a:solidFill>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a:solidFill>
                            <a:schemeClr val="tx1"/>
                          </a:solidFill>
                        </a:rPr>
                        <a:t>Slipping in and out of your role—practicing</a:t>
                      </a:r>
                      <a:r>
                        <a:rPr lang="en-US" baseline="0" dirty="0">
                          <a:solidFill>
                            <a:schemeClr val="tx1"/>
                          </a:solidFill>
                        </a:rPr>
                        <a:t> authentically in your true “leader voice” is essential to taking the practice seriously and getting the most value out of practice.</a:t>
                      </a:r>
                    </a:p>
                    <a:p>
                      <a:pPr marL="285750" indent="-285750">
                        <a:buFont typeface="Arial" panose="020B0604020202020204" pitchFamily="34" charset="0"/>
                        <a:buChar char="•"/>
                      </a:pPr>
                      <a:r>
                        <a:rPr lang="en-US" baseline="0" dirty="0">
                          <a:solidFill>
                            <a:schemeClr val="tx1"/>
                          </a:solidFill>
                        </a:rPr>
                        <a:t>Providing way too much feedback. Stick to one glow and one grow, and use the language of the feedback cheat sheets.</a:t>
                      </a:r>
                    </a:p>
                    <a:p>
                      <a:pPr marL="285750" indent="-285750">
                        <a:buFont typeface="Arial" panose="020B0604020202020204" pitchFamily="34" charset="0"/>
                        <a:buChar char="•"/>
                      </a:pPr>
                      <a:r>
                        <a:rPr lang="en-US" baseline="0" dirty="0">
                          <a:solidFill>
                            <a:schemeClr val="tx1"/>
                          </a:solidFill>
                        </a:rPr>
                        <a:t>If you finish before the facilitator calls time, practice again! The more practice you get, the more you will internalize the strategy or technique.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540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Self- and Parallel-Talk</a:t>
            </a:r>
          </a:p>
        </p:txBody>
      </p:sp>
      <p:graphicFrame>
        <p:nvGraphicFramePr>
          <p:cNvPr id="4" name="Diagram 3"/>
          <p:cNvGraphicFramePr/>
          <p:nvPr/>
        </p:nvGraphicFramePr>
        <p:xfrm>
          <a:off x="381000" y="762000"/>
          <a:ext cx="8450284"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248400" y="274819"/>
            <a:ext cx="2514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Pages 8-9</a:t>
            </a:r>
          </a:p>
        </p:txBody>
      </p:sp>
    </p:spTree>
    <p:extLst>
      <p:ext uri="{BB962C8B-B14F-4D97-AF65-F5344CB8AC3E}">
        <p14:creationId xmlns:p14="http://schemas.microsoft.com/office/powerpoint/2010/main" val="24811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Building Oral Language: Promoting Complex Vocabulary Using Self- and Parallel-Talk</a:t>
            </a:r>
          </a:p>
        </p:txBody>
      </p:sp>
    </p:spTree>
    <p:extLst>
      <p:ext uri="{BB962C8B-B14F-4D97-AF65-F5344CB8AC3E}">
        <p14:creationId xmlns:p14="http://schemas.microsoft.com/office/powerpoint/2010/main" val="3075948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Reflecting on Practice</a:t>
            </a:r>
          </a:p>
        </p:txBody>
      </p:sp>
      <p:grpSp>
        <p:nvGrpSpPr>
          <p:cNvPr id="6" name="Group 5">
            <a:extLst>
              <a:ext uri="{FF2B5EF4-FFF2-40B4-BE49-F238E27FC236}">
                <a16:creationId xmlns:a16="http://schemas.microsoft.com/office/drawing/2014/main" id="{1D4CA21C-99B4-4E12-AE32-C79E0B24EC15}"/>
              </a:ext>
            </a:extLst>
          </p:cNvPr>
          <p:cNvGrpSpPr/>
          <p:nvPr/>
        </p:nvGrpSpPr>
        <p:grpSpPr>
          <a:xfrm>
            <a:off x="876300" y="1707239"/>
            <a:ext cx="7391400" cy="2524120"/>
            <a:chOff x="876299" y="1093237"/>
            <a:chExt cx="7391400" cy="2524120"/>
          </a:xfrm>
        </p:grpSpPr>
        <p:sp>
          <p:nvSpPr>
            <p:cNvPr id="3" name="TextBox 2"/>
            <p:cNvSpPr txBox="1"/>
            <p:nvPr/>
          </p:nvSpPr>
          <p:spPr>
            <a:xfrm>
              <a:off x="876299" y="1676400"/>
              <a:ext cx="7391400"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Discuss the following questions with your group: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How could this quick practice activity support you in gaining comfort and confidence using self- and parallel-talk?</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How can you use self- and parallel-talk to promote complex vocabulary in their classrooms?</a:t>
              </a:r>
            </a:p>
          </p:txBody>
        </p:sp>
        <p:pic>
          <p:nvPicPr>
            <p:cNvPr id="5" name="Picture 4">
              <a:extLst>
                <a:ext uri="{FF2B5EF4-FFF2-40B4-BE49-F238E27FC236}">
                  <a16:creationId xmlns:a16="http://schemas.microsoft.com/office/drawing/2014/main" id="{0A26EB44-D50A-488B-9019-05BF5D9C6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062" y="1093237"/>
              <a:ext cx="749873" cy="749873"/>
            </a:xfrm>
            <a:prstGeom prst="rect">
              <a:avLst/>
            </a:prstGeom>
          </p:spPr>
        </p:pic>
      </p:grpSp>
    </p:spTree>
    <p:extLst>
      <p:ext uri="{BB962C8B-B14F-4D97-AF65-F5344CB8AC3E}">
        <p14:creationId xmlns:p14="http://schemas.microsoft.com/office/powerpoint/2010/main" val="3640007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the Get It-Do It Gap</a:t>
            </a:r>
          </a:p>
        </p:txBody>
      </p:sp>
      <p:sp>
        <p:nvSpPr>
          <p:cNvPr id="3" name="Rounded Rectangle 2"/>
          <p:cNvSpPr/>
          <p:nvPr/>
        </p:nvSpPr>
        <p:spPr bwMode="auto">
          <a:xfrm>
            <a:off x="327958" y="838200"/>
            <a:ext cx="8518566" cy="1219200"/>
          </a:xfrm>
          <a:prstGeom prst="roundRect">
            <a:avLst>
              <a:gd name="adj" fmla="val 8427"/>
            </a:avLst>
          </a:prstGeom>
          <a:solidFill>
            <a:srgbClr val="126DB6"/>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p>
            <a:pPr marL="0" marR="0" lvl="0" indent="0" algn="ctr" defTabSz="914400" rtl="0" eaLnBrk="1" fontAlgn="base"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yriad Pro"/>
                <a:ea typeface="Calibri"/>
                <a:cs typeface="Segoe UI" panose="020B0502040204020203" pitchFamily="34" charset="0"/>
              </a:rPr>
              <a:t>The </a:t>
            </a:r>
            <a:r>
              <a:rPr kumimoji="0" lang="en-US" sz="1800" b="1" i="0" u="none" strike="noStrike" kern="1200" cap="none" spc="0" normalizeH="0" baseline="0" noProof="0" dirty="0">
                <a:ln>
                  <a:noFill/>
                </a:ln>
                <a:solidFill>
                  <a:srgbClr val="FFFFFF"/>
                </a:solidFill>
                <a:effectLst/>
                <a:uLnTx/>
                <a:uFillTx/>
                <a:latin typeface="Myriad Pro"/>
                <a:ea typeface="Calibri"/>
                <a:cs typeface="Segoe UI" panose="020B0502040204020203" pitchFamily="34" charset="0"/>
              </a:rPr>
              <a:t>Get It-Do It Gap </a:t>
            </a:r>
            <a:r>
              <a:rPr kumimoji="0" lang="en-US" sz="1800" b="0" i="0" u="none" strike="noStrike" kern="1200" cap="none" spc="0" normalizeH="0" baseline="0" noProof="0" dirty="0">
                <a:ln>
                  <a:noFill/>
                </a:ln>
                <a:solidFill>
                  <a:srgbClr val="FFFFFF"/>
                </a:solidFill>
                <a:effectLst/>
                <a:uLnTx/>
                <a:uFillTx/>
                <a:latin typeface="Myriad Pro"/>
                <a:ea typeface="Calibri"/>
                <a:cs typeface="Segoe UI" panose="020B0502040204020203" pitchFamily="34" charset="0"/>
              </a:rPr>
              <a:t>refers to the difference between cognitively understanding something and actually putting it into practice successfully. </a:t>
            </a:r>
          </a:p>
        </p:txBody>
      </p:sp>
      <p:sp>
        <p:nvSpPr>
          <p:cNvPr id="4" name="Rounded Rectangle 3"/>
          <p:cNvSpPr/>
          <p:nvPr/>
        </p:nvSpPr>
        <p:spPr bwMode="auto">
          <a:xfrm>
            <a:off x="518160" y="2171700"/>
            <a:ext cx="8107679" cy="2133600"/>
          </a:xfrm>
          <a:prstGeom prst="roundRect">
            <a:avLst/>
          </a:prstGeom>
          <a:noFill/>
          <a:ln w="19050" algn="ctr">
            <a:solidFill>
              <a:schemeClr val="accent1"/>
            </a:solidFill>
            <a:round/>
            <a:headEnd/>
            <a:tailEnd type="triangle" w="med" len="med"/>
          </a:ln>
        </p:spPr>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What can we do or put in place to ensure that teachers not only understand the importance of promoting complex vocabulary constantly throughout the day, but actually follow through in doing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What can we do or put in place to ensure teachers are using self- and parallel-talk as key strategies to teach complex vocabulary?</a:t>
            </a:r>
          </a:p>
        </p:txBody>
      </p:sp>
      <p:sp>
        <p:nvSpPr>
          <p:cNvPr id="5" name="TextBox 4"/>
          <p:cNvSpPr txBox="1"/>
          <p:nvPr/>
        </p:nvSpPr>
        <p:spPr>
          <a:xfrm>
            <a:off x="306498" y="4416490"/>
            <a:ext cx="8540026" cy="172354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yriad Pro"/>
                <a:ea typeface="+mn-ea"/>
                <a:cs typeface="Arial" pitchFamily="34" charset="0"/>
              </a:rPr>
              <a:t>Post lists in their own classrooms or hallways of Tier 2 vocabulary they are intentionally promoting. These lists can grow or rotate throughout the year.  (Sharing these lists is a great way to also involve families!)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Myriad Pro"/>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yriad Pro"/>
                <a:ea typeface="+mn-ea"/>
                <a:cs typeface="Arial" pitchFamily="34" charset="0"/>
              </a:rPr>
              <a:t>Post prompts in key areas—over the changing table, lunch area, centers—to remind themselves to use these strategies. Include sentence starters like “Right now I’m doing…” and/or “I can see that you are doing…”</a:t>
            </a:r>
          </a:p>
        </p:txBody>
      </p:sp>
      <p:sp>
        <p:nvSpPr>
          <p:cNvPr id="7" name="TextBox 6"/>
          <p:cNvSpPr txBox="1"/>
          <p:nvPr/>
        </p:nvSpPr>
        <p:spPr>
          <a:xfrm>
            <a:off x="6629400" y="274819"/>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 10</a:t>
            </a:r>
          </a:p>
        </p:txBody>
      </p:sp>
    </p:spTree>
    <p:extLst>
      <p:ext uri="{BB962C8B-B14F-4D97-AF65-F5344CB8AC3E}">
        <p14:creationId xmlns:p14="http://schemas.microsoft.com/office/powerpoint/2010/main" val="414121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Agenda</a:t>
            </a:r>
          </a:p>
        </p:txBody>
      </p:sp>
      <p:sp>
        <p:nvSpPr>
          <p:cNvPr id="5" name="Rectangle 4"/>
          <p:cNvSpPr/>
          <p:nvPr/>
        </p:nvSpPr>
        <p:spPr>
          <a:xfrm>
            <a:off x="1066800" y="1219200"/>
            <a:ext cx="7467600" cy="2913618"/>
          </a:xfrm>
          <a:prstGeom prst="rect">
            <a:avLst/>
          </a:prstGeom>
        </p:spPr>
        <p:txBody>
          <a:bodyPr wrap="square">
            <a:spAutoFit/>
          </a:bodyPr>
          <a:lstStyle/>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Opening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Why Oral Language?</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The Trajectory of Oral Language Development</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Developing Complex Vocabulary: Strategies, Practice, and Planning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1" i="0" u="none" strike="noStrike" kern="0" cap="none" spc="0" normalizeH="0" baseline="0" noProof="0" dirty="0">
                <a:ln>
                  <a:noFill/>
                </a:ln>
                <a:solidFill>
                  <a:srgbClr val="126DB6"/>
                </a:solidFill>
                <a:effectLst/>
                <a:uLnTx/>
                <a:uFillTx/>
                <a:latin typeface="Myriad Pro"/>
                <a:ea typeface="+mn-ea"/>
                <a:cs typeface="Arial"/>
              </a:rPr>
              <a:t>Closing</a:t>
            </a:r>
          </a:p>
        </p:txBody>
      </p:sp>
    </p:spTree>
    <p:extLst>
      <p:ext uri="{BB962C8B-B14F-4D97-AF65-F5344CB8AC3E}">
        <p14:creationId xmlns:p14="http://schemas.microsoft.com/office/powerpoint/2010/main" val="30447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28600"/>
            <a:ext cx="8518566" cy="838200"/>
          </a:xfrm>
        </p:spPr>
        <p:txBody>
          <a:bodyPr/>
          <a:lstStyle/>
          <a:p>
            <a:r>
              <a:rPr lang="en-US" dirty="0"/>
              <a:t>Exit Ticket</a:t>
            </a:r>
          </a:p>
        </p:txBody>
      </p:sp>
      <p:sp>
        <p:nvSpPr>
          <p:cNvPr id="28675" name="Rectangle 3"/>
          <p:cNvSpPr>
            <a:spLocks noGrp="1" noChangeArrowheads="1"/>
          </p:cNvSpPr>
          <p:nvPr>
            <p:ph idx="4294967295"/>
          </p:nvPr>
        </p:nvSpPr>
        <p:spPr>
          <a:xfrm>
            <a:off x="552061" y="1157729"/>
            <a:ext cx="8001000" cy="3059989"/>
          </a:xfrm>
        </p:spPr>
        <p:txBody>
          <a:bodyPr/>
          <a:lstStyle/>
          <a:p>
            <a:pPr marL="342900" lvl="1" indent="0">
              <a:buNone/>
            </a:pPr>
            <a:r>
              <a:rPr lang="en-US" sz="1800" dirty="0">
                <a:latin typeface="+mn-lt"/>
              </a:rPr>
              <a:t>What are your next steps for ensuring that you are constantly and intentionally exposing your students to complex vocabulary?</a:t>
            </a:r>
          </a:p>
          <a:p>
            <a:pPr marL="342900" lvl="1" indent="0">
              <a:buNone/>
            </a:pPr>
            <a:endParaRPr lang="en-US" sz="1200" dirty="0">
              <a:latin typeface="+mn-lt"/>
            </a:endParaRPr>
          </a:p>
          <a:p>
            <a:pPr marL="342900" lvl="1" indent="0">
              <a:buNone/>
            </a:pPr>
            <a:r>
              <a:rPr lang="en-US" sz="1800" dirty="0">
                <a:latin typeface="+mn-lt"/>
              </a:rPr>
              <a:t>When and where will you increase your use of self- and parallel-talk? How will you hold yourself accountable for using these strategies?</a:t>
            </a:r>
          </a:p>
          <a:p>
            <a:pPr marL="342900" lvl="1" indent="0">
              <a:buNone/>
            </a:pPr>
            <a:endParaRPr lang="en-US" sz="1600" dirty="0">
              <a:latin typeface="+mn-lt"/>
            </a:endParaRPr>
          </a:p>
          <a:p>
            <a:pPr marL="342900" lvl="1" indent="0">
              <a:buNone/>
            </a:pPr>
            <a:r>
              <a:rPr lang="en-US" sz="1800" dirty="0">
                <a:latin typeface="+mn-lt"/>
              </a:rPr>
              <a:t>What questions do you still have about what you learned today?  </a:t>
            </a:r>
          </a:p>
          <a:p>
            <a:pPr marL="342900" lvl="1" indent="0">
              <a:buNone/>
            </a:pPr>
            <a:endParaRPr lang="en-US" sz="1800" dirty="0">
              <a:latin typeface="+mn-lt"/>
            </a:endParaRPr>
          </a:p>
          <a:p>
            <a:pPr marL="342900" lvl="1" indent="0">
              <a:buNone/>
            </a:pPr>
            <a:r>
              <a:rPr lang="en-US" sz="1800" dirty="0">
                <a:latin typeface="+mn-lt"/>
              </a:rPr>
              <a:t>What feedback do you have about the session for the facilitator?</a:t>
            </a:r>
          </a:p>
          <a:p>
            <a:endParaRPr lang="en-US" sz="2000" dirty="0">
              <a:latin typeface="+mn-lt"/>
            </a:endParaRPr>
          </a:p>
        </p:txBody>
      </p:sp>
      <p:sp>
        <p:nvSpPr>
          <p:cNvPr id="34" name="AutoShape 6"/>
          <p:cNvSpPr>
            <a:spLocks noChangeArrowheads="1"/>
          </p:cNvSpPr>
          <p:nvPr/>
        </p:nvSpPr>
        <p:spPr bwMode="auto">
          <a:xfrm>
            <a:off x="590939" y="773027"/>
            <a:ext cx="8001000" cy="3444691"/>
          </a:xfrm>
          <a:prstGeom prst="roundRect">
            <a:avLst>
              <a:gd name="adj" fmla="val 6005"/>
            </a:avLst>
          </a:prstGeom>
          <a:noFill/>
          <a:ln w="254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sym typeface="Webdings" pitchFamily="18" charset="2"/>
            </a:endParaRPr>
          </a:p>
        </p:txBody>
      </p:sp>
      <p:sp>
        <p:nvSpPr>
          <p:cNvPr id="13" name="Rounded Rectangle 12"/>
          <p:cNvSpPr/>
          <p:nvPr/>
        </p:nvSpPr>
        <p:spPr bwMode="auto">
          <a:xfrm>
            <a:off x="966911" y="4315430"/>
            <a:ext cx="7249056" cy="2057400"/>
          </a:xfrm>
          <a:prstGeom prst="roundRect">
            <a:avLst>
              <a:gd name="adj" fmla="val 8427"/>
            </a:avLst>
          </a:prstGeom>
          <a:noFill/>
          <a:ln w="19050" algn="ctr">
            <a:solidFill>
              <a:srgbClr val="E96B2E"/>
            </a:solidFill>
            <a:round/>
            <a:headEnd/>
            <a:tailEnd type="triangle" w="med" len="med"/>
          </a:ln>
        </p:spPr>
        <p:txBody>
          <a:bodyPr wrap="square" rtlCol="0" anchor="ctr"/>
          <a:lstStyle/>
          <a:p>
            <a:pPr marL="0" marR="0" lvl="0" indent="0" algn="ctr" defTabSz="914400" rtl="0" eaLnBrk="1" fontAlgn="base"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96B2E"/>
                </a:solidFill>
                <a:effectLst/>
                <a:uLnTx/>
                <a:uFillTx/>
                <a:latin typeface="Myriad Pro"/>
                <a:ea typeface="Segoe UI" panose="020B0502040204020203" pitchFamily="34" charset="0"/>
                <a:cs typeface="Segoe UI" panose="020B0502040204020203" pitchFamily="34" charset="0"/>
              </a:rPr>
              <a:t>Next Steps for Teachers </a:t>
            </a:r>
          </a:p>
          <a:p>
            <a:pPr marL="0" marR="0" lvl="0" indent="0" algn="ctr" defTabSz="914400" rtl="0" eaLnBrk="1" fontAlgn="base" latinLnBrk="0" hangingPunct="1">
              <a:lnSpc>
                <a:spcPct val="8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99CC00"/>
              </a:solidFill>
              <a:effectLst/>
              <a:uLnTx/>
              <a:uFillTx/>
              <a:latin typeface="Myriad Pro"/>
              <a:ea typeface="Segoe UI" panose="020B0502040204020203" pitchFamily="34" charset="0"/>
              <a:cs typeface="Segoe UI" panose="020B0502040204020203" pitchFamily="34" charset="0"/>
            </a:endParaRPr>
          </a:p>
          <a:p>
            <a:pPr marL="285750" marR="0" lvl="0" indent="-285750" algn="ctr" defTabSz="914400" rtl="0" eaLnBrk="1" fontAlgn="base" latinLnBrk="0" hangingPunct="1">
              <a:lnSpc>
                <a:spcPct val="8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Segoe UI" panose="020B0502040204020203" pitchFamily="34" charset="0"/>
                <a:cs typeface="Segoe UI" panose="020B0502040204020203" pitchFamily="34" charset="0"/>
              </a:rPr>
              <a:t>Draft sentence starters that will help you remember to use these strategies daily. Post these prompts around your classroom strategically.</a:t>
            </a:r>
          </a:p>
          <a:p>
            <a:pPr marL="285750" marR="0" lvl="0" indent="-285750" algn="ctr" defTabSz="914400" rtl="0" eaLnBrk="1" fontAlgn="base" latinLnBrk="0" hangingPunct="1">
              <a:lnSpc>
                <a:spcPct val="8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Segoe UI" panose="020B0502040204020203" pitchFamily="34" charset="0"/>
                <a:cs typeface="Segoe UI" panose="020B0502040204020203" pitchFamily="34" charset="0"/>
              </a:rPr>
              <a:t>Select and post 10-15 complex vocabulary words that you want to emphasize over the next month.</a:t>
            </a:r>
          </a:p>
          <a:p>
            <a:pPr marL="285750" marR="0" lvl="0" indent="-285750" algn="ctr" defTabSz="914400" rtl="0" eaLnBrk="1" fontAlgn="base" latinLnBrk="0" hangingPunct="1">
              <a:lnSpc>
                <a:spcPct val="8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Segoe UI" panose="020B0502040204020203" pitchFamily="34" charset="0"/>
                <a:cs typeface="Segoe UI" panose="020B0502040204020203" pitchFamily="34" charset="0"/>
              </a:rPr>
              <a:t> Have your prompts and vocabulary posted by </a:t>
            </a:r>
            <a:r>
              <a:rPr kumimoji="0" lang="en-US" sz="1800" b="0" i="0" u="none" strike="noStrike" kern="1200" cap="none" spc="0" normalizeH="0" baseline="0" noProof="0" dirty="0">
                <a:ln>
                  <a:noFill/>
                </a:ln>
                <a:solidFill>
                  <a:srgbClr val="FF0000"/>
                </a:solidFill>
                <a:effectLst/>
                <a:uLnTx/>
                <a:uFillTx/>
                <a:latin typeface="Myriad Pro"/>
                <a:ea typeface="Segoe UI" panose="020B0502040204020203" pitchFamily="34" charset="0"/>
                <a:cs typeface="Segoe UI" panose="020B0502040204020203" pitchFamily="34" charset="0"/>
              </a:rPr>
              <a:t>PROVIDE DATE.</a:t>
            </a:r>
          </a:p>
        </p:txBody>
      </p:sp>
      <p:pic>
        <p:nvPicPr>
          <p:cNvPr id="3" name="Picture 2">
            <a:extLst>
              <a:ext uri="{FF2B5EF4-FFF2-40B4-BE49-F238E27FC236}">
                <a16:creationId xmlns:a16="http://schemas.microsoft.com/office/drawing/2014/main" id="{8035DB9E-9DC5-4AA5-8D97-EA95A3570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489" y="330370"/>
            <a:ext cx="877900" cy="877900"/>
          </a:xfrm>
          <a:prstGeom prst="rect">
            <a:avLst/>
          </a:prstGeom>
        </p:spPr>
      </p:pic>
    </p:spTree>
    <p:extLst>
      <p:ext uri="{BB962C8B-B14F-4D97-AF65-F5344CB8AC3E}">
        <p14:creationId xmlns:p14="http://schemas.microsoft.com/office/powerpoint/2010/main" val="265721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Rectangle 2"/>
          <p:cNvSpPr/>
          <p:nvPr/>
        </p:nvSpPr>
        <p:spPr>
          <a:xfrm>
            <a:off x="762000" y="838200"/>
            <a:ext cx="6781800" cy="4098558"/>
          </a:xfrm>
          <a:prstGeom prst="rect">
            <a:avLst/>
          </a:prstGeom>
        </p:spPr>
        <p:txBody>
          <a:bodyPr wrap="square">
            <a:spAutoFit/>
          </a:bodyPr>
          <a:lstStyle/>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Explain why oral language development in young children is essential to their academic success</a:t>
            </a: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endParaRP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Understand the trajectory of oral language development as outlined in the research, the Infant and Toddler Early Learning Guidelines, and the Pre-Kindergarten Standards </a:t>
            </a: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endParaRP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Describe the principles of using complex vocabulary, self-talk, and parallel-talk in  birth-five year old classrooms</a:t>
            </a: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endParaRPr>
          </a:p>
          <a:p>
            <a:pPr marL="342900" marR="0" lvl="0" indent="-342900" algn="l" defTabSz="914400" rtl="0" eaLnBrk="1" fontAlgn="base" latinLnBrk="0" hangingPunct="1">
              <a:lnSpc>
                <a:spcPct val="100000"/>
              </a:lnSpc>
              <a:spcBef>
                <a:spcPts val="0"/>
              </a:spcBef>
              <a:spcAft>
                <a:spcPts val="100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Practice applying self-talk and parallel-talk strategies during instructional and non-instructional time</a:t>
            </a:r>
          </a:p>
          <a:p>
            <a:pPr marL="342900" marR="0" lvl="0" indent="-342900" algn="l" defTabSz="914400" rtl="0" eaLnBrk="1" fontAlgn="base" latinLnBrk="0" hangingPunct="1">
              <a:lnSpc>
                <a:spcPct val="100000"/>
              </a:lnSpc>
              <a:spcBef>
                <a:spcPts val="0"/>
              </a:spcBef>
              <a:spcAft>
                <a:spcPts val="100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Plan for common opportunities to utilize self-talk and parallel-talk throughout the day</a:t>
            </a:r>
            <a:endParaRPr kumimoji="0" lang="en-US" sz="18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39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dirty="0"/>
              <a:t>Agenda</a:t>
            </a:r>
          </a:p>
        </p:txBody>
      </p:sp>
      <p:sp>
        <p:nvSpPr>
          <p:cNvPr id="12" name="Rectangle 11"/>
          <p:cNvSpPr/>
          <p:nvPr/>
        </p:nvSpPr>
        <p:spPr>
          <a:xfrm>
            <a:off x="1066800" y="1219200"/>
            <a:ext cx="7467600" cy="2913618"/>
          </a:xfrm>
          <a:prstGeom prst="rect">
            <a:avLst/>
          </a:prstGeom>
        </p:spPr>
        <p:txBody>
          <a:bodyPr wrap="square">
            <a:spAutoFit/>
          </a:bodyPr>
          <a:lstStyle/>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1" i="0" u="none" strike="noStrike" kern="0" cap="none" spc="0" normalizeH="0" baseline="0" noProof="0" dirty="0">
                <a:ln>
                  <a:noFill/>
                </a:ln>
                <a:solidFill>
                  <a:srgbClr val="126DB6"/>
                </a:solidFill>
                <a:effectLst/>
                <a:uLnTx/>
                <a:uFillTx/>
                <a:latin typeface="Myriad Pro"/>
                <a:ea typeface="+mn-ea"/>
                <a:cs typeface="Arial"/>
              </a:rPr>
              <a:t>Opening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Why Oral Language?</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The Trajectory of Oral Language Development</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Developing Complex Vocabulary: Strategies, Practice, and Planning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Closing</a:t>
            </a:r>
          </a:p>
        </p:txBody>
      </p:sp>
    </p:spTree>
    <p:extLst>
      <p:ext uri="{BB962C8B-B14F-4D97-AF65-F5344CB8AC3E}">
        <p14:creationId xmlns:p14="http://schemas.microsoft.com/office/powerpoint/2010/main" val="36252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1800" dirty="0"/>
              <a:t>Returning to the Do Now</a:t>
            </a:r>
          </a:p>
        </p:txBody>
      </p:sp>
      <p:sp>
        <p:nvSpPr>
          <p:cNvPr id="18" name="TextBox 17"/>
          <p:cNvSpPr txBox="1"/>
          <p:nvPr/>
        </p:nvSpPr>
        <p:spPr>
          <a:xfrm>
            <a:off x="6629400" y="274819"/>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 1</a:t>
            </a:r>
          </a:p>
        </p:txBody>
      </p:sp>
      <p:grpSp>
        <p:nvGrpSpPr>
          <p:cNvPr id="21" name="Group 20">
            <a:extLst>
              <a:ext uri="{FF2B5EF4-FFF2-40B4-BE49-F238E27FC236}">
                <a16:creationId xmlns:a16="http://schemas.microsoft.com/office/drawing/2014/main" id="{BCC1FC6C-8CDE-4836-92E9-DCF3D50E2817}"/>
              </a:ext>
            </a:extLst>
          </p:cNvPr>
          <p:cNvGrpSpPr/>
          <p:nvPr/>
        </p:nvGrpSpPr>
        <p:grpSpPr>
          <a:xfrm>
            <a:off x="388916" y="667705"/>
            <a:ext cx="8374084" cy="5581765"/>
            <a:chOff x="388916" y="667705"/>
            <a:chExt cx="8374084" cy="5581765"/>
          </a:xfrm>
        </p:grpSpPr>
        <p:sp>
          <p:nvSpPr>
            <p:cNvPr id="22" name="TextBox 21">
              <a:extLst>
                <a:ext uri="{FF2B5EF4-FFF2-40B4-BE49-F238E27FC236}">
                  <a16:creationId xmlns:a16="http://schemas.microsoft.com/office/drawing/2014/main" id="{870B3AE0-05A3-4A3A-A452-AE842079A200}"/>
                </a:ext>
              </a:extLst>
            </p:cNvPr>
            <p:cNvSpPr txBox="1"/>
            <p:nvPr/>
          </p:nvSpPr>
          <p:spPr>
            <a:xfrm>
              <a:off x="838200" y="1828800"/>
              <a:ext cx="7620000"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rPr>
                <a:t>“In four years, an average child in a professional family would accumulate experience with almost 45 million words, an average child in a working-class family 26 million words, and an average child in a welfare family 13 million words.”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For pre-work, you read </a:t>
              </a:r>
              <a:r>
                <a:rPr kumimoji="0" lang="en-US" sz="1800" b="0" i="0" u="none" strike="noStrike" kern="1200" cap="none" spc="0" normalizeH="0" baseline="0" noProof="0" dirty="0">
                  <a:ln>
                    <a:noFill/>
                  </a:ln>
                  <a:solidFill>
                    <a:srgbClr val="7EBEF2"/>
                  </a:solidFill>
                  <a:effectLst/>
                  <a:uLnTx/>
                  <a:uFillTx/>
                  <a:latin typeface="Myriad Pro"/>
                  <a:ea typeface="+mn-ea"/>
                  <a:cs typeface="Arial" pitchFamily="34" charset="0"/>
                  <a:hlinkClick r:id="rId3"/>
                </a:rPr>
                <a:t>“The Fight to Boost Student Literacy is Happening Years Too Late”</a:t>
              </a:r>
              <a:r>
                <a:rPr kumimoji="0" lang="en-US" sz="1800" b="0" i="0" u="none" strike="noStrike" kern="1200" cap="none" spc="0" normalizeH="0" baseline="0" noProof="0" dirty="0">
                  <a:ln>
                    <a:noFill/>
                  </a:ln>
                  <a:solidFill>
                    <a:srgbClr val="7EBEF2"/>
                  </a:solidFill>
                  <a:effectLst/>
                  <a:uLnTx/>
                  <a:uFillTx/>
                  <a:latin typeface="Myriad Pro"/>
                  <a:ea typeface="+mn-ea"/>
                  <a:cs typeface="Arial" pitchFamily="34" charset="0"/>
                </a:rPr>
                <a:t> </a:t>
              </a: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by Conor Williams. Using your knowledge of that article and the quote above, respond to the following questions: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endParaRPr>
            </a:p>
          </p:txBody>
        </p:sp>
        <p:sp>
          <p:nvSpPr>
            <p:cNvPr id="23" name="TextBox 22">
              <a:extLst>
                <a:ext uri="{FF2B5EF4-FFF2-40B4-BE49-F238E27FC236}">
                  <a16:creationId xmlns:a16="http://schemas.microsoft.com/office/drawing/2014/main" id="{A8ED78BB-7991-40FA-86AD-629550A9BB17}"/>
                </a:ext>
              </a:extLst>
            </p:cNvPr>
            <p:cNvSpPr txBox="1"/>
            <p:nvPr/>
          </p:nvSpPr>
          <p:spPr>
            <a:xfrm>
              <a:off x="838200" y="4267200"/>
              <a:ext cx="7467600" cy="1754326"/>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rPr>
                <a:t>Why is it so urgent that our students are exposed to rich and varied vocabulary beginning from birth?</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rPr>
                <a:t>What are you and your teachers already doing to promote language acquisition in your students? Where do you wish you were doing more?</a:t>
              </a:r>
            </a:p>
          </p:txBody>
        </p:sp>
        <p:grpSp>
          <p:nvGrpSpPr>
            <p:cNvPr id="24" name="Group 23">
              <a:extLst>
                <a:ext uri="{FF2B5EF4-FFF2-40B4-BE49-F238E27FC236}">
                  <a16:creationId xmlns:a16="http://schemas.microsoft.com/office/drawing/2014/main" id="{AAE83061-9104-49F2-9B0D-394A4803F000}"/>
                </a:ext>
              </a:extLst>
            </p:cNvPr>
            <p:cNvGrpSpPr/>
            <p:nvPr/>
          </p:nvGrpSpPr>
          <p:grpSpPr>
            <a:xfrm>
              <a:off x="388916" y="667705"/>
              <a:ext cx="8374084" cy="5581765"/>
              <a:chOff x="388916" y="667705"/>
              <a:chExt cx="8374084" cy="5581765"/>
            </a:xfrm>
          </p:grpSpPr>
          <p:sp>
            <p:nvSpPr>
              <p:cNvPr id="25" name="AutoShape 6">
                <a:extLst>
                  <a:ext uri="{FF2B5EF4-FFF2-40B4-BE49-F238E27FC236}">
                    <a16:creationId xmlns:a16="http://schemas.microsoft.com/office/drawing/2014/main" id="{B7C29FF1-E80B-4B74-B503-3CB59990A95F}"/>
                  </a:ext>
                </a:extLst>
              </p:cNvPr>
              <p:cNvSpPr>
                <a:spLocks noChangeArrowheads="1"/>
              </p:cNvSpPr>
              <p:nvPr/>
            </p:nvSpPr>
            <p:spPr bwMode="auto">
              <a:xfrm>
                <a:off x="388916" y="1106655"/>
                <a:ext cx="8374084" cy="5142815"/>
              </a:xfrm>
              <a:prstGeom prst="roundRect">
                <a:avLst>
                  <a:gd name="adj" fmla="val 6005"/>
                </a:avLst>
              </a:prstGeom>
              <a:noFill/>
              <a:ln w="254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26" name="Picture 25">
                <a:extLst>
                  <a:ext uri="{FF2B5EF4-FFF2-40B4-BE49-F238E27FC236}">
                    <a16:creationId xmlns:a16="http://schemas.microsoft.com/office/drawing/2014/main" id="{3C44DB8C-2B24-4AA3-9A68-641661ABA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050" y="667705"/>
                <a:ext cx="877900" cy="877900"/>
              </a:xfrm>
              <a:prstGeom prst="rect">
                <a:avLst/>
              </a:prstGeom>
            </p:spPr>
          </p:pic>
        </p:grpSp>
      </p:grpSp>
    </p:spTree>
    <p:extLst>
      <p:ext uri="{BB962C8B-B14F-4D97-AF65-F5344CB8AC3E}">
        <p14:creationId xmlns:p14="http://schemas.microsoft.com/office/powerpoint/2010/main" val="28958827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Agenda</a:t>
            </a:r>
          </a:p>
        </p:txBody>
      </p:sp>
      <p:sp>
        <p:nvSpPr>
          <p:cNvPr id="4" name="Rectangle 3"/>
          <p:cNvSpPr/>
          <p:nvPr/>
        </p:nvSpPr>
        <p:spPr>
          <a:xfrm>
            <a:off x="1066800" y="1219200"/>
            <a:ext cx="7467600" cy="2913618"/>
          </a:xfrm>
          <a:prstGeom prst="rect">
            <a:avLst/>
          </a:prstGeom>
        </p:spPr>
        <p:txBody>
          <a:bodyPr wrap="square">
            <a:spAutoFit/>
          </a:bodyPr>
          <a:lstStyle/>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Opening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1" i="0" u="none" strike="noStrike" kern="0" cap="none" spc="0" normalizeH="0" baseline="0" noProof="0" dirty="0">
                <a:ln>
                  <a:noFill/>
                </a:ln>
                <a:solidFill>
                  <a:srgbClr val="126DB6"/>
                </a:solidFill>
                <a:effectLst/>
                <a:uLnTx/>
                <a:uFillTx/>
                <a:latin typeface="Myriad Pro"/>
                <a:ea typeface="+mn-ea"/>
                <a:cs typeface="Arial"/>
              </a:rPr>
              <a:t>Why Oral Language?</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The Trajectory of Oral Language Development</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Developing Complex Vocabulary: Strategies, Practice, and Planning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Closing</a:t>
            </a:r>
          </a:p>
        </p:txBody>
      </p:sp>
    </p:spTree>
    <p:extLst>
      <p:ext uri="{BB962C8B-B14F-4D97-AF65-F5344CB8AC3E}">
        <p14:creationId xmlns:p14="http://schemas.microsoft.com/office/powerpoint/2010/main" val="264960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Imprisoned by Illiteracy</a:t>
            </a:r>
          </a:p>
        </p:txBody>
      </p:sp>
      <p:sp>
        <p:nvSpPr>
          <p:cNvPr id="3" name="TextBox 2"/>
          <p:cNvSpPr txBox="1"/>
          <p:nvPr/>
        </p:nvSpPr>
        <p:spPr>
          <a:xfrm>
            <a:off x="457200" y="914400"/>
            <a:ext cx="8077200" cy="646331"/>
          </a:xfrm>
          <a:prstGeom prst="rect">
            <a:avLst/>
          </a:prstGeom>
          <a:solidFill>
            <a:srgbClr val="126DB6"/>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yriad Pro"/>
                <a:ea typeface="+mn-ea"/>
                <a:cs typeface="Arial"/>
              </a:rPr>
              <a:t>What are the </a:t>
            </a:r>
            <a:r>
              <a:rPr kumimoji="0" lang="en-US" sz="1800" b="1" i="0" u="none" strike="noStrike" kern="1200" cap="none" spc="0" normalizeH="0" baseline="0" noProof="0" dirty="0">
                <a:ln>
                  <a:noFill/>
                </a:ln>
                <a:solidFill>
                  <a:srgbClr val="FFFFFF"/>
                </a:solidFill>
                <a:effectLst/>
                <a:uLnTx/>
                <a:uFillTx/>
                <a:latin typeface="Myriad Pro"/>
                <a:ea typeface="+mn-ea"/>
                <a:cs typeface="Arial"/>
                <a:hlinkClick r:id="rId3"/>
              </a:rPr>
              <a:t>effects of the 30 million word gap </a:t>
            </a:r>
            <a:r>
              <a:rPr kumimoji="0" lang="en-US" sz="1800" b="1" i="0" u="none" strike="noStrike" kern="1200" cap="none" spc="0" normalizeH="0" baseline="0" noProof="0" dirty="0">
                <a:ln>
                  <a:noFill/>
                </a:ln>
                <a:solidFill>
                  <a:srgbClr val="FFFFFF"/>
                </a:solidFill>
                <a:effectLst/>
                <a:uLnTx/>
                <a:uFillTx/>
                <a:latin typeface="Myriad Pro"/>
                <a:ea typeface="+mn-ea"/>
                <a:cs typeface="Arial"/>
              </a:rPr>
              <a:t>as students go through their academic experience?</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8549"/>
          <a:stretch/>
        </p:blipFill>
        <p:spPr bwMode="auto">
          <a:xfrm>
            <a:off x="2590800" y="1752600"/>
            <a:ext cx="3344945" cy="316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2718" y="5106768"/>
            <a:ext cx="8374082" cy="701731"/>
          </a:xfrm>
          <a:prstGeom prst="rect">
            <a:avLst/>
          </a:prstGeom>
        </p:spPr>
        <p:txBody>
          <a:bodyPr wrap="square">
            <a:sp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pitchFamily="34" charset="0"/>
              </a:rPr>
              <a:t>What are your initial reactions to the presentation?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pitchFamily="34" charset="0"/>
              </a:rPr>
              <a:t>What does this mean that many of our children are up against? </a:t>
            </a:r>
          </a:p>
        </p:txBody>
      </p:sp>
      <p:sp>
        <p:nvSpPr>
          <p:cNvPr id="9" name="TextBox 8"/>
          <p:cNvSpPr txBox="1"/>
          <p:nvPr/>
        </p:nvSpPr>
        <p:spPr>
          <a:xfrm>
            <a:off x="6629400" y="274819"/>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 2</a:t>
            </a:r>
          </a:p>
        </p:txBody>
      </p:sp>
    </p:spTree>
    <p:extLst>
      <p:ext uri="{BB962C8B-B14F-4D97-AF65-F5344CB8AC3E}">
        <p14:creationId xmlns:p14="http://schemas.microsoft.com/office/powerpoint/2010/main" val="332341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18" y="190500"/>
            <a:ext cx="8518566" cy="838200"/>
          </a:xfrm>
        </p:spPr>
        <p:txBody>
          <a:bodyPr/>
          <a:lstStyle/>
          <a:p>
            <a:r>
              <a:rPr lang="en-US" dirty="0"/>
              <a:t>What Can We Do About It? </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549"/>
          <a:stretch/>
        </p:blipFill>
        <p:spPr bwMode="auto">
          <a:xfrm>
            <a:off x="2990214" y="2621101"/>
            <a:ext cx="3163572" cy="299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4273" y="5738455"/>
            <a:ext cx="8518566" cy="715089"/>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What can be done at the school, center, and classroom level to break this cycle of illiteracy? </a:t>
            </a:r>
          </a:p>
        </p:txBody>
      </p:sp>
      <p:sp>
        <p:nvSpPr>
          <p:cNvPr id="6" name="TextBox 5"/>
          <p:cNvSpPr txBox="1"/>
          <p:nvPr/>
        </p:nvSpPr>
        <p:spPr>
          <a:xfrm>
            <a:off x="312717" y="749401"/>
            <a:ext cx="8518566" cy="1736646"/>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26DB6"/>
                </a:solidFill>
                <a:effectLst/>
                <a:uLnTx/>
                <a:uFillTx/>
                <a:latin typeface="Gill Sans MT"/>
                <a:ea typeface="+mn-ea"/>
                <a:cs typeface="Arial"/>
              </a:rPr>
              <a:t>Key Idea: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Having conversations with students is one of the main ways to develop oral language. The majority of unstructured time in the classroom should be spent talking with children, focusing on their interests and their lives, NOT on behavioral corrections.</a:t>
            </a:r>
          </a:p>
        </p:txBody>
      </p:sp>
      <p:sp>
        <p:nvSpPr>
          <p:cNvPr id="8" name="TextBox 7"/>
          <p:cNvSpPr txBox="1"/>
          <p:nvPr/>
        </p:nvSpPr>
        <p:spPr>
          <a:xfrm>
            <a:off x="6629400" y="274819"/>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 2</a:t>
            </a:r>
          </a:p>
        </p:txBody>
      </p:sp>
    </p:spTree>
    <p:extLst>
      <p:ext uri="{BB962C8B-B14F-4D97-AF65-F5344CB8AC3E}">
        <p14:creationId xmlns:p14="http://schemas.microsoft.com/office/powerpoint/2010/main" val="1223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Agenda</a:t>
            </a:r>
          </a:p>
        </p:txBody>
      </p:sp>
      <p:sp>
        <p:nvSpPr>
          <p:cNvPr id="5" name="Rectangle 4"/>
          <p:cNvSpPr/>
          <p:nvPr/>
        </p:nvSpPr>
        <p:spPr>
          <a:xfrm>
            <a:off x="1066800" y="1219200"/>
            <a:ext cx="7467600" cy="2913618"/>
          </a:xfrm>
          <a:prstGeom prst="rect">
            <a:avLst/>
          </a:prstGeom>
        </p:spPr>
        <p:txBody>
          <a:bodyPr wrap="square">
            <a:spAutoFit/>
          </a:bodyPr>
          <a:lstStyle/>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Opening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Why Oral Language?</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1" i="0" u="none" strike="noStrike" kern="0" cap="none" spc="0" normalizeH="0" baseline="0" noProof="0" dirty="0">
                <a:ln>
                  <a:noFill/>
                </a:ln>
                <a:solidFill>
                  <a:srgbClr val="126DB6"/>
                </a:solidFill>
                <a:effectLst/>
                <a:uLnTx/>
                <a:uFillTx/>
                <a:latin typeface="Myriad Pro"/>
                <a:ea typeface="+mn-ea"/>
                <a:cs typeface="Arial"/>
              </a:rPr>
              <a:t>The Trajectory of Oral Language Development</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Developing Complex Vocabulary: Strategies, Practice, and Planning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Myriad Pro"/>
                <a:ea typeface="+mn-ea"/>
                <a:cs typeface="Arial"/>
              </a:rPr>
              <a:t>Closing</a:t>
            </a:r>
          </a:p>
        </p:txBody>
      </p:sp>
    </p:spTree>
    <p:extLst>
      <p:ext uri="{BB962C8B-B14F-4D97-AF65-F5344CB8AC3E}">
        <p14:creationId xmlns:p14="http://schemas.microsoft.com/office/powerpoint/2010/main" val="2944950435"/>
      </p:ext>
    </p:extLst>
  </p:cSld>
  <p:clrMapOvr>
    <a:masterClrMapping/>
  </p:clrMapOvr>
</p:sld>
</file>

<file path=ppt/theme/theme1.xml><?xml version="1.0" encoding="utf-8"?>
<a:theme xmlns:a="http://schemas.openxmlformats.org/drawingml/2006/main" name="TNTP Template 2013">
  <a:themeElements>
    <a:clrScheme name="Custom 10">
      <a:dk1>
        <a:srgbClr val="000000"/>
      </a:dk1>
      <a:lt1>
        <a:srgbClr val="FFFFFF"/>
      </a:lt1>
      <a:dk2>
        <a:srgbClr val="133558"/>
      </a:dk2>
      <a:lt2>
        <a:srgbClr val="414042"/>
      </a:lt2>
      <a:accent1>
        <a:srgbClr val="126DB6"/>
      </a:accent1>
      <a:accent2>
        <a:srgbClr val="33A4FF"/>
      </a:accent2>
      <a:accent3>
        <a:srgbClr val="C22C27"/>
      </a:accent3>
      <a:accent4>
        <a:srgbClr val="E96B2E"/>
      </a:accent4>
      <a:accent5>
        <a:srgbClr val="80831A"/>
      </a:accent5>
      <a:accent6>
        <a:srgbClr val="C0C2C4"/>
      </a:accent6>
      <a:hlink>
        <a:srgbClr val="33A4FF"/>
      </a:hlink>
      <a:folHlink>
        <a:srgbClr val="133558"/>
      </a:folHlink>
    </a:clrScheme>
    <a:fontScheme name="Nevada ECE">
      <a:majorFont>
        <a:latin typeface="Gill Sans MT"/>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Shell-2014.potx" id="{FB9691D4-E163-422A-8ED2-A65B7CBF1F56}" vid="{0E48FC8E-DE50-466A-BA12-96C187FBDBE3}"/>
    </a:ext>
  </a:extLst>
</a:theme>
</file>

<file path=ppt/theme/theme2.xml><?xml version="1.0" encoding="utf-8"?>
<a:theme xmlns:a="http://schemas.openxmlformats.org/drawingml/2006/main" name="1_TNTP Template 2013">
  <a:themeElements>
    <a:clrScheme name="Custom 10">
      <a:dk1>
        <a:srgbClr val="000000"/>
      </a:dk1>
      <a:lt1>
        <a:srgbClr val="FFFFFF"/>
      </a:lt1>
      <a:dk2>
        <a:srgbClr val="133558"/>
      </a:dk2>
      <a:lt2>
        <a:srgbClr val="414042"/>
      </a:lt2>
      <a:accent1>
        <a:srgbClr val="126DB6"/>
      </a:accent1>
      <a:accent2>
        <a:srgbClr val="33A4FF"/>
      </a:accent2>
      <a:accent3>
        <a:srgbClr val="C22C27"/>
      </a:accent3>
      <a:accent4>
        <a:srgbClr val="E96B2E"/>
      </a:accent4>
      <a:accent5>
        <a:srgbClr val="80831A"/>
      </a:accent5>
      <a:accent6>
        <a:srgbClr val="C0C2C4"/>
      </a:accent6>
      <a:hlink>
        <a:srgbClr val="33A4FF"/>
      </a:hlink>
      <a:folHlink>
        <a:srgbClr val="133558"/>
      </a:folHlink>
    </a:clrScheme>
    <a:fontScheme name="Nevada ECE">
      <a:majorFont>
        <a:latin typeface="Gill Sans MT"/>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Shell-2014.potx" id="{FB9691D4-E163-422A-8ED2-A65B7CBF1F56}" vid="{0E48FC8E-DE50-466A-BA12-96C187FBDB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789F2176AF1E44A3A708BCCCE15D88" ma:contentTypeVersion="12" ma:contentTypeDescription="Create a new document." ma:contentTypeScope="" ma:versionID="0af1741c8c8afd498c8a07b6fd914c08">
  <xsd:schema xmlns:xsd="http://www.w3.org/2001/XMLSchema" xmlns:xs="http://www.w3.org/2001/XMLSchema" xmlns:p="http://schemas.microsoft.com/office/2006/metadata/properties" xmlns:ns2="846b9c67-66c0-4789-8386-1bfb3dd0fbeb" xmlns:ns3="7e6763f5-80b3-468b-b5a9-ab52fef2dcb0" targetNamespace="http://schemas.microsoft.com/office/2006/metadata/properties" ma:root="true" ma:fieldsID="65779ce8eaa3824d695de404f9ee3713" ns2:_="" ns3:_="">
    <xsd:import namespace="846b9c67-66c0-4789-8386-1bfb3dd0fbeb"/>
    <xsd:import namespace="7e6763f5-80b3-468b-b5a9-ab52fef2dc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b9c67-66c0-4789-8386-1bfb3dd0fb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6763f5-80b3-468b-b5a9-ab52fef2dc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3F39D0-0445-4E29-9D74-ACDD8239FA2D}">
  <ds:schemaRefs>
    <ds:schemaRef ds:uri="http://www.w3.org/XML/1998/namespace"/>
    <ds:schemaRef ds:uri="http://schemas.microsoft.com/office/2006/documentManagement/types"/>
    <ds:schemaRef ds:uri="http://purl.org/dc/terms/"/>
    <ds:schemaRef ds:uri="http://schemas.microsoft.com/office/2006/metadata/properties"/>
    <ds:schemaRef ds:uri="http://purl.org/dc/elements/1.1/"/>
    <ds:schemaRef ds:uri="846b9c67-66c0-4789-8386-1bfb3dd0fbeb"/>
    <ds:schemaRef ds:uri="http://schemas.microsoft.com/office/infopath/2007/PartnerControls"/>
    <ds:schemaRef ds:uri="http://schemas.openxmlformats.org/package/2006/metadata/core-properties"/>
    <ds:schemaRef ds:uri="7e6763f5-80b3-468b-b5a9-ab52fef2dcb0"/>
    <ds:schemaRef ds:uri="http://purl.org/dc/dcmitype/"/>
  </ds:schemaRefs>
</ds:datastoreItem>
</file>

<file path=customXml/itemProps2.xml><?xml version="1.0" encoding="utf-8"?>
<ds:datastoreItem xmlns:ds="http://schemas.openxmlformats.org/officeDocument/2006/customXml" ds:itemID="{2F1EE60F-8DC9-4875-B21A-B24E603C78CE}">
  <ds:schemaRefs>
    <ds:schemaRef ds:uri="http://schemas.microsoft.com/sharepoint/v3/contenttype/forms"/>
  </ds:schemaRefs>
</ds:datastoreItem>
</file>

<file path=customXml/itemProps3.xml><?xml version="1.0" encoding="utf-8"?>
<ds:datastoreItem xmlns:ds="http://schemas.openxmlformats.org/officeDocument/2006/customXml" ds:itemID="{96A5702C-A5B8-4151-85C6-07CA94BF701A}"/>
</file>

<file path=docProps/app.xml><?xml version="1.0" encoding="utf-8"?>
<Properties xmlns="http://schemas.openxmlformats.org/officeDocument/2006/extended-properties" xmlns:vt="http://schemas.openxmlformats.org/officeDocument/2006/docPropsVTypes">
  <TotalTime>13</TotalTime>
  <Words>4180</Words>
  <Application>Microsoft Office PowerPoint</Application>
  <PresentationFormat>On-screen Show (4:3)</PresentationFormat>
  <Paragraphs>344</Paragraphs>
  <Slides>23</Slides>
  <Notes>23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Arial</vt:lpstr>
      <vt:lpstr>Book Antiqua</vt:lpstr>
      <vt:lpstr>Calibri</vt:lpstr>
      <vt:lpstr>Century Gothic</vt:lpstr>
      <vt:lpstr>Gill Sans MT</vt:lpstr>
      <vt:lpstr>Gill Sans MT Condensed</vt:lpstr>
      <vt:lpstr>Minion Pro</vt:lpstr>
      <vt:lpstr>Myriad Pro</vt:lpstr>
      <vt:lpstr>Segoe UI</vt:lpstr>
      <vt:lpstr>Symbol</vt:lpstr>
      <vt:lpstr>Tw Cen MT Condensed</vt:lpstr>
      <vt:lpstr>Wingdings</vt:lpstr>
      <vt:lpstr>TNTP Template 2013</vt:lpstr>
      <vt:lpstr>1_TNTP Template 2013</vt:lpstr>
      <vt:lpstr>Do Now</vt:lpstr>
      <vt:lpstr>Building Oral Language: Promoting Complex Vocabulary Using Self- and Parallel-Talk</vt:lpstr>
      <vt:lpstr>Objectives </vt:lpstr>
      <vt:lpstr>Agenda</vt:lpstr>
      <vt:lpstr>Returning to the Do Now</vt:lpstr>
      <vt:lpstr>Agenda</vt:lpstr>
      <vt:lpstr>Imprisoned by Illiteracy</vt:lpstr>
      <vt:lpstr>What Can We Do About It? </vt:lpstr>
      <vt:lpstr>Agenda</vt:lpstr>
      <vt:lpstr>Returning to Standards and Developmental Trajectories</vt:lpstr>
      <vt:lpstr>Understanding Oral Language in the Standards</vt:lpstr>
      <vt:lpstr>Reflecting on the Developmental Trajectories</vt:lpstr>
      <vt:lpstr>Agenda</vt:lpstr>
      <vt:lpstr>Three Key Literacy Experiences for ECE Students</vt:lpstr>
      <vt:lpstr>What do we mean by developing “complex vocabulary”?</vt:lpstr>
      <vt:lpstr>Selecting the Right Tier 2 Vocabulary</vt:lpstr>
      <vt:lpstr>Promoting the Acquisition of Complex Vocabulary</vt:lpstr>
      <vt:lpstr>Getting Ready to PRACTICE!</vt:lpstr>
      <vt:lpstr>Practicing Self- and Parallel-Talk</vt:lpstr>
      <vt:lpstr>Reflecting on Practice</vt:lpstr>
      <vt:lpstr>Overcoming the Get It-Do It Gap</vt:lpstr>
      <vt:lpstr>Agenda</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Emily Balcom</dc:creator>
  <cp:lastModifiedBy>Maggie Koelbl</cp:lastModifiedBy>
  <cp:revision>3</cp:revision>
  <dcterms:created xsi:type="dcterms:W3CDTF">2018-07-17T16:40:27Z</dcterms:created>
  <dcterms:modified xsi:type="dcterms:W3CDTF">2019-10-04T17:55:48Z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0x0101002D789F2176AF1E44A3A708BCCCE15D88</vt:lpwstr>
  </property>
</Properties>
</file>